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Lst>
  <p:sldSz cy="6858000" cx="9144000"/>
  <p:notesSz cx="6858000" cy="9144000"/>
  <p:embeddedFontLst>
    <p:embeddedFont>
      <p:font typeface="Quattrocento Sans"/>
      <p:regular r:id="rId184"/>
      <p:bold r:id="rId185"/>
      <p:italic r:id="rId186"/>
      <p:boldItalic r:id="rId187"/>
    </p:embeddedFont>
    <p:embeddedFont>
      <p:font typeface="Cambria Math"/>
      <p:regular r:id="rId1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189" roundtripDataSignature="AMtx7mgdfbtuIHTGIFpxPDbK4WPaJZEJ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QuattrocentoSans-boldItalic.fntdata"/><Relationship Id="rId47" Type="http://schemas.openxmlformats.org/officeDocument/2006/relationships/slide" Target="slides/slide42.xml"/><Relationship Id="rId186" Type="http://schemas.openxmlformats.org/officeDocument/2006/relationships/font" Target="fonts/QuattrocentoSans-italic.fntdata"/><Relationship Id="rId185" Type="http://schemas.openxmlformats.org/officeDocument/2006/relationships/font" Target="fonts/QuattrocentoSans-bold.fntdata"/><Relationship Id="rId49" Type="http://schemas.openxmlformats.org/officeDocument/2006/relationships/slide" Target="slides/slide44.xml"/><Relationship Id="rId184" Type="http://schemas.openxmlformats.org/officeDocument/2006/relationships/font" Target="fonts/QuattrocentoSans-regular.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89" Type="http://customschemas.google.com/relationships/presentationmetadata" Target="metadata"/><Relationship Id="rId100" Type="http://schemas.openxmlformats.org/officeDocument/2006/relationships/slide" Target="slides/slide95.xml"/><Relationship Id="rId188" Type="http://schemas.openxmlformats.org/officeDocument/2006/relationships/font" Target="fonts/CambriaMath-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ulieu.tailieuhoctap.vn/books/cong-nghe-thong-tin/the-loai-khac/file_goc_780992.pdf" TargetMode="External"/><Relationship Id="rId3" Type="http://schemas.openxmlformats.org/officeDocument/2006/relationships/hyperlink" Target="https://vi.wikipedia.org/wiki/%C3%82m_thanh" TargetMode="External"/><Relationship Id="rId4" Type="http://schemas.openxmlformats.org/officeDocument/2006/relationships/hyperlink" Target="https://vi.wikipedia.org/wiki/LAN" TargetMode="External"/><Relationship Id="rId5" Type="http://schemas.openxmlformats.org/officeDocument/2006/relationships/hyperlink" Target="https://vi.wikipedia.org/wiki/WAN" TargetMode="Externa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Nằm giữa tầng ứng dụng và tầng mạng, tầng giao vận là một tầng trọng tâm trong kiến trúc mạng phân tầng</a:t>
            </a:r>
            <a:endParaRPr/>
          </a:p>
          <a:p>
            <a:pPr indent="-171450" lvl="0" marL="171450" rtl="0" algn="l">
              <a:spcBef>
                <a:spcPts val="360"/>
              </a:spcBef>
              <a:spcAft>
                <a:spcPts val="0"/>
              </a:spcAft>
              <a:buClr>
                <a:schemeClr val="dk1"/>
              </a:buClr>
              <a:buSzPts val="1200"/>
              <a:buFont typeface="Calibri"/>
              <a:buChar char="-"/>
            </a:pPr>
            <a:r>
              <a:rPr lang="en-US"/>
              <a:t>Nó có một vai trò quan trọng trong việc cung cấp các dịch vụ truyền thông trực tiếp cho các tiến trình ứng dụng chạy trên các host khác nhau</a:t>
            </a:r>
            <a:endParaRPr/>
          </a:p>
        </p:txBody>
      </p:sp>
      <p:sp>
        <p:nvSpPr>
          <p:cNvPr id="77" name="Google Shape;7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1020"/>
              <a:buFont typeface="Calibri"/>
              <a:buNone/>
            </a:pPr>
            <a:r>
              <a:rPr b="1" lang="en-US" sz="1020"/>
              <a:t>1. Ghép kênh được thực hiện ở đầu gửi, phân kênh diễn ra ở máy nhận</a:t>
            </a:r>
            <a:endParaRPr b="1" sz="1020"/>
          </a:p>
          <a:p>
            <a:pPr indent="-171450" lvl="0" marL="171450" rtl="0" algn="l">
              <a:lnSpc>
                <a:spcPct val="80000"/>
              </a:lnSpc>
              <a:spcBef>
                <a:spcPts val="306"/>
              </a:spcBef>
              <a:spcAft>
                <a:spcPts val="0"/>
              </a:spcAft>
              <a:buClr>
                <a:schemeClr val="dk1"/>
              </a:buClr>
              <a:buSzPts val="1020"/>
              <a:buFont typeface="Calibri"/>
              <a:buChar char="-"/>
            </a:pPr>
            <a:r>
              <a:rPr b="1" lang="en-US" sz="1020"/>
              <a:t>Quá trình Ghép kênh là quá trình </a:t>
            </a:r>
            <a:r>
              <a:rPr b="0" lang="en-US" sz="1020"/>
              <a:t>thu thập các phần của data ở nút gửi từ nhiều socket khác nhau, đóng gói mỗi phần dữ liệu này với thông tin header của tầng giao vận để tạo ra các segment, sau đó đẩy các segments này tới tầng mạng  </a:t>
            </a:r>
            <a:endParaRPr/>
          </a:p>
          <a:p>
            <a:pPr indent="0" lvl="0" marL="0" rtl="0" algn="l">
              <a:lnSpc>
                <a:spcPct val="80000"/>
              </a:lnSpc>
              <a:spcBef>
                <a:spcPts val="306"/>
              </a:spcBef>
              <a:spcAft>
                <a:spcPts val="0"/>
              </a:spcAft>
              <a:buClr>
                <a:schemeClr val="dk1"/>
              </a:buClr>
              <a:buSzPts val="1020"/>
              <a:buFont typeface="Calibri"/>
              <a:buNone/>
            </a:pPr>
            <a:r>
              <a:rPr b="0" lang="en-US" sz="1020"/>
              <a:t>    + Nhiều socket khác nhau có nghĩa là thế nào: ví dụ trên máy gửi của bạn đang chạy 4 tiến trình: 1 tiến trình web (bạn đang duyệt web), 2 tiến trình telnet và 1 tiến trình FTP. Các data tới từ các tiến trình này ở tầng ứng dụng sẽ được tầng giao vận thu thập lại và gán thêm cho chúng thông tin header của tầng giao vận được gọi là ghép kênh.</a:t>
            </a:r>
            <a:endParaRPr/>
          </a:p>
          <a:p>
            <a:pPr indent="-171450" lvl="0" marL="171450" rtl="0" algn="l">
              <a:lnSpc>
                <a:spcPct val="80000"/>
              </a:lnSpc>
              <a:spcBef>
                <a:spcPts val="306"/>
              </a:spcBef>
              <a:spcAft>
                <a:spcPts val="0"/>
              </a:spcAft>
              <a:buClr>
                <a:schemeClr val="dk1"/>
              </a:buClr>
              <a:buSzPts val="1020"/>
              <a:buFont typeface="Calibri"/>
              <a:buChar char="-"/>
            </a:pPr>
            <a:r>
              <a:rPr b="1" lang="en-US" sz="1020"/>
              <a:t>Qúa trình phân kênh là quá trình nhận dữ liệu (datagram) đến từ tầng mạng, và chuyển các dữ liệu này lên cho tiến trình ứng dụng tương ứng. Có 4 tiến trình, làm sao biết đẩy dữ liệu vào đúng tiến trình tương ứng với nó. </a:t>
            </a:r>
            <a:endParaRPr/>
          </a:p>
          <a:p>
            <a:pPr indent="0" lvl="0" marL="0" rtl="0" algn="l">
              <a:lnSpc>
                <a:spcPct val="80000"/>
              </a:lnSpc>
              <a:spcBef>
                <a:spcPts val="306"/>
              </a:spcBef>
              <a:spcAft>
                <a:spcPts val="0"/>
              </a:spcAft>
              <a:buClr>
                <a:schemeClr val="dk1"/>
              </a:buClr>
              <a:buSzPts val="1020"/>
              <a:buFont typeface="Calibri"/>
              <a:buNone/>
            </a:pPr>
            <a:r>
              <a:rPr b="1" lang="en-US" sz="1020"/>
              <a:t>    </a:t>
            </a:r>
            <a:r>
              <a:rPr b="0" lang="en-US" sz="1020"/>
              <a:t>+</a:t>
            </a:r>
            <a:r>
              <a:rPr b="1" lang="en-US" sz="1020"/>
              <a:t> </a:t>
            </a:r>
            <a:r>
              <a:rPr b="0" lang="en-US" sz="1020"/>
              <a:t>Thực tế </a:t>
            </a:r>
            <a:r>
              <a:rPr lang="en-US" sz="1020"/>
              <a:t>tầng giao vận trong host nhận không thực sự chuyển dữ liệu trực tiếp tới một tiến trình, mà nó chuyển tới một socket trung gian. </a:t>
            </a:r>
            <a:endParaRPr/>
          </a:p>
          <a:p>
            <a:pPr indent="0" lvl="0" marL="0" rtl="0" algn="l">
              <a:lnSpc>
                <a:spcPct val="80000"/>
              </a:lnSpc>
              <a:spcBef>
                <a:spcPts val="306"/>
              </a:spcBef>
              <a:spcAft>
                <a:spcPts val="0"/>
              </a:spcAft>
              <a:buClr>
                <a:schemeClr val="dk1"/>
              </a:buClr>
              <a:buSzPts val="1020"/>
              <a:buFont typeface="Calibri"/>
              <a:buNone/>
            </a:pPr>
            <a:r>
              <a:rPr lang="en-US" sz="1020"/>
              <a:t>    + Mỗi socket có một định danh duy nhất. Định dạng của định danh này phụ thuộc vào socket đó là socket UDP hay TCP. </a:t>
            </a:r>
            <a:endParaRPr/>
          </a:p>
          <a:p>
            <a:pPr indent="0" lvl="0" marL="0" rtl="0" algn="l">
              <a:lnSpc>
                <a:spcPct val="80000"/>
              </a:lnSpc>
              <a:spcBef>
                <a:spcPts val="306"/>
              </a:spcBef>
              <a:spcAft>
                <a:spcPts val="0"/>
              </a:spcAft>
              <a:buClr>
                <a:schemeClr val="dk1"/>
              </a:buClr>
              <a:buSzPts val="1020"/>
              <a:buFont typeface="Calibri"/>
              <a:buNone/>
            </a:pPr>
            <a:r>
              <a:rPr lang="en-US" sz="1020"/>
              <a:t>    + Vậy làm thế nào để host nhận chuyển trực tiếp segment tầng giao vận cho socket tương ứng. </a:t>
            </a:r>
            <a:endParaRPr/>
          </a:p>
          <a:p>
            <a:pPr indent="0" lvl="0" marL="0" rtl="0" algn="l">
              <a:lnSpc>
                <a:spcPct val="80000"/>
              </a:lnSpc>
              <a:spcBef>
                <a:spcPts val="306"/>
              </a:spcBef>
              <a:spcAft>
                <a:spcPts val="0"/>
              </a:spcAft>
              <a:buClr>
                <a:schemeClr val="dk1"/>
              </a:buClr>
              <a:buSzPts val="1020"/>
              <a:buFont typeface="Calibri"/>
              <a:buNone/>
            </a:pPr>
            <a:r>
              <a:rPr lang="en-US" sz="1020"/>
              <a:t>    + Để chuyển, mỗi segment tầng giao vận có </a:t>
            </a:r>
            <a:r>
              <a:rPr b="1" lang="en-US" sz="1020"/>
              <a:t>một tập các trường trong segment</a:t>
            </a:r>
            <a:r>
              <a:rPr lang="en-US" sz="1020"/>
              <a:t>. Khi nhận, tầng giao vận sẽ xem xét các trường này để xác định socket nhận và sau đó chuyển segment đó tới cho socket tương ứng.</a:t>
            </a:r>
            <a:endParaRPr/>
          </a:p>
          <a:p>
            <a:pPr indent="-171450" lvl="0" marL="171450" rtl="0" algn="l">
              <a:lnSpc>
                <a:spcPct val="80000"/>
              </a:lnSpc>
              <a:spcBef>
                <a:spcPts val="306"/>
              </a:spcBef>
              <a:spcAft>
                <a:spcPts val="0"/>
              </a:spcAft>
              <a:buClr>
                <a:schemeClr val="dk1"/>
              </a:buClr>
              <a:buSzPts val="1020"/>
              <a:buFont typeface="Noto Sans Symbols"/>
              <a:buChar char="⇒"/>
            </a:pPr>
            <a:r>
              <a:rPr b="1" lang="en-US" sz="1020"/>
              <a:t>Công việc chuyển dữ liệu trong một segment tầng giao vận tới đúng socket được gọi là phân kênh.</a:t>
            </a:r>
            <a:endParaRPr/>
          </a:p>
          <a:p>
            <a:pPr indent="0" lvl="0" marL="0" rtl="0" algn="l">
              <a:lnSpc>
                <a:spcPct val="80000"/>
              </a:lnSpc>
              <a:spcBef>
                <a:spcPts val="306"/>
              </a:spcBef>
              <a:spcAft>
                <a:spcPts val="0"/>
              </a:spcAft>
              <a:buClr>
                <a:schemeClr val="dk1"/>
              </a:buClr>
              <a:buSzPts val="1020"/>
              <a:buFont typeface="Noto Sans Symbols"/>
              <a:buNone/>
            </a:pPr>
            <a:r>
              <a:rPr b="1" lang="en-US" sz="1020"/>
              <a:t>2. Hỏi: trong ví dụ trên thì ghép kênh và phân kênh diễn ra như thế nào</a:t>
            </a:r>
            <a:endParaRPr/>
          </a:p>
          <a:p>
            <a:pPr indent="-171450" lvl="0" marL="171450" rtl="0" algn="l">
              <a:lnSpc>
                <a:spcPct val="80000"/>
              </a:lnSpc>
              <a:spcBef>
                <a:spcPts val="306"/>
              </a:spcBef>
              <a:spcAft>
                <a:spcPts val="0"/>
              </a:spcAft>
              <a:buClr>
                <a:schemeClr val="dk1"/>
              </a:buClr>
              <a:buSzPts val="1020"/>
              <a:buFont typeface="Calibri"/>
              <a:buChar char="-"/>
            </a:pPr>
            <a:r>
              <a:rPr b="0" lang="en-US" sz="1020"/>
              <a:t>Ghép kênh: lúc Ann và Bill tập hợp các thư từ các anh chị em của mình trước khi gửi cho nhân viên bưu điện</a:t>
            </a:r>
            <a:endParaRPr/>
          </a:p>
          <a:p>
            <a:pPr indent="-171450" lvl="0" marL="171450" rtl="0" algn="l">
              <a:lnSpc>
                <a:spcPct val="80000"/>
              </a:lnSpc>
              <a:spcBef>
                <a:spcPts val="306"/>
              </a:spcBef>
              <a:spcAft>
                <a:spcPts val="0"/>
              </a:spcAft>
              <a:buClr>
                <a:schemeClr val="dk1"/>
              </a:buClr>
              <a:buSzPts val="1020"/>
              <a:buFont typeface="Calibri"/>
              <a:buChar char="-"/>
            </a:pPr>
            <a:r>
              <a:rPr b="0" lang="en-US" sz="1020"/>
              <a:t>Phân kênh: Lúc Ann và Bill phát các thư (nhận từ nhân viên bưu điện) cho từng anh chị em tương ứng</a:t>
            </a:r>
            <a:endParaRPr/>
          </a:p>
        </p:txBody>
      </p:sp>
      <p:sp>
        <p:nvSpPr>
          <p:cNvPr id="150" name="Google Shape;15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95250" lvl="0" marL="171450" rtl="0" algn="l">
              <a:spcBef>
                <a:spcPts val="0"/>
              </a:spcBef>
              <a:spcAft>
                <a:spcPts val="0"/>
              </a:spcAft>
              <a:buClr>
                <a:schemeClr val="dk1"/>
              </a:buClr>
              <a:buSzPts val="1200"/>
              <a:buFont typeface="Calibri"/>
              <a:buNone/>
            </a:pPr>
            <a:r>
              <a:t/>
            </a:r>
            <a:endParaRPr/>
          </a:p>
        </p:txBody>
      </p:sp>
      <p:sp>
        <p:nvSpPr>
          <p:cNvPr id="937" name="Google Shape;937;p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b="1" i="1" lang="en-US"/>
              <a:t>SendBase</a:t>
            </a:r>
            <a:r>
              <a:rPr b="0" i="0" lang="en-US"/>
              <a:t> là số thứ tự của byte cuối cùng được nhận đúng và theo thứ tự tại đầu nhận.</a:t>
            </a:r>
            <a:endParaRPr/>
          </a:p>
        </p:txBody>
      </p:sp>
      <p:sp>
        <p:nvSpPr>
          <p:cNvPr id="945" name="Google Shape;945;p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Calibri"/>
              <a:buNone/>
            </a:pPr>
            <a:r>
              <a:rPr lang="en-US"/>
              <a:t>Để hiểu hơn về giao thức truyền dữ liệu tin cậy TCP, hãy xem xét một số kịch bản đơn giản sau:</a:t>
            </a:r>
            <a:endParaRPr/>
          </a:p>
          <a:p>
            <a:pPr indent="-171450" lvl="0" marL="171450" rtl="0" algn="l">
              <a:spcBef>
                <a:spcPts val="360"/>
              </a:spcBef>
              <a:spcAft>
                <a:spcPts val="0"/>
              </a:spcAft>
              <a:buClr>
                <a:schemeClr val="dk1"/>
              </a:buClr>
              <a:buSzPts val="1200"/>
              <a:buFont typeface="Calibri"/>
              <a:buChar char="-"/>
            </a:pPr>
            <a:r>
              <a:rPr lang="en-US"/>
              <a:t>Kịch bản 1: </a:t>
            </a:r>
            <a:endParaRPr/>
          </a:p>
          <a:p>
            <a:pPr indent="0" lvl="0" marL="0" rtl="0" algn="l">
              <a:spcBef>
                <a:spcPts val="360"/>
              </a:spcBef>
              <a:spcAft>
                <a:spcPts val="0"/>
              </a:spcAft>
              <a:buClr>
                <a:schemeClr val="dk1"/>
              </a:buClr>
              <a:buSzPts val="1200"/>
              <a:buFont typeface="Calibri"/>
              <a:buNone/>
            </a:pPr>
            <a:r>
              <a:rPr lang="en-US"/>
              <a:t>+ Host A gửi </a:t>
            </a:r>
            <a:endParaRPr/>
          </a:p>
        </p:txBody>
      </p:sp>
      <p:sp>
        <p:nvSpPr>
          <p:cNvPr id="953" name="Google Shape;953;p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Calibri"/>
              <a:buNone/>
            </a:pPr>
            <a:r>
              <a:t/>
            </a:r>
            <a:endParaRPr/>
          </a:p>
        </p:txBody>
      </p:sp>
      <p:sp>
        <p:nvSpPr>
          <p:cNvPr id="962" name="Google Shape;962;p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Calibri"/>
              <a:buNone/>
            </a:pPr>
            <a:r>
              <a:t/>
            </a:r>
            <a:endParaRPr/>
          </a:p>
        </p:txBody>
      </p:sp>
      <p:sp>
        <p:nvSpPr>
          <p:cNvPr id="971" name="Google Shape;971;p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Calibri"/>
              <a:buNone/>
            </a:pPr>
            <a:r>
              <a:t/>
            </a:r>
            <a:endParaRPr/>
          </a:p>
        </p:txBody>
      </p:sp>
      <p:sp>
        <p:nvSpPr>
          <p:cNvPr id="980" name="Google Shape;980;p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Calibri"/>
              <a:buNone/>
            </a:pPr>
            <a:r>
              <a:t/>
            </a:r>
            <a:endParaRPr/>
          </a:p>
        </p:txBody>
      </p:sp>
      <p:sp>
        <p:nvSpPr>
          <p:cNvPr id="989" name="Google Shape;989;p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length of the timeout interval after a timer expiration</a:t>
            </a:r>
            <a:endParaRPr/>
          </a:p>
        </p:txBody>
      </p:sp>
      <p:sp>
        <p:nvSpPr>
          <p:cNvPr id="998" name="Google Shape;998;p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length of the timeout interval after a timer expiration</a:t>
            </a:r>
            <a:endParaRPr/>
          </a:p>
        </p:txBody>
      </p:sp>
      <p:sp>
        <p:nvSpPr>
          <p:cNvPr id="1006" name="Google Shape;1006;p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3" name="Google Shape;1013;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i="0" lang="en-US" sz="1125" u="none" strike="noStrike">
                <a:solidFill>
                  <a:srgbClr val="333333"/>
                </a:solidFill>
                <a:latin typeface="Arial"/>
                <a:ea typeface="Arial"/>
                <a:cs typeface="Arial"/>
                <a:sym typeface="Arial"/>
              </a:rPr>
              <a:t>Vậy quá trình ghép kênh và phân kênh thực sự diễn ra như thế nào trong một host</a:t>
            </a:r>
            <a:endParaRPr/>
          </a:p>
          <a:p>
            <a:pPr indent="-285750" lvl="0" marL="285750" rtl="0" algn="l">
              <a:lnSpc>
                <a:spcPct val="80000"/>
              </a:lnSpc>
              <a:spcBef>
                <a:spcPts val="338"/>
              </a:spcBef>
              <a:spcAft>
                <a:spcPts val="0"/>
              </a:spcAft>
              <a:buClr>
                <a:srgbClr val="333333"/>
              </a:buClr>
              <a:buSzPts val="1125"/>
              <a:buFont typeface="Arial"/>
              <a:buChar char="-"/>
            </a:pPr>
            <a:r>
              <a:rPr b="0" i="0" lang="en-US" sz="1125" u="none" strike="noStrike">
                <a:solidFill>
                  <a:srgbClr val="333333"/>
                </a:solidFill>
                <a:latin typeface="Arial"/>
                <a:ea typeface="Arial"/>
                <a:cs typeface="Arial"/>
                <a:sym typeface="Arial"/>
              </a:rPr>
              <a:t>Như ở trên đã đề cập, ghép kênh yêu cầu 2 yếu tố:</a:t>
            </a:r>
            <a:endParaRPr/>
          </a:p>
          <a:p>
            <a:pPr indent="0" lvl="0" marL="0" rtl="0" algn="l">
              <a:lnSpc>
                <a:spcPct val="80000"/>
              </a:lnSpc>
              <a:spcBef>
                <a:spcPts val="338"/>
              </a:spcBef>
              <a:spcAft>
                <a:spcPts val="0"/>
              </a:spcAft>
              <a:buClr>
                <a:srgbClr val="333333"/>
              </a:buClr>
              <a:buSzPts val="1125"/>
              <a:buFont typeface="Arial"/>
              <a:buNone/>
            </a:pPr>
            <a:r>
              <a:rPr b="0" i="0" lang="en-US" sz="1125" u="none" strike="noStrike">
                <a:solidFill>
                  <a:srgbClr val="333333"/>
                </a:solidFill>
                <a:latin typeface="Arial"/>
                <a:ea typeface="Arial"/>
                <a:cs typeface="Arial"/>
                <a:sym typeface="Arial"/>
              </a:rPr>
              <a:t>+ các socket phải có ID duy nhất</a:t>
            </a:r>
            <a:endParaRPr b="0" i="0" sz="1125" u="none" strike="noStrike">
              <a:solidFill>
                <a:srgbClr val="333333"/>
              </a:solidFill>
              <a:latin typeface="Arial"/>
              <a:ea typeface="Arial"/>
              <a:cs typeface="Arial"/>
              <a:sym typeface="Arial"/>
            </a:endParaRPr>
          </a:p>
          <a:p>
            <a:pPr indent="0" lvl="0" marL="0" rtl="0" algn="l">
              <a:lnSpc>
                <a:spcPct val="80000"/>
              </a:lnSpc>
              <a:spcBef>
                <a:spcPts val="338"/>
              </a:spcBef>
              <a:spcAft>
                <a:spcPts val="0"/>
              </a:spcAft>
              <a:buClr>
                <a:srgbClr val="333333"/>
              </a:buClr>
              <a:buSzPts val="1125"/>
              <a:buFont typeface="Arial"/>
              <a:buNone/>
            </a:pPr>
            <a:r>
              <a:rPr b="0" i="0" lang="en-US" sz="1125" u="none" strike="noStrike">
                <a:solidFill>
                  <a:srgbClr val="333333"/>
                </a:solidFill>
                <a:latin typeface="Arial"/>
                <a:ea typeface="Arial"/>
                <a:cs typeface="Arial"/>
                <a:sym typeface="Arial"/>
              </a:rPr>
              <a:t>+ mỗi segment có các trường cụ thể cho biết socket nào mà segment này sẽ được chuyển tới.</a:t>
            </a:r>
            <a:r>
              <a:rPr b="1" i="0" lang="en-US" sz="1125" u="none" strike="noStrike">
                <a:solidFill>
                  <a:srgbClr val="333333"/>
                </a:solidFill>
                <a:latin typeface="Arial"/>
                <a:ea typeface="Arial"/>
                <a:cs typeface="Arial"/>
                <a:sym typeface="Arial"/>
              </a:rPr>
              <a:t> Các trường này được minh họa trên hình gồm:</a:t>
            </a:r>
            <a:endParaRPr/>
          </a:p>
          <a:p>
            <a:pPr indent="-285750" lvl="0" marL="285750" rtl="0" algn="l">
              <a:lnSpc>
                <a:spcPct val="80000"/>
              </a:lnSpc>
              <a:spcBef>
                <a:spcPts val="338"/>
              </a:spcBef>
              <a:spcAft>
                <a:spcPts val="0"/>
              </a:spcAft>
              <a:buClr>
                <a:srgbClr val="1E7ABA"/>
              </a:buClr>
              <a:buSzPts val="1125"/>
              <a:buFont typeface="Arial"/>
              <a:buChar char="•"/>
            </a:pPr>
            <a:r>
              <a:rPr b="1" i="0" lang="en-US" sz="1125" u="none" strike="noStrike">
                <a:solidFill>
                  <a:srgbClr val="1E7ABA"/>
                </a:solidFill>
                <a:latin typeface="Arial"/>
                <a:ea typeface="Arial"/>
                <a:cs typeface="Arial"/>
                <a:sym typeface="Arial"/>
              </a:rPr>
              <a:t>Port number của nguồn (source port number field)</a:t>
            </a:r>
            <a:endParaRPr/>
          </a:p>
          <a:p>
            <a:pPr indent="-285750" lvl="0" marL="285750" rtl="0" algn="l">
              <a:lnSpc>
                <a:spcPct val="80000"/>
              </a:lnSpc>
              <a:spcBef>
                <a:spcPts val="338"/>
              </a:spcBef>
              <a:spcAft>
                <a:spcPts val="0"/>
              </a:spcAft>
              <a:buClr>
                <a:srgbClr val="1E7ABA"/>
              </a:buClr>
              <a:buSzPts val="1125"/>
              <a:buFont typeface="Arial"/>
              <a:buChar char="•"/>
            </a:pPr>
            <a:r>
              <a:rPr b="1" i="0" lang="en-US" sz="1125" u="none" strike="noStrike">
                <a:solidFill>
                  <a:srgbClr val="1E7ABA"/>
                </a:solidFill>
                <a:latin typeface="Arial"/>
                <a:ea typeface="Arial"/>
                <a:cs typeface="Arial"/>
                <a:sym typeface="Arial"/>
              </a:rPr>
              <a:t>Port number của đích (destination port number field)</a:t>
            </a:r>
            <a:endParaRPr/>
          </a:p>
          <a:p>
            <a:pPr indent="0" lvl="0" marL="0" rtl="0" algn="l">
              <a:lnSpc>
                <a:spcPct val="80000"/>
              </a:lnSpc>
              <a:spcBef>
                <a:spcPts val="338"/>
              </a:spcBef>
              <a:spcAft>
                <a:spcPts val="0"/>
              </a:spcAft>
              <a:buClr>
                <a:srgbClr val="1E7ABA"/>
              </a:buClr>
              <a:buSzPts val="1125"/>
              <a:buFont typeface="Arial"/>
              <a:buNone/>
            </a:pPr>
            <a:r>
              <a:rPr b="1" i="0" lang="en-US" sz="1125" u="none" strike="noStrike">
                <a:solidFill>
                  <a:srgbClr val="1E7ABA"/>
                </a:solidFill>
                <a:latin typeface="Arial"/>
                <a:ea typeface="Arial"/>
                <a:cs typeface="Arial"/>
                <a:sym typeface="Arial"/>
              </a:rPr>
              <a:t>Mỗi một port number này là một số </a:t>
            </a:r>
            <a:r>
              <a:rPr b="0" i="0" lang="en-US" sz="1125" u="none" strike="noStrike">
                <a:solidFill>
                  <a:srgbClr val="333333"/>
                </a:solidFill>
                <a:latin typeface="Arial"/>
                <a:ea typeface="Arial"/>
                <a:cs typeface="Arial"/>
                <a:sym typeface="Arial"/>
              </a:rPr>
              <a:t>16-bit number (0 to 65535)</a:t>
            </a:r>
            <a:endParaRPr/>
          </a:p>
          <a:p>
            <a:pPr indent="0" lvl="0" marL="0" rtl="0" algn="l">
              <a:lnSpc>
                <a:spcPct val="80000"/>
              </a:lnSpc>
              <a:spcBef>
                <a:spcPts val="338"/>
              </a:spcBef>
              <a:spcAft>
                <a:spcPts val="0"/>
              </a:spcAft>
              <a:buClr>
                <a:srgbClr val="333333"/>
              </a:buClr>
              <a:buSzPts val="1125"/>
              <a:buFont typeface="Arial"/>
              <a:buNone/>
            </a:pPr>
            <a:r>
              <a:rPr b="0" i="0" lang="en-US" sz="1125" u="none" strike="noStrike">
                <a:solidFill>
                  <a:srgbClr val="333333"/>
                </a:solidFill>
                <a:latin typeface="Arial"/>
                <a:ea typeface="Arial"/>
                <a:cs typeface="Arial"/>
                <a:sym typeface="Arial"/>
              </a:rPr>
              <a:t>Các port numbers từ 0 tới 1023 được gọi là </a:t>
            </a:r>
            <a:r>
              <a:rPr b="1" i="0" lang="en-US" sz="1125" u="none" strike="noStrike">
                <a:solidFill>
                  <a:srgbClr val="1E7ABA"/>
                </a:solidFill>
                <a:latin typeface="Arial"/>
                <a:ea typeface="Arial"/>
                <a:cs typeface="Arial"/>
                <a:sym typeface="Arial"/>
              </a:rPr>
              <a:t>well-known port numbers </a:t>
            </a:r>
            <a:r>
              <a:rPr b="0" i="0" lang="en-US" sz="1125" u="none" strike="noStrike">
                <a:solidFill>
                  <a:srgbClr val="333333"/>
                </a:solidFill>
                <a:latin typeface="Arial"/>
                <a:ea typeface="Arial"/>
                <a:cs typeface="Arial"/>
                <a:sym typeface="Arial"/>
              </a:rPr>
              <a:t>and are restricted, which means that they are reserved for use by</a:t>
            </a:r>
            <a:endParaRPr/>
          </a:p>
          <a:p>
            <a:pPr indent="0" lvl="0" marL="0" rtl="0" algn="l">
              <a:lnSpc>
                <a:spcPct val="80000"/>
              </a:lnSpc>
              <a:spcBef>
                <a:spcPts val="338"/>
              </a:spcBef>
              <a:spcAft>
                <a:spcPts val="0"/>
              </a:spcAft>
              <a:buNone/>
            </a:pPr>
            <a:r>
              <a:rPr b="0" i="0" lang="en-US" sz="1125" u="none" strike="noStrike">
                <a:solidFill>
                  <a:srgbClr val="333333"/>
                </a:solidFill>
                <a:latin typeface="Arial"/>
                <a:ea typeface="Arial"/>
                <a:cs typeface="Arial"/>
                <a:sym typeface="Arial"/>
              </a:rPr>
              <a:t>well-known application protocols such as HTTP (which uses port number 80) and FTP (which uses port number 21).</a:t>
            </a:r>
            <a:endParaRPr/>
          </a:p>
          <a:p>
            <a:pPr indent="0" lvl="0" marL="0" rtl="0" algn="l">
              <a:lnSpc>
                <a:spcPct val="80000"/>
              </a:lnSpc>
              <a:spcBef>
                <a:spcPts val="338"/>
              </a:spcBef>
              <a:spcAft>
                <a:spcPts val="0"/>
              </a:spcAft>
              <a:buNone/>
            </a:pPr>
            <a:r>
              <a:t/>
            </a:r>
            <a:endParaRPr b="0" i="0" sz="1125" u="none" strike="noStrike">
              <a:solidFill>
                <a:srgbClr val="333333"/>
              </a:solidFill>
              <a:latin typeface="Arial"/>
              <a:ea typeface="Arial"/>
              <a:cs typeface="Arial"/>
              <a:sym typeface="Arial"/>
            </a:endParaRPr>
          </a:p>
          <a:p>
            <a:pPr indent="0" lvl="0" marL="0" marR="0" rtl="0" algn="l">
              <a:lnSpc>
                <a:spcPct val="80000"/>
              </a:lnSpc>
              <a:spcBef>
                <a:spcPts val="338"/>
              </a:spcBef>
              <a:spcAft>
                <a:spcPts val="0"/>
              </a:spcAft>
              <a:buClr>
                <a:srgbClr val="333333"/>
              </a:buClr>
              <a:buSzPts val="1125"/>
              <a:buFont typeface="Arial"/>
              <a:buNone/>
            </a:pPr>
            <a:r>
              <a:rPr b="0" i="0" lang="en-US" sz="1125" u="none" strike="noStrike">
                <a:solidFill>
                  <a:srgbClr val="333333"/>
                </a:solidFill>
                <a:latin typeface="Arial"/>
                <a:ea typeface="Arial"/>
                <a:cs typeface="Arial"/>
                <a:sym typeface="Arial"/>
              </a:rPr>
              <a:t>Khi phát triển một ứng dụng mạng, ta phải gán số hiệu cổng cho ứng dụng đó</a:t>
            </a:r>
            <a:endParaRPr sz="1125"/>
          </a:p>
          <a:p>
            <a:pPr indent="0" lvl="0" marL="0" rtl="0" algn="l">
              <a:lnSpc>
                <a:spcPct val="80000"/>
              </a:lnSpc>
              <a:spcBef>
                <a:spcPts val="338"/>
              </a:spcBef>
              <a:spcAft>
                <a:spcPts val="0"/>
              </a:spcAft>
              <a:buNone/>
            </a:pPr>
            <a:r>
              <a:t/>
            </a:r>
            <a:endParaRPr b="0" i="0" sz="1125" u="none" strike="noStrike">
              <a:solidFill>
                <a:srgbClr val="333333"/>
              </a:solidFill>
              <a:latin typeface="Arial"/>
              <a:ea typeface="Arial"/>
              <a:cs typeface="Arial"/>
              <a:sym typeface="Arial"/>
            </a:endParaRPr>
          </a:p>
          <a:p>
            <a:pPr indent="0" lvl="0" marL="0" rtl="0" algn="l">
              <a:lnSpc>
                <a:spcPct val="80000"/>
              </a:lnSpc>
              <a:spcBef>
                <a:spcPts val="338"/>
              </a:spcBef>
              <a:spcAft>
                <a:spcPts val="0"/>
              </a:spcAft>
              <a:buNone/>
            </a:pPr>
            <a:r>
              <a:rPr b="1" i="0" lang="en-US" sz="1125" u="none" strike="noStrike">
                <a:solidFill>
                  <a:srgbClr val="333333"/>
                </a:solidFill>
                <a:latin typeface="Arial"/>
                <a:ea typeface="Arial"/>
                <a:cs typeface="Arial"/>
                <a:sym typeface="Arial"/>
              </a:rPr>
              <a:t>2. Phân kênh:</a:t>
            </a:r>
            <a:endParaRPr/>
          </a:p>
          <a:p>
            <a:pPr indent="0" lvl="0" marL="0" rtl="0" algn="l">
              <a:lnSpc>
                <a:spcPct val="80000"/>
              </a:lnSpc>
              <a:spcBef>
                <a:spcPts val="338"/>
              </a:spcBef>
              <a:spcAft>
                <a:spcPts val="0"/>
              </a:spcAft>
              <a:buNone/>
            </a:pPr>
            <a:r>
              <a:rPr b="0" i="0" lang="en-US" sz="1125" u="none" strike="noStrike">
                <a:solidFill>
                  <a:srgbClr val="333333"/>
                </a:solidFill>
                <a:latin typeface="Arial"/>
                <a:ea typeface="Arial"/>
                <a:cs typeface="Arial"/>
                <a:sym typeface="Arial"/>
              </a:rPr>
              <a:t>Mỗi socket trong host có thể được gán một port number. Khi một segment đến host, tầng giao vận sẽ nhìn vào port number của destination và chuyển trực tiếp segment này tới cho socket tương ứng.</a:t>
            </a:r>
            <a:endParaRPr/>
          </a:p>
          <a:p>
            <a:pPr indent="0" lvl="0" marL="0" rtl="0" algn="l">
              <a:lnSpc>
                <a:spcPct val="80000"/>
              </a:lnSpc>
              <a:spcBef>
                <a:spcPts val="338"/>
              </a:spcBef>
              <a:spcAft>
                <a:spcPts val="0"/>
              </a:spcAft>
              <a:buNone/>
            </a:pPr>
            <a:r>
              <a:rPr b="0" i="0" lang="en-US" sz="1125" u="none" strike="noStrike">
                <a:solidFill>
                  <a:srgbClr val="333333"/>
                </a:solidFill>
                <a:latin typeface="Arial"/>
                <a:ea typeface="Arial"/>
                <a:cs typeface="Arial"/>
                <a:sym typeface="Arial"/>
              </a:rPr>
              <a:t>Dữ liệu của segment sau đó được đẩy qua socket tới cho tiến trình tương ứng.</a:t>
            </a:r>
            <a:endParaRPr/>
          </a:p>
          <a:p>
            <a:pPr indent="0" lvl="0" marL="0" rtl="0" algn="l">
              <a:lnSpc>
                <a:spcPct val="80000"/>
              </a:lnSpc>
              <a:spcBef>
                <a:spcPts val="338"/>
              </a:spcBef>
              <a:spcAft>
                <a:spcPts val="0"/>
              </a:spcAft>
              <a:buNone/>
            </a:pPr>
            <a:r>
              <a:t/>
            </a:r>
            <a:endParaRPr b="0" i="0" sz="1125" u="none" strike="noStrike">
              <a:solidFill>
                <a:srgbClr val="333333"/>
              </a:solidFill>
              <a:latin typeface="Arial"/>
              <a:ea typeface="Arial"/>
              <a:cs typeface="Arial"/>
              <a:sym typeface="Arial"/>
            </a:endParaRPr>
          </a:p>
          <a:p>
            <a:pPr indent="0" lvl="0" marL="0" rtl="0" algn="l">
              <a:lnSpc>
                <a:spcPct val="80000"/>
              </a:lnSpc>
              <a:spcBef>
                <a:spcPts val="338"/>
              </a:spcBef>
              <a:spcAft>
                <a:spcPts val="0"/>
              </a:spcAft>
              <a:buNone/>
            </a:pPr>
            <a:r>
              <a:t/>
            </a:r>
            <a:endParaRPr b="0" i="0" sz="1125" u="none" strike="noStrike">
              <a:solidFill>
                <a:srgbClr val="333333"/>
              </a:solidFill>
              <a:latin typeface="Arial"/>
              <a:ea typeface="Arial"/>
              <a:cs typeface="Arial"/>
              <a:sym typeface="Arial"/>
            </a:endParaRPr>
          </a:p>
        </p:txBody>
      </p:sp>
      <p:sp>
        <p:nvSpPr>
          <p:cNvPr id="158" name="Google Shape;15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Để hiểu đáp ứng của bên gửi đối với ACK trùng lặp, chúng ta cần xem xét tại sao bên nhận gửi một ACK trùng lặp ngay từ đầu.</a:t>
            </a:r>
            <a:endParaRPr/>
          </a:p>
          <a:p>
            <a:pPr indent="0" lvl="0" marL="0" rtl="0" algn="l">
              <a:spcBef>
                <a:spcPts val="360"/>
              </a:spcBef>
              <a:spcAft>
                <a:spcPts val="0"/>
              </a:spcAft>
              <a:buNone/>
            </a:pPr>
            <a:r>
              <a:rPr lang="en-US"/>
              <a:t>Bảng trên tóm tắt lại chính sách tạo ACK của bên nhận TCP:</a:t>
            </a:r>
            <a:endParaRPr/>
          </a:p>
          <a:p>
            <a:pPr indent="-171450" lvl="0" marL="171450" rtl="0" algn="l">
              <a:spcBef>
                <a:spcPts val="360"/>
              </a:spcBef>
              <a:spcAft>
                <a:spcPts val="0"/>
              </a:spcAft>
              <a:buClr>
                <a:schemeClr val="dk1"/>
              </a:buClr>
              <a:buSzPts val="1200"/>
              <a:buFont typeface="Calibri"/>
              <a:buChar char="-"/>
            </a:pPr>
            <a:r>
              <a:rPr lang="en-US"/>
              <a:t>Khi bên nhận nhận được một segment với số thứ tự lớn hơn segment có số thứ tự theo trật tự mong đợi, nó sẽ phát hiện khoảng trống trong luồng dữ liệu (là segment bị mất). Khoảng trống này có thể là do segment bị mất hoặc bị sắp xếp lại trong mạng. Do TCP không sử dụng NAK, nên bên nhận không thể gửi NAK rõ ràng cho bên gửi. Thay vào đó, nó đơn giản báo nhận lại (nên tạo ra ACK trùng lặp) cho byte theo trật tự cuối cùng của data mà nó nhận được.</a:t>
            </a:r>
            <a:endParaRPr/>
          </a:p>
          <a:p>
            <a:pPr indent="-171450" lvl="0" marL="171450" rtl="0" algn="l">
              <a:spcBef>
                <a:spcPts val="360"/>
              </a:spcBef>
              <a:spcAft>
                <a:spcPts val="0"/>
              </a:spcAft>
              <a:buClr>
                <a:schemeClr val="dk1"/>
              </a:buClr>
              <a:buSzPts val="1200"/>
              <a:buFont typeface="Calibri"/>
              <a:buChar char="-"/>
            </a:pPr>
            <a:r>
              <a:rPr lang="en-US"/>
              <a:t>Do bên gửi thường gửi một lượng lớn các segment cho bên nhận, nếu một segment bị mất, sẽ có thể có nhiều ACK trùng lặp. </a:t>
            </a:r>
            <a:endParaRPr/>
          </a:p>
        </p:txBody>
      </p:sp>
      <p:sp>
        <p:nvSpPr>
          <p:cNvPr id="1021" name="Google Shape;1021;p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9" name="Google Shape;1029;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Hình này minh họa cho phân tích ở slide trên,ở đó segment thứ 2 bị mất, khi đó nó được truyền lại trước khi bộ định thời của nó hết hạn.</a:t>
            </a:r>
            <a:endParaRPr/>
          </a:p>
        </p:txBody>
      </p:sp>
      <p:sp>
        <p:nvSpPr>
          <p:cNvPr id="1037" name="Google Shape;1037;p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46" name="Google Shape;1046;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54" name="Google Shape;1054;p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1" name="Google Shape;1061;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8" name="Google Shape;1068;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5" name="Google Shape;1075;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Flow control còn được gọi là dịch vụ phù hợp tốc độ - so khớp tốc độ bên gửi gửi tin với tốc độ ứng dụng nhận đang đọc.</a:t>
            </a:r>
            <a:endParaRPr/>
          </a:p>
        </p:txBody>
      </p:sp>
      <p:sp>
        <p:nvSpPr>
          <p:cNvPr id="1076" name="Google Shape;1076;p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3" name="Google Shape;1083;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0" name="Google Shape;1090;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Tầng giao vận gán port number cho socket từ 1024 tới 65535</a:t>
            </a:r>
            <a:endParaRPr/>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Hoặc ta tự gán với phương thức bind trong python</a:t>
            </a:r>
            <a:endParaRPr/>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Phía </a:t>
            </a:r>
            <a:r>
              <a:rPr b="1" i="0" lang="en-US" sz="1800" u="none" strike="noStrike">
                <a:solidFill>
                  <a:srgbClr val="333333"/>
                </a:solidFill>
                <a:latin typeface="Arial"/>
                <a:ea typeface="Arial"/>
                <a:cs typeface="Arial"/>
                <a:sym typeface="Arial"/>
              </a:rPr>
              <a:t>client</a:t>
            </a:r>
            <a:r>
              <a:rPr b="0" i="0" lang="en-US" sz="1800" u="none" strike="noStrike">
                <a:solidFill>
                  <a:srgbClr val="333333"/>
                </a:solidFill>
                <a:latin typeface="Arial"/>
                <a:ea typeface="Arial"/>
                <a:cs typeface="Arial"/>
                <a:sym typeface="Arial"/>
              </a:rPr>
              <a:t> thì do </a:t>
            </a:r>
            <a:r>
              <a:rPr b="1" i="0" lang="en-US" sz="1800" u="none" strike="noStrike">
                <a:solidFill>
                  <a:srgbClr val="333333"/>
                </a:solidFill>
                <a:latin typeface="Arial"/>
                <a:ea typeface="Arial"/>
                <a:cs typeface="Arial"/>
                <a:sym typeface="Arial"/>
              </a:rPr>
              <a:t>tầng giao vận tự gán port number cho socket</a:t>
            </a:r>
            <a:r>
              <a:rPr b="0" i="0" lang="en-US" sz="1800" u="none" strike="noStrike">
                <a:solidFill>
                  <a:srgbClr val="333333"/>
                </a:solidFill>
                <a:latin typeface="Arial"/>
                <a:ea typeface="Arial"/>
                <a:cs typeface="Arial"/>
                <a:sym typeface="Arial"/>
              </a:rPr>
              <a:t>, còn phía </a:t>
            </a:r>
            <a:r>
              <a:rPr b="1" i="0" lang="en-US" sz="1800" u="none" strike="noStrike">
                <a:solidFill>
                  <a:srgbClr val="333333"/>
                </a:solidFill>
                <a:latin typeface="Arial"/>
                <a:ea typeface="Arial"/>
                <a:cs typeface="Arial"/>
                <a:sym typeface="Arial"/>
              </a:rPr>
              <a:t>server</a:t>
            </a:r>
            <a:r>
              <a:rPr b="0" i="0" lang="en-US" sz="1800" u="none" strike="noStrike">
                <a:solidFill>
                  <a:srgbClr val="333333"/>
                </a:solidFill>
                <a:latin typeface="Arial"/>
                <a:ea typeface="Arial"/>
                <a:cs typeface="Arial"/>
                <a:sym typeface="Arial"/>
              </a:rPr>
              <a:t> ta </a:t>
            </a:r>
            <a:r>
              <a:rPr b="1" i="0" lang="en-US" sz="1800" u="none" strike="noStrike">
                <a:solidFill>
                  <a:srgbClr val="333333"/>
                </a:solidFill>
                <a:latin typeface="Arial"/>
                <a:ea typeface="Arial"/>
                <a:cs typeface="Arial"/>
                <a:sym typeface="Arial"/>
              </a:rPr>
              <a:t>phải gán cho nó một port number cụ thể</a:t>
            </a:r>
            <a:endParaRPr b="1" i="0" sz="1800" u="none" strike="noStrike">
              <a:solidFill>
                <a:srgbClr val="333333"/>
              </a:solidFill>
              <a:latin typeface="Arial"/>
              <a:ea typeface="Arial"/>
              <a:cs typeface="Arial"/>
              <a:sym typeface="Arial"/>
            </a:endParaRPr>
          </a:p>
        </p:txBody>
      </p:sp>
      <p:sp>
        <p:nvSpPr>
          <p:cNvPr id="167" name="Google Shape;16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7" name="Google Shape;1097;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4" name="Google Shape;1104;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3" name="Google Shape;1113;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Minh họa biến cửa sổ nhận </a:t>
            </a:r>
            <a:r>
              <a:rPr b="1" lang="en-US"/>
              <a:t>rwnd</a:t>
            </a:r>
            <a:endParaRPr/>
          </a:p>
        </p:txBody>
      </p:sp>
      <p:sp>
        <p:nvSpPr>
          <p:cNvPr id="1114" name="Google Shape;1114;p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23" name="Google Shape;1123;p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 Có một vấn đề kỹ thuật nhỏ với công thức trên:…</a:t>
            </a:r>
            <a:endParaRPr/>
          </a:p>
          <a:p>
            <a:pPr indent="0" lvl="0" marL="0" marR="0" rtl="0" algn="l">
              <a:lnSpc>
                <a:spcPct val="100000"/>
              </a:lnSpc>
              <a:spcBef>
                <a:spcPts val="360"/>
              </a:spcBef>
              <a:spcAft>
                <a:spcPts val="0"/>
              </a:spcAft>
              <a:buClr>
                <a:schemeClr val="dk1"/>
              </a:buClr>
              <a:buSzPts val="1200"/>
              <a:buFont typeface="Calibri"/>
              <a:buNone/>
            </a:pPr>
            <a:r>
              <a:rPr lang="en-US"/>
              <a:t>Khi tiến trình ứng dụng ở B làm trống bộ nhớ đệm, TCP không gửi các segments mới với các giá trị </a:t>
            </a:r>
            <a:r>
              <a:rPr b="1" lang="en-US"/>
              <a:t>rwnd</a:t>
            </a:r>
            <a:r>
              <a:rPr lang="en-US"/>
              <a:t> mới tới host A. Thực ra, TCP gửi một segment tới host A nếu nó có dữ liệu để gửi hoặc nếu nó có ACK để gửi. Do đó, host A không bao giờ được thông báo rằng một không gian đã được mở trong bộ đệm nhận của host B. Host A bị chặn và không thể truyền thêm dữ liệu</a:t>
            </a:r>
            <a:endParaRPr/>
          </a:p>
          <a:p>
            <a:pPr indent="0" lvl="0" marL="0" rtl="0" algn="l">
              <a:spcBef>
                <a:spcPts val="360"/>
              </a:spcBef>
              <a:spcAft>
                <a:spcPts val="0"/>
              </a:spcAft>
              <a:buNone/>
            </a:pPr>
            <a:r>
              <a:t/>
            </a:r>
            <a:endParaRPr/>
          </a:p>
        </p:txBody>
      </p:sp>
      <p:sp>
        <p:nvSpPr>
          <p:cNvPr id="1132" name="Google Shape;1132;p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9" name="Google Shape;1139;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UDP không cung cấp dịch vụ điều khiển luồng, do đó các segments có thể bị mấ ở đầu nhận do tràn bộ đệm</a:t>
            </a:r>
            <a:endParaRPr/>
          </a:p>
        </p:txBody>
      </p:sp>
      <p:sp>
        <p:nvSpPr>
          <p:cNvPr id="1140" name="Google Shape;1140;p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PhầN này tìm hiểu xem một kết nối TCP được thiết lập và hủy bỏ như thế nào</a:t>
            </a:r>
            <a:r>
              <a:rPr lang="en-US"/>
              <a:t>. </a:t>
            </a:r>
            <a:endParaRPr/>
          </a:p>
          <a:p>
            <a:pPr indent="0" lvl="0" marL="0" rtl="0" algn="l">
              <a:spcBef>
                <a:spcPts val="360"/>
              </a:spcBef>
              <a:spcAft>
                <a:spcPts val="0"/>
              </a:spcAft>
              <a:buNone/>
            </a:pPr>
            <a:r>
              <a:rPr lang="en-US"/>
              <a:t>- Điều này quan trọng vì việc thiết lập kết nối TCP có thể thêm đáng kể trễ. Ngoài ra tấn công mạng thông dụng như SYN flooding-khai thác các lỗ hổng trong quản lý kết nối TCP</a:t>
            </a:r>
            <a:endParaRPr/>
          </a:p>
        </p:txBody>
      </p:sp>
      <p:sp>
        <p:nvSpPr>
          <p:cNvPr id="1148" name="Google Shape;1148;p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5" name="Google Shape;1155;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PhầN này tìm hiểu xem một kết nối TCP được thiết lập và chia nhỏ như thế nào. Điều này quan trọng vì việc thiết lập kết nối TCP có thể thêm đáng kể trễ. Ngoài ra tấn công mạng thông dụng như SYN flooding-khai thác các lỗ hổng trong quản lý kết nối TCP</a:t>
            </a:r>
            <a:endParaRPr/>
          </a:p>
          <a:p>
            <a:pPr indent="-171450" lvl="0" marL="171450" rtl="0" algn="l">
              <a:spcBef>
                <a:spcPts val="360"/>
              </a:spcBef>
              <a:spcAft>
                <a:spcPts val="0"/>
              </a:spcAft>
              <a:buClr>
                <a:schemeClr val="dk1"/>
              </a:buClr>
              <a:buSzPts val="1200"/>
              <a:buFont typeface="Calibri"/>
              <a:buChar char="-"/>
            </a:pPr>
            <a:r>
              <a:rPr lang="en-US"/>
              <a:t>Việc lựa chọn ngẫu nhiên một cách thích hợp giá trị </a:t>
            </a:r>
            <a:r>
              <a:rPr b="1" lang="en-US"/>
              <a:t>client_isn</a:t>
            </a:r>
            <a:r>
              <a:rPr b="0" lang="en-US"/>
              <a:t> cũng là bài toán quan tâm để tránh một số tấn công mạng nhất định.</a:t>
            </a:r>
            <a:endParaRPr/>
          </a:p>
        </p:txBody>
      </p:sp>
      <p:sp>
        <p:nvSpPr>
          <p:cNvPr id="1156" name="Google Shape;1156;p1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Việc phân bổ bộ nhớ đệm và các biến trước khi hoàn thành bước 3 của quá trình bắt tay 3 bước khiến cho TCP thành lỗ hổng đối với tấn công DOS hay còn gọi là SYN flooding.</a:t>
            </a:r>
            <a:endParaRPr/>
          </a:p>
        </p:txBody>
      </p:sp>
      <p:sp>
        <p:nvSpPr>
          <p:cNvPr id="1164" name="Google Shape;1164;p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1" name="Google Shape;1171;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95250" lvl="0" marL="171450" rtl="0" algn="l">
              <a:spcBef>
                <a:spcPts val="0"/>
              </a:spcBef>
              <a:spcAft>
                <a:spcPts val="0"/>
              </a:spcAft>
              <a:buClr>
                <a:schemeClr val="dk1"/>
              </a:buClr>
              <a:buSzPts val="1200"/>
              <a:buFont typeface="Calibri"/>
              <a:buNone/>
            </a:pPr>
            <a:r>
              <a:t/>
            </a:r>
            <a:endParaRPr/>
          </a:p>
        </p:txBody>
      </p:sp>
      <p:sp>
        <p:nvSpPr>
          <p:cNvPr id="1172" name="Google Shape;1172;p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33333"/>
              </a:buClr>
              <a:buSzPts val="1665"/>
              <a:buFont typeface="Arial"/>
              <a:buNone/>
            </a:pPr>
            <a:r>
              <a:rPr b="1" i="0" lang="en-US" sz="1665" u="none" strike="noStrike">
                <a:solidFill>
                  <a:srgbClr val="333333"/>
                </a:solidFill>
                <a:latin typeface="Arial"/>
                <a:ea typeface="Arial"/>
                <a:cs typeface="Arial"/>
                <a:sym typeface="Arial"/>
              </a:rPr>
              <a:t>Việc ghép kênh và phân kênh UDP diễn ra như sau:</a:t>
            </a:r>
            <a:endParaRPr/>
          </a:p>
          <a:p>
            <a:pPr indent="0" lvl="0" marL="0" marR="0" rtl="0" algn="l">
              <a:lnSpc>
                <a:spcPct val="90000"/>
              </a:lnSpc>
              <a:spcBef>
                <a:spcPts val="1110"/>
              </a:spcBef>
              <a:spcAft>
                <a:spcPts val="0"/>
              </a:spcAft>
              <a:buClr>
                <a:srgbClr val="333333"/>
              </a:buClr>
              <a:buSzPts val="1665"/>
              <a:buFont typeface="Arial"/>
              <a:buNone/>
            </a:pPr>
            <a:r>
              <a:rPr b="0" i="0" lang="en-US" sz="1665" u="none" strike="noStrike">
                <a:solidFill>
                  <a:srgbClr val="333333"/>
                </a:solidFill>
                <a:latin typeface="Arial"/>
                <a:ea typeface="Arial"/>
                <a:cs typeface="Arial"/>
                <a:sym typeface="Arial"/>
              </a:rPr>
              <a:t>- giả sử </a:t>
            </a:r>
            <a:r>
              <a:rPr lang="en-US" sz="3700"/>
              <a:t>Host A (UDP port 1957) muốn gửi một chunk của application data tới một tiến trình UDP port 46428 ở Host B...khi đó tầng giao vận ở host A</a:t>
            </a:r>
            <a:endParaRPr/>
          </a:p>
          <a:p>
            <a:pPr indent="0" lvl="0" marL="0" rtl="0" algn="l">
              <a:lnSpc>
                <a:spcPct val="90000"/>
              </a:lnSpc>
              <a:spcBef>
                <a:spcPts val="500"/>
              </a:spcBef>
              <a:spcAft>
                <a:spcPts val="0"/>
              </a:spcAft>
              <a:buClr>
                <a:schemeClr val="dk1"/>
              </a:buClr>
              <a:buSzPts val="1665"/>
              <a:buFont typeface="Calibri"/>
              <a:buNone/>
            </a:pPr>
            <a:r>
              <a:t/>
            </a:r>
            <a:endParaRPr b="0" i="0" sz="1665" u="none" strike="noStrike">
              <a:solidFill>
                <a:srgbClr val="333333"/>
              </a:solidFill>
              <a:latin typeface="Arial"/>
              <a:ea typeface="Arial"/>
              <a:cs typeface="Arial"/>
              <a:sym typeface="Arial"/>
            </a:endParaRPr>
          </a:p>
        </p:txBody>
      </p:sp>
      <p:sp>
        <p:nvSpPr>
          <p:cNvPr id="175" name="Google Shape;17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9" name="Google Shape;1179;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Sau khi kết thúc 3 bước, client và server tiến hành gửi segment có chứa dữ liệu cho nhau.</a:t>
            </a:r>
            <a:endParaRPr/>
          </a:p>
          <a:p>
            <a:pPr indent="-171450" lvl="0" marL="171450" rtl="0" algn="l">
              <a:spcBef>
                <a:spcPts val="360"/>
              </a:spcBef>
              <a:spcAft>
                <a:spcPts val="0"/>
              </a:spcAft>
              <a:buClr>
                <a:schemeClr val="dk1"/>
              </a:buClr>
              <a:buSzPts val="1200"/>
              <a:buFont typeface="Calibri"/>
              <a:buChar char="-"/>
            </a:pPr>
            <a:r>
              <a:rPr lang="en-US"/>
              <a:t>Đây là thủ tục bắt tay 3 bước</a:t>
            </a:r>
            <a:endParaRPr/>
          </a:p>
        </p:txBody>
      </p:sp>
      <p:sp>
        <p:nvSpPr>
          <p:cNvPr id="1180" name="Google Shape;1180;p1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7" name="Google Shape;1187;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1200"/>
              <a:buFont typeface="Calibri"/>
              <a:buAutoNum type="arabicPeriod"/>
            </a:pPr>
            <a:r>
              <a:rPr b="1" lang="en-US"/>
              <a:t>Bước 1: </a:t>
            </a:r>
            <a:endParaRPr/>
          </a:p>
          <a:p>
            <a:pPr indent="-171450" lvl="0" marL="171450" rtl="0" algn="l">
              <a:spcBef>
                <a:spcPts val="360"/>
              </a:spcBef>
              <a:spcAft>
                <a:spcPts val="0"/>
              </a:spcAft>
              <a:buClr>
                <a:schemeClr val="dk1"/>
              </a:buClr>
              <a:buSzPts val="1200"/>
              <a:buFont typeface="Calibri"/>
              <a:buChar char="-"/>
            </a:pPr>
            <a:r>
              <a:rPr lang="en-US"/>
              <a:t>Client TCP trước tiên gửi một segment TCP đặc biệt tới server TCP. Segment đặc biệt này không chứa dữ liệu tầng ứng dụng. Nhưng một trong các bit cờ trong phần header của segment – bit SYN được thiết lập = 1 (segment đặc biệt được gọi là </a:t>
            </a:r>
            <a:r>
              <a:rPr b="1" lang="en-US"/>
              <a:t>SYN segment</a:t>
            </a:r>
            <a:r>
              <a:rPr lang="en-US"/>
              <a:t>).</a:t>
            </a:r>
            <a:endParaRPr/>
          </a:p>
          <a:p>
            <a:pPr indent="-171450" lvl="0" marL="171450" rtl="0" algn="l">
              <a:spcBef>
                <a:spcPts val="360"/>
              </a:spcBef>
              <a:spcAft>
                <a:spcPts val="0"/>
              </a:spcAft>
              <a:buClr>
                <a:schemeClr val="dk1"/>
              </a:buClr>
              <a:buSzPts val="1200"/>
              <a:buFont typeface="Calibri"/>
              <a:buChar char="-"/>
            </a:pPr>
            <a:r>
              <a:rPr lang="en-US"/>
              <a:t>Ngoài ra, client chọn ngẫu nhiên một số thự tự ban đầu đầu (</a:t>
            </a:r>
            <a:r>
              <a:rPr b="1" lang="en-US"/>
              <a:t>client_isn</a:t>
            </a:r>
            <a:r>
              <a:rPr lang="en-US"/>
              <a:t>) và đặt số này vào trong trường số thứ tự của segment TCP SYN đầu tiên. Segment này được đóng gói với IP datagram và gửi tới cho server.</a:t>
            </a:r>
            <a:endParaRPr/>
          </a:p>
          <a:p>
            <a:pPr indent="0" lvl="0" marL="0" rtl="0" algn="l">
              <a:spcBef>
                <a:spcPts val="360"/>
              </a:spcBef>
              <a:spcAft>
                <a:spcPts val="0"/>
              </a:spcAft>
              <a:buNone/>
            </a:pPr>
            <a:r>
              <a:rPr b="1" lang="en-US"/>
              <a:t>2.  Bước 2: </a:t>
            </a:r>
            <a:endParaRPr/>
          </a:p>
          <a:p>
            <a:pPr indent="-171450" lvl="0" marL="171450" rtl="0" algn="l">
              <a:spcBef>
                <a:spcPts val="360"/>
              </a:spcBef>
              <a:spcAft>
                <a:spcPts val="0"/>
              </a:spcAft>
              <a:buClr>
                <a:schemeClr val="dk1"/>
              </a:buClr>
              <a:buSzPts val="1200"/>
              <a:buFont typeface="Calibri"/>
              <a:buChar char="-"/>
            </a:pPr>
            <a:r>
              <a:rPr lang="en-US"/>
              <a:t>Khi IP datagram chứa TCP SYN segment tới server, server lấy ra TCP SYN segment từ datagram, phân bổ các biến và các bộ đệm TCP cho kết nối, và gửi một segment đồng ý kết nối tới client. </a:t>
            </a:r>
            <a:endParaRPr/>
          </a:p>
          <a:p>
            <a:pPr indent="-171450" lvl="0" marL="171450" rtl="0" algn="l">
              <a:spcBef>
                <a:spcPts val="360"/>
              </a:spcBef>
              <a:spcAft>
                <a:spcPts val="0"/>
              </a:spcAft>
              <a:buClr>
                <a:schemeClr val="dk1"/>
              </a:buClr>
              <a:buSzPts val="1200"/>
              <a:buFont typeface="Calibri"/>
              <a:buChar char="-"/>
            </a:pPr>
            <a:r>
              <a:rPr lang="en-US"/>
              <a:t>Segment đồng ý kết nối cũng không chứa dữ liệu tầng ứng dụng. Tuy nhiên, nó chứa 3 thông tin quan trọng trong segment header: bit </a:t>
            </a:r>
            <a:r>
              <a:rPr b="1" lang="en-US"/>
              <a:t>SYN = 1</a:t>
            </a:r>
            <a:r>
              <a:rPr lang="en-US"/>
              <a:t>, trường </a:t>
            </a:r>
            <a:r>
              <a:rPr b="1" lang="en-US"/>
              <a:t>ACK = client_isn+1</a:t>
            </a:r>
            <a:endParaRPr/>
          </a:p>
          <a:p>
            <a:pPr indent="-171450" lvl="0" marL="171450" rtl="0" algn="l">
              <a:spcBef>
                <a:spcPts val="360"/>
              </a:spcBef>
              <a:spcAft>
                <a:spcPts val="0"/>
              </a:spcAft>
              <a:buClr>
                <a:schemeClr val="dk1"/>
              </a:buClr>
              <a:buSzPts val="1200"/>
              <a:buFont typeface="Calibri"/>
              <a:buChar char="-"/>
            </a:pPr>
            <a:r>
              <a:rPr lang="en-US"/>
              <a:t>Cuối cùng, server chọn số thứ tự bắt đầu của chính nó (</a:t>
            </a:r>
            <a:r>
              <a:rPr b="1" lang="en-US"/>
              <a:t>server_isn</a:t>
            </a:r>
            <a:r>
              <a:rPr lang="en-US"/>
              <a:t>)</a:t>
            </a:r>
            <a:r>
              <a:rPr b="1" lang="en-US"/>
              <a:t> </a:t>
            </a:r>
            <a:r>
              <a:rPr lang="en-US"/>
              <a:t>và đặt giá trị này vào trường số thứ tự của TCP segment header</a:t>
            </a:r>
            <a:endParaRPr/>
          </a:p>
          <a:p>
            <a:pPr indent="-171450" lvl="0" marL="171450" rtl="0" algn="l">
              <a:spcBef>
                <a:spcPts val="360"/>
              </a:spcBef>
              <a:spcAft>
                <a:spcPts val="0"/>
              </a:spcAft>
              <a:buClr>
                <a:schemeClr val="dk1"/>
              </a:buClr>
              <a:buSzPts val="1200"/>
              <a:buFont typeface="Calibri"/>
              <a:buChar char="-"/>
            </a:pPr>
            <a:r>
              <a:rPr lang="en-US"/>
              <a:t>Thực tế segment đồng ý kết nối nói rằng “tôi đã nhận được gói SYN của bạn để bắt đầu một kết nối với số thứ tự ban đầu của bạn là </a:t>
            </a:r>
            <a:r>
              <a:rPr b="1" lang="en-US"/>
              <a:t>client_isn</a:t>
            </a:r>
            <a:r>
              <a:rPr lang="en-US"/>
              <a:t>, tôi đồng ý thiết lập kết nối này. Số thứ tự bắt đầu của tôi là </a:t>
            </a:r>
            <a:r>
              <a:rPr b="1" lang="en-US"/>
              <a:t>server_isn</a:t>
            </a:r>
            <a:r>
              <a:rPr lang="en-US"/>
              <a:t>”</a:t>
            </a:r>
            <a:endParaRPr/>
          </a:p>
          <a:p>
            <a:pPr indent="-171450" lvl="0" marL="171450" rtl="0" algn="l">
              <a:spcBef>
                <a:spcPts val="360"/>
              </a:spcBef>
              <a:spcAft>
                <a:spcPts val="0"/>
              </a:spcAft>
              <a:buClr>
                <a:schemeClr val="dk1"/>
              </a:buClr>
              <a:buSzPts val="1200"/>
              <a:buFont typeface="Calibri"/>
              <a:buChar char="-"/>
            </a:pPr>
            <a:r>
              <a:rPr lang="en-US"/>
              <a:t>Segment đồng ý kết nối gọi là </a:t>
            </a:r>
            <a:r>
              <a:rPr b="1" lang="en-US"/>
              <a:t>SYNACK segment</a:t>
            </a:r>
            <a:endParaRPr/>
          </a:p>
          <a:p>
            <a:pPr indent="0" lvl="0" marL="0" rtl="0" algn="l">
              <a:spcBef>
                <a:spcPts val="360"/>
              </a:spcBef>
              <a:spcAft>
                <a:spcPts val="0"/>
              </a:spcAft>
              <a:buNone/>
            </a:pPr>
            <a:r>
              <a:rPr b="1" lang="en-US"/>
              <a:t>3. Bước 3: </a:t>
            </a:r>
            <a:endParaRPr/>
          </a:p>
          <a:p>
            <a:pPr indent="-171450" lvl="0" marL="171450" rtl="0" algn="l">
              <a:spcBef>
                <a:spcPts val="360"/>
              </a:spcBef>
              <a:spcAft>
                <a:spcPts val="0"/>
              </a:spcAft>
              <a:buClr>
                <a:schemeClr val="dk1"/>
              </a:buClr>
              <a:buSzPts val="1200"/>
              <a:buFont typeface="Calibri"/>
              <a:buChar char="-"/>
            </a:pPr>
            <a:r>
              <a:rPr lang="en-US"/>
              <a:t>Khi nhận được </a:t>
            </a:r>
            <a:r>
              <a:rPr b="1" lang="en-US"/>
              <a:t>SYNACK segment</a:t>
            </a:r>
            <a:r>
              <a:rPr lang="en-US"/>
              <a:t> client cũng phân bổ các bộ nhớ đệm và các biến cho kết nối.</a:t>
            </a:r>
            <a:endParaRPr/>
          </a:p>
          <a:p>
            <a:pPr indent="-171450" lvl="0" marL="171450" rtl="0" algn="l">
              <a:spcBef>
                <a:spcPts val="360"/>
              </a:spcBef>
              <a:spcAft>
                <a:spcPts val="0"/>
              </a:spcAft>
              <a:buClr>
                <a:schemeClr val="dk1"/>
              </a:buClr>
              <a:buSzPts val="1200"/>
              <a:buFont typeface="Calibri"/>
              <a:buChar char="-"/>
            </a:pPr>
            <a:r>
              <a:rPr lang="en-US"/>
              <a:t>Client sau đó sẽ gửi cho server một segment khác, segment cuối cùng này báo đã nhận được segment đồng ý kết nối của server (client làm như vậy bằng cách đặt giá trị </a:t>
            </a:r>
            <a:r>
              <a:rPr b="1" lang="en-US"/>
              <a:t>server_isn+1</a:t>
            </a:r>
            <a:r>
              <a:rPr lang="en-US"/>
              <a:t> vào trong trường ACK của TCP segment header)</a:t>
            </a:r>
            <a:endParaRPr/>
          </a:p>
          <a:p>
            <a:pPr indent="-171450" lvl="0" marL="171450" rtl="0" algn="l">
              <a:spcBef>
                <a:spcPts val="360"/>
              </a:spcBef>
              <a:spcAft>
                <a:spcPts val="0"/>
              </a:spcAft>
              <a:buClr>
                <a:schemeClr val="dk1"/>
              </a:buClr>
              <a:buSzPts val="1200"/>
              <a:buFont typeface="Calibri"/>
              <a:buChar char="-"/>
            </a:pPr>
            <a:r>
              <a:rPr lang="en-US"/>
              <a:t>Bit SYN được thiết lập = 0, bởi vì kết nối đã được thiết lập</a:t>
            </a:r>
            <a:endParaRPr/>
          </a:p>
          <a:p>
            <a:pPr indent="-171450" lvl="0" marL="171450" rtl="0" algn="l">
              <a:spcBef>
                <a:spcPts val="360"/>
              </a:spcBef>
              <a:spcAft>
                <a:spcPts val="0"/>
              </a:spcAft>
              <a:buClr>
                <a:schemeClr val="dk1"/>
              </a:buClr>
              <a:buSzPts val="1200"/>
              <a:buFont typeface="Calibri"/>
              <a:buChar char="-"/>
            </a:pPr>
            <a:r>
              <a:rPr lang="en-US"/>
              <a:t>Giai đoạn 3 của quá trình bắt tay 3 bước này có thể chứa dữ liệu client gửi tới server trong segment payload.</a:t>
            </a:r>
            <a:endParaRPr/>
          </a:p>
          <a:p>
            <a:pPr indent="0" lvl="0" marL="0" rtl="0" algn="l">
              <a:spcBef>
                <a:spcPts val="360"/>
              </a:spcBef>
              <a:spcAft>
                <a:spcPts val="0"/>
              </a:spcAft>
              <a:buClr>
                <a:schemeClr val="dk1"/>
              </a:buClr>
              <a:buSzPts val="1200"/>
              <a:buFont typeface="Calibri"/>
              <a:buNone/>
            </a:pPr>
            <a:r>
              <a:t/>
            </a:r>
            <a:endParaRPr/>
          </a:p>
        </p:txBody>
      </p:sp>
      <p:sp>
        <p:nvSpPr>
          <p:cNvPr id="1188" name="Google Shape;1188;p1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95250" lvl="0" marL="171450" rtl="0" algn="l">
              <a:spcBef>
                <a:spcPts val="0"/>
              </a:spcBef>
              <a:spcAft>
                <a:spcPts val="0"/>
              </a:spcAft>
              <a:buClr>
                <a:schemeClr val="dk1"/>
              </a:buClr>
              <a:buSzPts val="1200"/>
              <a:buFont typeface="Calibri"/>
              <a:buNone/>
            </a:pPr>
            <a:r>
              <a:t/>
            </a:r>
            <a:endParaRPr/>
          </a:p>
        </p:txBody>
      </p:sp>
      <p:sp>
        <p:nvSpPr>
          <p:cNvPr id="1197" name="Google Shape;1197;p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6" name="Google Shape;1206;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1020"/>
              <a:t>- Trong thời gian tồn tại kết nối TCP, giao thức TCP chạy trên mỗi host thực hiện các chuyển đổi qua </a:t>
            </a:r>
            <a:r>
              <a:rPr b="1" lang="en-US" sz="1020"/>
              <a:t>các trạng thái TCP khác nhau</a:t>
            </a:r>
            <a:endParaRPr/>
          </a:p>
          <a:p>
            <a:pPr indent="-171450" lvl="0" marL="171450" rtl="0" algn="l">
              <a:lnSpc>
                <a:spcPct val="90000"/>
              </a:lnSpc>
              <a:spcBef>
                <a:spcPts val="306"/>
              </a:spcBef>
              <a:spcAft>
                <a:spcPts val="0"/>
              </a:spcAft>
              <a:buClr>
                <a:schemeClr val="dk1"/>
              </a:buClr>
              <a:buSzPts val="1020"/>
              <a:buFont typeface="Calibri"/>
              <a:buChar char="-"/>
            </a:pPr>
            <a:r>
              <a:rPr b="1" lang="en-US" sz="1020"/>
              <a:t>Hình trên minh họa một chuỗi các trạng thái TCP điển hình được truy cập bởi client.</a:t>
            </a:r>
            <a:endParaRPr/>
          </a:p>
          <a:p>
            <a:pPr indent="0" lvl="0" marL="0" rtl="0" algn="l">
              <a:lnSpc>
                <a:spcPct val="90000"/>
              </a:lnSpc>
              <a:spcBef>
                <a:spcPts val="306"/>
              </a:spcBef>
              <a:spcAft>
                <a:spcPts val="0"/>
              </a:spcAft>
              <a:buClr>
                <a:schemeClr val="dk1"/>
              </a:buClr>
              <a:buSzPts val="1020"/>
              <a:buFont typeface="Calibri"/>
              <a:buNone/>
            </a:pPr>
            <a:r>
              <a:rPr b="0" lang="en-US" sz="1020"/>
              <a:t>+ Client bắt đầu với trạng thái đã đóng Closed</a:t>
            </a:r>
            <a:endParaRPr/>
          </a:p>
          <a:p>
            <a:pPr indent="0" lvl="0" marL="0" rtl="0" algn="l">
              <a:lnSpc>
                <a:spcPct val="90000"/>
              </a:lnSpc>
              <a:spcBef>
                <a:spcPts val="306"/>
              </a:spcBef>
              <a:spcAft>
                <a:spcPts val="0"/>
              </a:spcAft>
              <a:buClr>
                <a:schemeClr val="dk1"/>
              </a:buClr>
              <a:buSzPts val="1020"/>
              <a:buFont typeface="Calibri"/>
              <a:buNone/>
            </a:pPr>
            <a:r>
              <a:rPr b="0" lang="en-US" sz="1020"/>
              <a:t>+ Sau đó ứng dụng trên client khởi đầu một kết nối TCP mới (bằng cách tạo đối tượng socket trong ví dụ ở chương 2). Các bước như sau:</a:t>
            </a:r>
            <a:endParaRPr/>
          </a:p>
          <a:p>
            <a:pPr indent="-171450" lvl="0" marL="171450" rtl="0" algn="l">
              <a:lnSpc>
                <a:spcPct val="90000"/>
              </a:lnSpc>
              <a:spcBef>
                <a:spcPts val="306"/>
              </a:spcBef>
              <a:spcAft>
                <a:spcPts val="0"/>
              </a:spcAft>
              <a:buClr>
                <a:schemeClr val="dk1"/>
              </a:buClr>
              <a:buSzPts val="1020"/>
              <a:buFont typeface="Arial"/>
              <a:buChar char="•"/>
            </a:pPr>
            <a:r>
              <a:rPr b="0" lang="en-US" sz="1020"/>
              <a:t>TCP client gửi </a:t>
            </a:r>
            <a:r>
              <a:rPr b="1" lang="en-US" sz="1020"/>
              <a:t>SYN</a:t>
            </a:r>
            <a:r>
              <a:rPr b="0" lang="en-US" sz="1020"/>
              <a:t> segment tới TCP server. Sau khi gửi SYN nó bước vào trạng thái </a:t>
            </a:r>
            <a:r>
              <a:rPr b="1" lang="en-US" sz="1020"/>
              <a:t>SYN_SENT</a:t>
            </a:r>
            <a:r>
              <a:rPr b="0" lang="en-US" sz="1020"/>
              <a:t>.</a:t>
            </a:r>
            <a:endParaRPr/>
          </a:p>
          <a:p>
            <a:pPr indent="-171450" lvl="0" marL="171450" rtl="0" algn="l">
              <a:lnSpc>
                <a:spcPct val="90000"/>
              </a:lnSpc>
              <a:spcBef>
                <a:spcPts val="306"/>
              </a:spcBef>
              <a:spcAft>
                <a:spcPts val="0"/>
              </a:spcAft>
              <a:buClr>
                <a:schemeClr val="dk1"/>
              </a:buClr>
              <a:buSzPts val="1020"/>
              <a:buFont typeface="Arial"/>
              <a:buChar char="•"/>
            </a:pPr>
            <a:r>
              <a:rPr b="0" lang="en-US" sz="1020"/>
              <a:t>Khi ở trạng thái SYN_SENT, client chờ một segment từ server bao gồm một ACK cho segment trước đó của client và có SYN bit = 1</a:t>
            </a:r>
            <a:endParaRPr/>
          </a:p>
          <a:p>
            <a:pPr indent="-171450" lvl="0" marL="171450" rtl="0" algn="l">
              <a:lnSpc>
                <a:spcPct val="90000"/>
              </a:lnSpc>
              <a:spcBef>
                <a:spcPts val="306"/>
              </a:spcBef>
              <a:spcAft>
                <a:spcPts val="0"/>
              </a:spcAft>
              <a:buClr>
                <a:schemeClr val="dk1"/>
              </a:buClr>
              <a:buSzPts val="1020"/>
              <a:buFont typeface="Arial"/>
              <a:buChar char="•"/>
            </a:pPr>
            <a:r>
              <a:rPr b="0" lang="en-US" sz="1020"/>
              <a:t>Khi nhận được segment này, client chuyển sang trạng thái </a:t>
            </a:r>
            <a:r>
              <a:rPr b="1" lang="en-US" sz="1020"/>
              <a:t>ESTABLISHED</a:t>
            </a:r>
            <a:r>
              <a:rPr b="0" lang="en-US" sz="1020"/>
              <a:t>, lúc này TCP client có thể gửi và nhận các TCP segment chứa data tầng ứng dụng.</a:t>
            </a:r>
            <a:endParaRPr/>
          </a:p>
          <a:p>
            <a:pPr indent="-171450" lvl="0" marL="171450" rtl="0" algn="l">
              <a:lnSpc>
                <a:spcPct val="90000"/>
              </a:lnSpc>
              <a:spcBef>
                <a:spcPts val="306"/>
              </a:spcBef>
              <a:spcAft>
                <a:spcPts val="0"/>
              </a:spcAft>
              <a:buClr>
                <a:schemeClr val="dk1"/>
              </a:buClr>
              <a:buSzPts val="1020"/>
              <a:buFont typeface="Calibri"/>
              <a:buChar char="-"/>
            </a:pPr>
            <a:r>
              <a:rPr b="1" lang="en-US" sz="1020"/>
              <a:t>Gỉa sử ứng dụng client quyết định nó muốn đóng kết nối</a:t>
            </a:r>
            <a:endParaRPr b="0" sz="1020"/>
          </a:p>
          <a:p>
            <a:pPr indent="-171450" lvl="0" marL="171450" rtl="0" algn="l">
              <a:lnSpc>
                <a:spcPct val="90000"/>
              </a:lnSpc>
              <a:spcBef>
                <a:spcPts val="306"/>
              </a:spcBef>
              <a:spcAft>
                <a:spcPts val="0"/>
              </a:spcAft>
              <a:buClr>
                <a:schemeClr val="dk1"/>
              </a:buClr>
              <a:buSzPts val="1020"/>
              <a:buFont typeface="Arial"/>
              <a:buChar char="•"/>
            </a:pPr>
            <a:r>
              <a:rPr b="0" lang="en-US" sz="1020"/>
              <a:t>Client TCP gửi một segment </a:t>
            </a:r>
            <a:r>
              <a:rPr b="1" lang="en-US" sz="1020"/>
              <a:t>FIN</a:t>
            </a:r>
            <a:r>
              <a:rPr b="0" lang="en-US" sz="1020"/>
              <a:t> =1 và vào trạng thái </a:t>
            </a:r>
            <a:r>
              <a:rPr b="1" lang="en-US" sz="1020"/>
              <a:t>FIN_WAIT_1</a:t>
            </a:r>
            <a:r>
              <a:rPr b="0" lang="en-US" sz="1020"/>
              <a:t>. </a:t>
            </a:r>
            <a:endParaRPr/>
          </a:p>
          <a:p>
            <a:pPr indent="-171450" lvl="0" marL="171450" rtl="0" algn="l">
              <a:lnSpc>
                <a:spcPct val="90000"/>
              </a:lnSpc>
              <a:spcBef>
                <a:spcPts val="306"/>
              </a:spcBef>
              <a:spcAft>
                <a:spcPts val="0"/>
              </a:spcAft>
              <a:buClr>
                <a:schemeClr val="dk1"/>
              </a:buClr>
              <a:buSzPts val="1020"/>
              <a:buFont typeface="Arial"/>
              <a:buChar char="•"/>
            </a:pPr>
            <a:r>
              <a:rPr b="0" lang="en-US" sz="1020"/>
              <a:t>Khi ở trạng thái </a:t>
            </a:r>
            <a:r>
              <a:rPr b="1" lang="en-US" sz="1020"/>
              <a:t>FIN_WAIT_1</a:t>
            </a:r>
            <a:r>
              <a:rPr b="0" lang="en-US" sz="1020"/>
              <a:t>, client chờ một TCP segment từ server với một ACK. Khi nó nhận được segment này, client vào trạng thái </a:t>
            </a:r>
            <a:r>
              <a:rPr b="1" lang="en-US" sz="1020"/>
              <a:t>FIN_WAIT_2. </a:t>
            </a:r>
            <a:endParaRPr/>
          </a:p>
          <a:p>
            <a:pPr indent="-171450" lvl="0" marL="171450" rtl="0" algn="l">
              <a:lnSpc>
                <a:spcPct val="90000"/>
              </a:lnSpc>
              <a:spcBef>
                <a:spcPts val="306"/>
              </a:spcBef>
              <a:spcAft>
                <a:spcPts val="0"/>
              </a:spcAft>
              <a:buClr>
                <a:schemeClr val="dk1"/>
              </a:buClr>
              <a:buSzPts val="1020"/>
              <a:buFont typeface="Arial"/>
              <a:buChar char="•"/>
            </a:pPr>
            <a:r>
              <a:rPr b="0" lang="en-US" sz="1020"/>
              <a:t>Khi ở </a:t>
            </a:r>
            <a:r>
              <a:rPr b="1" lang="en-US" sz="1020"/>
              <a:t>FIN_WAIT_2, </a:t>
            </a:r>
            <a:r>
              <a:rPr b="0" lang="en-US" sz="1020"/>
              <a:t>client đợi thêm segment từ server với FIN=1. </a:t>
            </a:r>
            <a:endParaRPr/>
          </a:p>
          <a:p>
            <a:pPr indent="-171450" lvl="0" marL="171450" rtl="0" algn="l">
              <a:lnSpc>
                <a:spcPct val="90000"/>
              </a:lnSpc>
              <a:spcBef>
                <a:spcPts val="306"/>
              </a:spcBef>
              <a:spcAft>
                <a:spcPts val="0"/>
              </a:spcAft>
              <a:buClr>
                <a:schemeClr val="dk1"/>
              </a:buClr>
              <a:buSzPts val="1020"/>
              <a:buFont typeface="Arial"/>
              <a:buChar char="•"/>
            </a:pPr>
            <a:r>
              <a:rPr b="0" lang="en-US" sz="1020"/>
              <a:t>Sau khi nhận được segment này, client báo nhận segment của server và vào trạng thái </a:t>
            </a:r>
            <a:r>
              <a:rPr b="1" lang="en-US" sz="1020"/>
              <a:t>TIME_WAIT</a:t>
            </a:r>
            <a:endParaRPr/>
          </a:p>
          <a:p>
            <a:pPr indent="-171450" lvl="0" marL="171450" rtl="0" algn="l">
              <a:lnSpc>
                <a:spcPct val="90000"/>
              </a:lnSpc>
              <a:spcBef>
                <a:spcPts val="306"/>
              </a:spcBef>
              <a:spcAft>
                <a:spcPts val="0"/>
              </a:spcAft>
              <a:buClr>
                <a:schemeClr val="dk1"/>
              </a:buClr>
              <a:buSzPts val="1020"/>
              <a:buFont typeface="Arial"/>
              <a:buChar char="•"/>
            </a:pPr>
            <a:r>
              <a:rPr b="0" lang="en-US" sz="1020"/>
              <a:t>Trạng thái </a:t>
            </a:r>
            <a:r>
              <a:rPr b="1" lang="en-US" sz="1020"/>
              <a:t>TIME_WAIT</a:t>
            </a:r>
            <a:r>
              <a:rPr b="0" lang="en-US" sz="1020"/>
              <a:t> để cho client gửi lại ACK cuối cùng trong trường hợp ACK bị mất. </a:t>
            </a:r>
            <a:endParaRPr/>
          </a:p>
          <a:p>
            <a:pPr indent="-171450" lvl="0" marL="171450" rtl="0" algn="l">
              <a:lnSpc>
                <a:spcPct val="90000"/>
              </a:lnSpc>
              <a:spcBef>
                <a:spcPts val="306"/>
              </a:spcBef>
              <a:spcAft>
                <a:spcPts val="0"/>
              </a:spcAft>
              <a:buClr>
                <a:schemeClr val="dk1"/>
              </a:buClr>
              <a:buSzPts val="1020"/>
              <a:buFont typeface="Arial"/>
              <a:buChar char="•"/>
            </a:pPr>
            <a:r>
              <a:rPr b="0" lang="en-US" sz="1020"/>
              <a:t>Thời gian ở trạng thái </a:t>
            </a:r>
            <a:r>
              <a:rPr b="1" lang="en-US" sz="1020"/>
              <a:t>TIME_WAIT</a:t>
            </a:r>
            <a:r>
              <a:rPr b="0" lang="en-US" sz="1020"/>
              <a:t> phụ thuộc vào từng triển khai, nhưng các giá trị thường thấy là 30 giây, 1 phút và 2 phút.</a:t>
            </a:r>
            <a:endParaRPr/>
          </a:p>
          <a:p>
            <a:pPr indent="-171450" lvl="0" marL="171450" rtl="0" algn="l">
              <a:lnSpc>
                <a:spcPct val="90000"/>
              </a:lnSpc>
              <a:spcBef>
                <a:spcPts val="306"/>
              </a:spcBef>
              <a:spcAft>
                <a:spcPts val="0"/>
              </a:spcAft>
              <a:buClr>
                <a:schemeClr val="dk1"/>
              </a:buClr>
              <a:buSzPts val="1020"/>
              <a:buFont typeface="Arial"/>
              <a:buChar char="•"/>
            </a:pPr>
            <a:r>
              <a:rPr b="0" lang="en-US" sz="1020"/>
              <a:t>Sau khi đợi, kết nối chính thức đóng và tất cả các tài nguyên ở client được giải phóng.</a:t>
            </a:r>
            <a:endParaRPr/>
          </a:p>
          <a:p>
            <a:pPr indent="-106679" lvl="0" marL="171450" rtl="0" algn="l">
              <a:lnSpc>
                <a:spcPct val="90000"/>
              </a:lnSpc>
              <a:spcBef>
                <a:spcPts val="306"/>
              </a:spcBef>
              <a:spcAft>
                <a:spcPts val="0"/>
              </a:spcAft>
              <a:buClr>
                <a:schemeClr val="dk1"/>
              </a:buClr>
              <a:buSzPts val="1020"/>
              <a:buFont typeface="Calibri"/>
              <a:buNone/>
            </a:pPr>
            <a:r>
              <a:t/>
            </a:r>
            <a:endParaRPr b="1" sz="1020"/>
          </a:p>
        </p:txBody>
      </p:sp>
      <p:sp>
        <p:nvSpPr>
          <p:cNvPr id="1207" name="Google Shape;1207;p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5" name="Google Shape;1215;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b="0" lang="en-US"/>
              <a:t>Giả sử client bắt đầu hủy kết nối, việc chuyển đổi trạng thái được giải thích tương tự như trên.</a:t>
            </a:r>
            <a:endParaRPr b="0"/>
          </a:p>
          <a:p>
            <a:pPr indent="0" lvl="0" marL="0" marR="0" rtl="0" algn="l">
              <a:lnSpc>
                <a:spcPct val="100000"/>
              </a:lnSpc>
              <a:spcBef>
                <a:spcPts val="360"/>
              </a:spcBef>
              <a:spcAft>
                <a:spcPts val="0"/>
              </a:spcAft>
              <a:buClr>
                <a:schemeClr val="dk1"/>
              </a:buClr>
              <a:buSzPts val="1200"/>
              <a:buFont typeface="Calibri"/>
              <a:buNone/>
            </a:pPr>
            <a:r>
              <a:rPr b="0" lang="en-US"/>
              <a:t>+ Serrver bắt đầu với trạng thái đã đóng Closed</a:t>
            </a:r>
            <a:endParaRPr b="0"/>
          </a:p>
          <a:p>
            <a:pPr indent="0" lvl="0" marL="0" marR="0" rtl="0" algn="l">
              <a:lnSpc>
                <a:spcPct val="100000"/>
              </a:lnSpc>
              <a:spcBef>
                <a:spcPts val="360"/>
              </a:spcBef>
              <a:spcAft>
                <a:spcPts val="0"/>
              </a:spcAft>
              <a:buClr>
                <a:schemeClr val="dk1"/>
              </a:buClr>
              <a:buSzPts val="1200"/>
              <a:buFont typeface="Calibri"/>
              <a:buNone/>
            </a:pPr>
            <a:r>
              <a:rPr b="0" lang="en-US"/>
              <a:t>+ Serrver đang lắng nghe port mà client gửi SYN segment.</a:t>
            </a:r>
            <a:endParaRPr/>
          </a:p>
          <a:p>
            <a:pPr indent="0" lvl="0" marL="0" marR="0" rtl="0" algn="l">
              <a:lnSpc>
                <a:spcPct val="100000"/>
              </a:lnSpc>
              <a:spcBef>
                <a:spcPts val="360"/>
              </a:spcBef>
              <a:spcAft>
                <a:spcPts val="0"/>
              </a:spcAft>
              <a:buClr>
                <a:schemeClr val="dk1"/>
              </a:buClr>
              <a:buSzPts val="1200"/>
              <a:buFont typeface="Calibri"/>
              <a:buNone/>
            </a:pPr>
            <a:r>
              <a:rPr b="0" lang="en-US"/>
              <a:t>+ Điều gì xảy ra khi một host nhận một TCP segment mà các port numbers hoặc địa chỉ IP source không khớp với bất kỳ socket nào trong host. Ví dụ một host nhận một gói TCP SYN với port đích 80, nhưng host này không chấp nhận các kết nối trên cổng 80. Host này sẽ gửi một segment khởi động đặc biệt tới source. Segment đặc biệt này có bit cờ </a:t>
            </a:r>
            <a:r>
              <a:rPr b="1" lang="en-US"/>
              <a:t>RST=1</a:t>
            </a:r>
            <a:r>
              <a:rPr b="0" lang="en-US"/>
              <a:t>. Do vậy, khi một host gủi một segment reset, nó đang nói với source rằng “tôi không có socket cho segment đó. Đừng gửi lại segment”.</a:t>
            </a:r>
            <a:endParaRPr/>
          </a:p>
          <a:p>
            <a:pPr indent="0" lvl="0" marL="0" marR="0" rtl="0" algn="l">
              <a:lnSpc>
                <a:spcPct val="100000"/>
              </a:lnSpc>
              <a:spcBef>
                <a:spcPts val="360"/>
              </a:spcBef>
              <a:spcAft>
                <a:spcPts val="0"/>
              </a:spcAft>
              <a:buClr>
                <a:schemeClr val="dk1"/>
              </a:buClr>
              <a:buSzPts val="1200"/>
              <a:buFont typeface="Calibri"/>
              <a:buNone/>
            </a:pPr>
            <a:r>
              <a:rPr b="0" lang="en-US"/>
              <a:t>+ Khi một host nhận một gói UDP mà port number đích không khớp với bất kỳ UDP socket nào, host này gửi một ICMP datagram đặc biệt (sẽ đề cập ở chương sau)</a:t>
            </a:r>
            <a:endParaRPr b="1"/>
          </a:p>
          <a:p>
            <a:pPr indent="0" lvl="0" marL="0" rtl="0" algn="l">
              <a:spcBef>
                <a:spcPts val="360"/>
              </a:spcBef>
              <a:spcAft>
                <a:spcPts val="0"/>
              </a:spcAft>
              <a:buClr>
                <a:schemeClr val="dk1"/>
              </a:buClr>
              <a:buSzPts val="1200"/>
              <a:buFont typeface="Calibri"/>
              <a:buNone/>
            </a:pPr>
            <a:r>
              <a:t/>
            </a:r>
            <a:endParaRPr b="0"/>
          </a:p>
        </p:txBody>
      </p:sp>
      <p:sp>
        <p:nvSpPr>
          <p:cNvPr id="1216" name="Google Shape;1216;p1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4" name="Google Shape;1224;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Chi phí: tài nguyên không được sử dụng hoàn toàn và hiệu năng kém nhận được bởi các hệ thống cuối (hệ thống cuối ko thể sử dụng băng thông với tốc độ như đã đưa ra bởi băng thông đường truyền)</a:t>
            </a:r>
            <a:endParaRPr/>
          </a:p>
          <a:p>
            <a:pPr indent="-171450" lvl="0" marL="171450" rtl="0" algn="l">
              <a:spcBef>
                <a:spcPts val="360"/>
              </a:spcBef>
              <a:spcAft>
                <a:spcPts val="0"/>
              </a:spcAft>
              <a:buClr>
                <a:schemeClr val="dk1"/>
              </a:buClr>
              <a:buSzPts val="1200"/>
              <a:buFont typeface="Calibri"/>
              <a:buChar char="-"/>
            </a:pPr>
            <a:r>
              <a:rPr lang="en-US"/>
              <a:t>Xem xét tình huống tắc nghẽn đơn giản nhất</a:t>
            </a:r>
            <a:endParaRPr/>
          </a:p>
          <a:p>
            <a:pPr indent="-171450" lvl="0" marL="171450" rtl="0" algn="l">
              <a:spcBef>
                <a:spcPts val="360"/>
              </a:spcBef>
              <a:spcAft>
                <a:spcPts val="0"/>
              </a:spcAft>
              <a:buClr>
                <a:schemeClr val="dk1"/>
              </a:buClr>
              <a:buSzPts val="1200"/>
              <a:buFont typeface="Calibri"/>
              <a:buChar char="-"/>
            </a:pPr>
            <a:r>
              <a:rPr b="1" lang="en-US"/>
              <a:t>Hai host A và B có một kết nối chia sẻ một chặng duy nhất giữa nguồn và đích.</a:t>
            </a:r>
            <a:endParaRPr/>
          </a:p>
          <a:p>
            <a:pPr indent="0" lvl="0" marL="0" rtl="0" algn="l">
              <a:spcBef>
                <a:spcPts val="540"/>
              </a:spcBef>
              <a:spcAft>
                <a:spcPts val="0"/>
              </a:spcAft>
              <a:buClr>
                <a:schemeClr val="dk1"/>
              </a:buClr>
              <a:buSzPts val="1200"/>
              <a:buFont typeface="Calibri"/>
              <a:buNone/>
            </a:pPr>
            <a:r>
              <a:rPr b="0" lang="en-US"/>
              <a:t>+ giả sử ứng dụng ở host A đang gửi dữ liệu lên kết nối (chuyển dữ liệu lên tầng giao vận qua socket) với tốc độ trung bình </a:t>
            </a:r>
            <a:r>
              <a:rPr b="0" i="0" lang="en-US" sz="1800" u="none" strike="noStrike">
                <a:solidFill>
                  <a:srgbClr val="333333"/>
                </a:solidFill>
                <a:latin typeface="Arial"/>
                <a:ea typeface="Arial"/>
                <a:cs typeface="Arial"/>
                <a:sym typeface="Arial"/>
              </a:rPr>
              <a:t>λ</a:t>
            </a:r>
            <a:r>
              <a:rPr b="0" baseline="-25000" i="0" lang="en-US" sz="1800" u="none" strike="noStrike">
                <a:solidFill>
                  <a:srgbClr val="333333"/>
                </a:solidFill>
                <a:latin typeface="Arial"/>
                <a:ea typeface="Arial"/>
                <a:cs typeface="Arial"/>
                <a:sym typeface="Arial"/>
              </a:rPr>
              <a:t>in</a:t>
            </a:r>
            <a:r>
              <a:rPr b="0" i="0" lang="en-US" sz="1800" u="none" strike="noStrike">
                <a:solidFill>
                  <a:srgbClr val="333333"/>
                </a:solidFill>
                <a:latin typeface="Arial"/>
                <a:ea typeface="Arial"/>
                <a:cs typeface="Arial"/>
                <a:sym typeface="Arial"/>
              </a:rPr>
              <a:t> bytes/sec</a:t>
            </a:r>
            <a:endParaRPr/>
          </a:p>
          <a:p>
            <a:pPr indent="0" lvl="0" marL="0" marR="0" rtl="0" algn="l">
              <a:lnSpc>
                <a:spcPct val="100000"/>
              </a:lnSpc>
              <a:spcBef>
                <a:spcPts val="540"/>
              </a:spcBef>
              <a:spcAft>
                <a:spcPts val="0"/>
              </a:spcAft>
              <a:buClr>
                <a:srgbClr val="333333"/>
              </a:buClr>
              <a:buSzPts val="1800"/>
              <a:buFont typeface="Arial"/>
              <a:buNone/>
            </a:pPr>
            <a:r>
              <a:rPr b="0" i="0" lang="en-US" sz="1800" u="none" strike="noStrike">
                <a:solidFill>
                  <a:srgbClr val="333333"/>
                </a:solidFill>
                <a:latin typeface="Arial"/>
                <a:ea typeface="Arial"/>
                <a:cs typeface="Arial"/>
                <a:sym typeface="Arial"/>
              </a:rPr>
              <a:t>+ Tốc độ của host B tới router cũng là </a:t>
            </a:r>
            <a:r>
              <a:rPr b="0" i="0" lang="en-US" sz="1200" u="none" strike="noStrike">
                <a:solidFill>
                  <a:srgbClr val="333333"/>
                </a:solidFill>
                <a:latin typeface="Arial"/>
                <a:ea typeface="Arial"/>
                <a:cs typeface="Arial"/>
                <a:sym typeface="Arial"/>
              </a:rPr>
              <a:t>λ</a:t>
            </a:r>
            <a:r>
              <a:rPr b="0" baseline="-25000" i="0" lang="en-US" sz="1200" u="none" strike="noStrike">
                <a:solidFill>
                  <a:srgbClr val="333333"/>
                </a:solidFill>
                <a:latin typeface="Arial"/>
                <a:ea typeface="Arial"/>
                <a:cs typeface="Arial"/>
                <a:sym typeface="Arial"/>
              </a:rPr>
              <a:t>in</a:t>
            </a:r>
            <a:r>
              <a:rPr b="0" i="0" lang="en-US" sz="1200" u="none" strike="noStrike">
                <a:solidFill>
                  <a:srgbClr val="333333"/>
                </a:solidFill>
                <a:latin typeface="Arial"/>
                <a:ea typeface="Arial"/>
                <a:cs typeface="Arial"/>
                <a:sym typeface="Arial"/>
              </a:rPr>
              <a:t> bytes/sec</a:t>
            </a:r>
            <a:endParaRPr/>
          </a:p>
          <a:p>
            <a:pPr indent="0" lvl="0" marL="0" rtl="0" algn="l">
              <a:spcBef>
                <a:spcPts val="360"/>
              </a:spcBef>
              <a:spcAft>
                <a:spcPts val="0"/>
              </a:spcAft>
              <a:buClr>
                <a:schemeClr val="dk1"/>
              </a:buClr>
              <a:buSzPts val="1200"/>
              <a:buFont typeface="Calibri"/>
              <a:buNone/>
            </a:pPr>
            <a:r>
              <a:rPr b="0" lang="en-US"/>
              <a:t>+ Các gói tin từ host A và B truyền qua router và ra đường liên kết ra với tốc độ liên kết ra là R</a:t>
            </a:r>
            <a:endParaRPr/>
          </a:p>
          <a:p>
            <a:pPr indent="0" lvl="0" marL="0" rtl="0" algn="l">
              <a:spcBef>
                <a:spcPts val="360"/>
              </a:spcBef>
              <a:spcAft>
                <a:spcPts val="0"/>
              </a:spcAft>
              <a:buClr>
                <a:schemeClr val="dk1"/>
              </a:buClr>
              <a:buSzPts val="1200"/>
              <a:buFont typeface="Calibri"/>
              <a:buNone/>
            </a:pPr>
            <a:r>
              <a:rPr b="0" lang="en-US"/>
              <a:t>+ Gỉa sử router có dung lượng bộ nhớ đệm là không giới hạn.</a:t>
            </a:r>
            <a:endParaRPr/>
          </a:p>
        </p:txBody>
      </p:sp>
      <p:sp>
        <p:nvSpPr>
          <p:cNvPr id="1232" name="Google Shape;1232;p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1" name="Google Shape;1241;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marR="0" rtl="0" algn="l">
              <a:lnSpc>
                <a:spcPct val="80000"/>
              </a:lnSpc>
              <a:spcBef>
                <a:spcPts val="0"/>
              </a:spcBef>
              <a:spcAft>
                <a:spcPts val="0"/>
              </a:spcAft>
              <a:buClr>
                <a:schemeClr val="dk1"/>
              </a:buClr>
              <a:buSzPts val="750"/>
              <a:buFont typeface="Calibri"/>
              <a:buChar char="-"/>
            </a:pPr>
            <a:r>
              <a:rPr b="0" lang="en-US" sz="750"/>
              <a:t>Đường liên kết đơn giản không thể chuyển các gói tin tới đầu nhận ở tốc độ trạng thái ổn định vượt quá R/2. Cho dù host A và B thết lập tốc độ gửi khác nhau, chúng sẽ không bao giờ thấy được thông lượng lớn hơn R/2</a:t>
            </a:r>
            <a:endParaRPr/>
          </a:p>
          <a:p>
            <a:pPr indent="-171450" lvl="0" marL="171450" marR="0" rtl="0" algn="l">
              <a:lnSpc>
                <a:spcPct val="80000"/>
              </a:lnSpc>
              <a:spcBef>
                <a:spcPts val="225"/>
              </a:spcBef>
              <a:spcAft>
                <a:spcPts val="0"/>
              </a:spcAft>
              <a:buClr>
                <a:schemeClr val="dk1"/>
              </a:buClr>
              <a:buSzPts val="750"/>
              <a:buFont typeface="Calibri"/>
              <a:buChar char="-"/>
            </a:pPr>
            <a:r>
              <a:rPr b="1" lang="en-US" sz="750"/>
              <a:t>Trễ lớn do tốc độ đến, </a:t>
            </a:r>
            <a:r>
              <a:rPr b="1" i="0" lang="en-US" sz="750">
                <a:latin typeface="Cambria Math"/>
                <a:ea typeface="Cambria Math"/>
                <a:cs typeface="Cambria Math"/>
                <a:sym typeface="Cambria Math"/>
              </a:rPr>
              <a:t>𝜆_𝑖𝑛</a:t>
            </a:r>
            <a:r>
              <a:rPr b="1" lang="en-US" sz="750"/>
              <a:t> tiệm cận đến thông lượng tối đa</a:t>
            </a:r>
            <a:endParaRPr b="1" sz="750"/>
          </a:p>
          <a:p>
            <a:pPr indent="-171450" lvl="0" marL="171450" marR="0" rtl="0" algn="l">
              <a:lnSpc>
                <a:spcPct val="80000"/>
              </a:lnSpc>
              <a:spcBef>
                <a:spcPts val="338"/>
              </a:spcBef>
              <a:spcAft>
                <a:spcPts val="0"/>
              </a:spcAft>
              <a:buClr>
                <a:schemeClr val="dk1"/>
              </a:buClr>
              <a:buSzPts val="750"/>
              <a:buFont typeface="Calibri"/>
              <a:buChar char="-"/>
            </a:pPr>
            <a:r>
              <a:rPr b="1" lang="en-US" sz="750"/>
              <a:t>Hình ở trên: thông </a:t>
            </a:r>
            <a:r>
              <a:rPr b="0" lang="en-US" sz="750"/>
              <a:t>lượng trên mỗi kết nối </a:t>
            </a:r>
            <a:r>
              <a:rPr b="0" i="0" lang="en-US" sz="1125" u="none" strike="noStrike">
                <a:solidFill>
                  <a:srgbClr val="333333"/>
                </a:solidFill>
                <a:latin typeface="Arial"/>
                <a:ea typeface="Arial"/>
                <a:cs typeface="Arial"/>
                <a:sym typeface="Arial"/>
              </a:rPr>
              <a:t>(số byte/giây ở đầu nhận) là một hàm của tốc độ gửi lên kết nối ⬄ lamda_out là hàm của lamda_in</a:t>
            </a:r>
            <a:endParaRPr b="0" i="0" sz="1125" u="none" strike="noStrike">
              <a:solidFill>
                <a:srgbClr val="333333"/>
              </a:solidFill>
              <a:latin typeface="Arial"/>
              <a:ea typeface="Arial"/>
              <a:cs typeface="Arial"/>
              <a:sym typeface="Arial"/>
            </a:endParaRPr>
          </a:p>
          <a:p>
            <a:pPr indent="0" lvl="0" marL="0" marR="0" rtl="0" algn="l">
              <a:lnSpc>
                <a:spcPct val="80000"/>
              </a:lnSpc>
              <a:spcBef>
                <a:spcPts val="338"/>
              </a:spcBef>
              <a:spcAft>
                <a:spcPts val="0"/>
              </a:spcAft>
              <a:buClr>
                <a:srgbClr val="333333"/>
              </a:buClr>
              <a:buSzPts val="1125"/>
              <a:buFont typeface="Arial"/>
              <a:buNone/>
            </a:pPr>
            <a:r>
              <a:rPr b="0" i="0" lang="en-US" sz="1125" u="none" strike="noStrike">
                <a:solidFill>
                  <a:srgbClr val="333333"/>
                </a:solidFill>
                <a:latin typeface="Arial"/>
                <a:ea typeface="Arial"/>
                <a:cs typeface="Arial"/>
                <a:sym typeface="Arial"/>
              </a:rPr>
              <a:t>+ Tốc độ gửi từ 0-R/2, thông lượng ở đầu nhận bằng tốc độ gửi ở đầu gửi. Có nghĩa là mọi thứ gửi bởi bên gửi được nhận ở đầu nhận với một độ trễ nhất định. </a:t>
            </a:r>
            <a:endParaRPr/>
          </a:p>
          <a:p>
            <a:pPr indent="0" lvl="0" marL="0" marR="0" rtl="0" algn="l">
              <a:lnSpc>
                <a:spcPct val="80000"/>
              </a:lnSpc>
              <a:spcBef>
                <a:spcPts val="338"/>
              </a:spcBef>
              <a:spcAft>
                <a:spcPts val="0"/>
              </a:spcAft>
              <a:buClr>
                <a:srgbClr val="333333"/>
              </a:buClr>
              <a:buSzPts val="1125"/>
              <a:buFont typeface="Arial"/>
              <a:buNone/>
            </a:pPr>
            <a:r>
              <a:rPr b="0" i="0" lang="en-US" sz="1125" u="none" strike="noStrike">
                <a:solidFill>
                  <a:srgbClr val="333333"/>
                </a:solidFill>
                <a:latin typeface="Arial"/>
                <a:ea typeface="Arial"/>
                <a:cs typeface="Arial"/>
                <a:sym typeface="Arial"/>
              </a:rPr>
              <a:t>+ Khi tốc độ gửi &gt;R/2, thông lượng chỉ = R/2. Biên giới hạn trên này là do việc chia sẻ khả năng của liên kết giữa 2 kết nối. Link này đơn giản không thể gửi các gói tin tới đầu nhận ở tốc độ trạng thái vượt quá R/2 cho dù host A có thiết lập các tốc độ gửi khác nhau thì tốc độ nhận cũng sẽ ko vượt quá R/2.</a:t>
            </a:r>
            <a:endParaRPr/>
          </a:p>
          <a:p>
            <a:pPr indent="-285750" lvl="0" marL="285750" marR="0" rtl="0" algn="l">
              <a:lnSpc>
                <a:spcPct val="80000"/>
              </a:lnSpc>
              <a:spcBef>
                <a:spcPts val="338"/>
              </a:spcBef>
              <a:spcAft>
                <a:spcPts val="0"/>
              </a:spcAft>
              <a:buClr>
                <a:srgbClr val="333333"/>
              </a:buClr>
              <a:buSzPts val="1125"/>
              <a:buFont typeface="Arial"/>
              <a:buChar char="-"/>
            </a:pPr>
            <a:r>
              <a:rPr b="1" i="0" lang="en-US" sz="1125" u="none" strike="noStrike">
                <a:solidFill>
                  <a:srgbClr val="333333"/>
                </a:solidFill>
                <a:latin typeface="Arial"/>
                <a:ea typeface="Arial"/>
                <a:cs typeface="Arial"/>
                <a:sym typeface="Arial"/>
              </a:rPr>
              <a:t>Hình bên dưới: </a:t>
            </a:r>
            <a:r>
              <a:rPr b="0" i="0" lang="en-US" sz="1125" u="none" strike="noStrike">
                <a:solidFill>
                  <a:srgbClr val="333333"/>
                </a:solidFill>
                <a:latin typeface="Arial"/>
                <a:ea typeface="Arial"/>
                <a:cs typeface="Arial"/>
                <a:sym typeface="Arial"/>
              </a:rPr>
              <a:t>cho thấy hậu quả của viêc đầu gửi gửi với tốc độ gần với khả năng của liên kết (R/2 vì mỗi thằng chia sẻ ½ R của liên kết)</a:t>
            </a:r>
            <a:endParaRPr/>
          </a:p>
          <a:p>
            <a:pPr indent="0" lvl="0" marL="0" marR="0" rtl="0" algn="l">
              <a:lnSpc>
                <a:spcPct val="80000"/>
              </a:lnSpc>
              <a:spcBef>
                <a:spcPts val="338"/>
              </a:spcBef>
              <a:spcAft>
                <a:spcPts val="0"/>
              </a:spcAft>
              <a:buClr>
                <a:srgbClr val="333333"/>
              </a:buClr>
              <a:buSzPts val="1125"/>
              <a:buFont typeface="Arial"/>
              <a:buNone/>
            </a:pPr>
            <a:r>
              <a:rPr b="0" i="0" lang="en-US" sz="1125" u="none" strike="noStrike">
                <a:solidFill>
                  <a:srgbClr val="333333"/>
                </a:solidFill>
                <a:latin typeface="Arial"/>
                <a:ea typeface="Arial"/>
                <a:cs typeface="Arial"/>
                <a:sym typeface="Arial"/>
              </a:rPr>
              <a:t>+ Khi tốc độ gửi gần tới R/2, trễ trung bình ngày càng tăng </a:t>
            </a:r>
            <a:endParaRPr/>
          </a:p>
          <a:p>
            <a:pPr indent="0" lvl="0" marL="0" marR="0" rtl="0" algn="l">
              <a:lnSpc>
                <a:spcPct val="80000"/>
              </a:lnSpc>
              <a:spcBef>
                <a:spcPts val="338"/>
              </a:spcBef>
              <a:spcAft>
                <a:spcPts val="0"/>
              </a:spcAft>
              <a:buClr>
                <a:srgbClr val="333333"/>
              </a:buClr>
              <a:buSzPts val="1125"/>
              <a:buFont typeface="Arial"/>
              <a:buNone/>
            </a:pPr>
            <a:r>
              <a:rPr b="0" i="0" lang="en-US" sz="1125" u="none" strike="noStrike">
                <a:solidFill>
                  <a:srgbClr val="333333"/>
                </a:solidFill>
                <a:latin typeface="Arial"/>
                <a:ea typeface="Arial"/>
                <a:cs typeface="Arial"/>
                <a:sym typeface="Arial"/>
              </a:rPr>
              <a:t>+ Khi số lượng trung bình các gói tin xếp hàng trong router lớn, thì trễ trung bình giữa nguồn và đích là vô hạn. </a:t>
            </a:r>
            <a:endParaRPr/>
          </a:p>
          <a:p>
            <a:pPr indent="0" lvl="0" marL="0" marR="0" rtl="0" algn="l">
              <a:lnSpc>
                <a:spcPct val="80000"/>
              </a:lnSpc>
              <a:spcBef>
                <a:spcPts val="338"/>
              </a:spcBef>
              <a:spcAft>
                <a:spcPts val="0"/>
              </a:spcAft>
              <a:buClr>
                <a:srgbClr val="333333"/>
              </a:buClr>
              <a:buSzPts val="1125"/>
              <a:buFont typeface="Arial"/>
              <a:buNone/>
            </a:pPr>
            <a:r>
              <a:rPr b="1" i="0" lang="en-US" sz="1125" u="none" strike="noStrike">
                <a:solidFill>
                  <a:srgbClr val="333333"/>
                </a:solidFill>
                <a:latin typeface="Arial"/>
                <a:ea typeface="Arial"/>
                <a:cs typeface="Arial"/>
                <a:sym typeface="Arial"/>
              </a:rPr>
              <a:t>Như vậy, khi tốc độ gửi dữ liệu ở bên gửi gần đạt đến R có thể là lý tưởng về mặt thông lượng, nhưng lại không lý tưởng về mặt trễ truyền.</a:t>
            </a:r>
            <a:endParaRPr/>
          </a:p>
          <a:p>
            <a:pPr indent="0" lvl="0" marL="0" marR="0" rtl="0" algn="l">
              <a:lnSpc>
                <a:spcPct val="80000"/>
              </a:lnSpc>
              <a:spcBef>
                <a:spcPts val="338"/>
              </a:spcBef>
              <a:spcAft>
                <a:spcPts val="0"/>
              </a:spcAft>
              <a:buClr>
                <a:srgbClr val="333333"/>
              </a:buClr>
              <a:buSzPts val="1125"/>
              <a:buFont typeface="Arial"/>
              <a:buNone/>
            </a:pPr>
            <a:r>
              <a:rPr b="1" i="0" lang="en-US" sz="1125" u="none" strike="noStrike">
                <a:solidFill>
                  <a:srgbClr val="333333"/>
                </a:solidFill>
                <a:latin typeface="Arial"/>
                <a:ea typeface="Arial"/>
                <a:cs typeface="Arial"/>
                <a:sym typeface="Arial"/>
              </a:rPr>
              <a:t>Ta thấy rõ trong tình huống 1 (là tình huống lý tưởng) thì vẫn thấy một điểm yếu là chi phí của một mạng khi bị tắc nghẽn: trễ xếp hàng lớn có thể gây ra do tốc độ đến của gói tin gần bằng với khả năng của liên kết.</a:t>
            </a:r>
            <a:endParaRPr/>
          </a:p>
          <a:p>
            <a:pPr indent="-100012" lvl="0" marL="171450" marR="0" rtl="0" algn="l">
              <a:lnSpc>
                <a:spcPct val="80000"/>
              </a:lnSpc>
              <a:spcBef>
                <a:spcPts val="338"/>
              </a:spcBef>
              <a:spcAft>
                <a:spcPts val="0"/>
              </a:spcAft>
              <a:buClr>
                <a:schemeClr val="dk1"/>
              </a:buClr>
              <a:buSzPts val="1125"/>
              <a:buFont typeface="Calibri"/>
              <a:buNone/>
            </a:pPr>
            <a:r>
              <a:t/>
            </a:r>
            <a:endParaRPr b="1" i="0" sz="1125" u="none" strike="noStrike">
              <a:solidFill>
                <a:srgbClr val="333333"/>
              </a:solidFill>
              <a:latin typeface="Arial"/>
              <a:ea typeface="Arial"/>
              <a:cs typeface="Arial"/>
              <a:sym typeface="Arial"/>
            </a:endParaRPr>
          </a:p>
          <a:p>
            <a:pPr indent="-100012" lvl="0" marL="171450" marR="0" rtl="0" algn="l">
              <a:lnSpc>
                <a:spcPct val="80000"/>
              </a:lnSpc>
              <a:spcBef>
                <a:spcPts val="338"/>
              </a:spcBef>
              <a:spcAft>
                <a:spcPts val="0"/>
              </a:spcAft>
              <a:buClr>
                <a:schemeClr val="dk1"/>
              </a:buClr>
              <a:buSzPts val="1125"/>
              <a:buFont typeface="Calibri"/>
              <a:buNone/>
            </a:pPr>
            <a:r>
              <a:t/>
            </a:r>
            <a:endParaRPr b="1" i="0" sz="1125" u="none" strike="noStrike">
              <a:solidFill>
                <a:srgbClr val="333333"/>
              </a:solidFill>
              <a:latin typeface="Arial"/>
              <a:ea typeface="Arial"/>
              <a:cs typeface="Arial"/>
              <a:sym typeface="Arial"/>
            </a:endParaRPr>
          </a:p>
        </p:txBody>
      </p:sp>
      <p:sp>
        <p:nvSpPr>
          <p:cNvPr id="1242" name="Google Shape;1242;p1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1" name="Google Shape;1251;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570"/>
              <a:buFont typeface="Calibri"/>
              <a:buNone/>
            </a:pPr>
            <a:r>
              <a:rPr b="1" lang="en-US" sz="570"/>
              <a:t>1. Trước hết xem xét một tình huống không mấy thực tế là</a:t>
            </a:r>
            <a:r>
              <a:rPr b="0" lang="en-US" sz="570"/>
              <a:t> Host A có thể xác định được liệu bộ nhớ đệm của router còn trống hay không và từ đó chỉ gửi gói tin khi thấy nó trống.</a:t>
            </a:r>
            <a:endParaRPr/>
          </a:p>
          <a:p>
            <a:pPr indent="-171450" lvl="0" marL="171450" rtl="0" algn="l">
              <a:lnSpc>
                <a:spcPct val="80000"/>
              </a:lnSpc>
              <a:spcBef>
                <a:spcPts val="171"/>
              </a:spcBef>
              <a:spcAft>
                <a:spcPts val="0"/>
              </a:spcAft>
              <a:buClr>
                <a:schemeClr val="dk1"/>
              </a:buClr>
              <a:buSzPts val="570"/>
              <a:buFont typeface="Calibri"/>
              <a:buChar char="-"/>
            </a:pPr>
            <a:r>
              <a:rPr b="0" lang="en-US" sz="570"/>
              <a:t>Trong trường hợp này không có mất mát dữ liệu, do đó lamda_in = lamda_int’ và thông lượng của kết nối = lamda_int.</a:t>
            </a:r>
            <a:endParaRPr/>
          </a:p>
          <a:p>
            <a:pPr indent="0" lvl="0" marL="0" rtl="0" algn="l">
              <a:lnSpc>
                <a:spcPct val="80000"/>
              </a:lnSpc>
              <a:spcBef>
                <a:spcPts val="171"/>
              </a:spcBef>
              <a:spcAft>
                <a:spcPts val="0"/>
              </a:spcAft>
              <a:buClr>
                <a:schemeClr val="dk1"/>
              </a:buClr>
              <a:buSzPts val="570"/>
              <a:buFont typeface="Calibri"/>
              <a:buNone/>
            </a:pPr>
            <a:r>
              <a:rPr b="1" lang="en-US" sz="570"/>
              <a:t>Câu hỏi:</a:t>
            </a:r>
            <a:endParaRPr/>
          </a:p>
          <a:p>
            <a:pPr indent="0" lvl="0" marL="0" rtl="0" algn="l">
              <a:lnSpc>
                <a:spcPct val="80000"/>
              </a:lnSpc>
              <a:spcBef>
                <a:spcPts val="171"/>
              </a:spcBef>
              <a:spcAft>
                <a:spcPts val="0"/>
              </a:spcAft>
              <a:buClr>
                <a:schemeClr val="dk1"/>
              </a:buClr>
              <a:buSzPts val="570"/>
              <a:buFont typeface="Calibri"/>
              <a:buNone/>
            </a:pPr>
            <a:r>
              <a:rPr b="0" lang="en-US" sz="570"/>
              <a:t>Hình nào trong 3 hình trên biểu diễn trường hợp lý tưởng này? Hình đầu tiên</a:t>
            </a:r>
            <a:endParaRPr b="0" sz="570"/>
          </a:p>
          <a:p>
            <a:pPr indent="-171450" lvl="0" marL="171450" rtl="0" algn="l">
              <a:lnSpc>
                <a:spcPct val="80000"/>
              </a:lnSpc>
              <a:spcBef>
                <a:spcPts val="171"/>
              </a:spcBef>
              <a:spcAft>
                <a:spcPts val="0"/>
              </a:spcAft>
              <a:buClr>
                <a:schemeClr val="dk1"/>
              </a:buClr>
              <a:buSzPts val="570"/>
              <a:buFont typeface="Calibri"/>
              <a:buChar char="-"/>
            </a:pPr>
            <a:r>
              <a:rPr b="1" lang="en-US" sz="570"/>
              <a:t>Hình sơ đồ đầu tiên biểu diễn trường hợp này: </a:t>
            </a:r>
            <a:r>
              <a:rPr b="0" lang="en-US" sz="570"/>
              <a:t>Từ quan điểm thông lượng, thì hiệu năng là lý tưởng (mọi thứ được gửi đi đều được nhận)</a:t>
            </a:r>
            <a:endParaRPr/>
          </a:p>
          <a:p>
            <a:pPr indent="0" lvl="0" marL="0" rtl="0" algn="l">
              <a:lnSpc>
                <a:spcPct val="80000"/>
              </a:lnSpc>
              <a:spcBef>
                <a:spcPts val="257"/>
              </a:spcBef>
              <a:spcAft>
                <a:spcPts val="0"/>
              </a:spcAft>
              <a:buNone/>
            </a:pPr>
            <a:r>
              <a:t/>
            </a:r>
            <a:endParaRPr b="1" i="0" sz="855" u="none" strike="noStrike">
              <a:solidFill>
                <a:srgbClr val="333333"/>
              </a:solidFill>
              <a:latin typeface="Arial"/>
              <a:ea typeface="Arial"/>
              <a:cs typeface="Arial"/>
              <a:sym typeface="Arial"/>
            </a:endParaRPr>
          </a:p>
          <a:p>
            <a:pPr indent="0" lvl="0" marL="0" rtl="0" algn="l">
              <a:lnSpc>
                <a:spcPct val="80000"/>
              </a:lnSpc>
              <a:spcBef>
                <a:spcPts val="257"/>
              </a:spcBef>
              <a:spcAft>
                <a:spcPts val="0"/>
              </a:spcAft>
              <a:buNone/>
            </a:pPr>
            <a:r>
              <a:rPr b="1" i="0" lang="en-US" sz="855" u="none" strike="noStrike">
                <a:solidFill>
                  <a:srgbClr val="333333"/>
                </a:solidFill>
                <a:latin typeface="Arial"/>
                <a:ea typeface="Arial"/>
                <a:cs typeface="Arial"/>
                <a:sym typeface="Arial"/>
              </a:rPr>
              <a:t>2. Tình huống hiện thực hơn một chút: bên gửi chỉ truyền lại gói tin khi biết chắc gói đó bị mất. </a:t>
            </a:r>
            <a:endParaRPr/>
          </a:p>
          <a:p>
            <a:pPr indent="0" lvl="0" marL="0" rtl="0" algn="l">
              <a:lnSpc>
                <a:spcPct val="80000"/>
              </a:lnSpc>
              <a:spcBef>
                <a:spcPts val="257"/>
              </a:spcBef>
              <a:spcAft>
                <a:spcPts val="0"/>
              </a:spcAft>
              <a:buNone/>
            </a:pPr>
            <a:r>
              <a:rPr b="0" i="0" lang="en-US" sz="855" u="none" strike="noStrike">
                <a:solidFill>
                  <a:srgbClr val="333333"/>
                </a:solidFill>
                <a:latin typeface="Arial"/>
                <a:ea typeface="Arial"/>
                <a:cs typeface="Arial"/>
                <a:sym typeface="Arial"/>
              </a:rPr>
              <a:t>- Sơ đồ thứ 2 biểu diễn trường hợp này. Xét trường hợp </a:t>
            </a:r>
            <a:r>
              <a:rPr b="1" i="0" lang="en-US" sz="855" u="none" strike="noStrike">
                <a:solidFill>
                  <a:srgbClr val="1E7ABA"/>
                </a:solidFill>
                <a:latin typeface="Arial"/>
                <a:ea typeface="Arial"/>
                <a:cs typeface="Arial"/>
                <a:sym typeface="Arial"/>
              </a:rPr>
              <a:t>offered load (lamda_int’)</a:t>
            </a:r>
            <a:r>
              <a:rPr b="0" i="0" lang="en-US" sz="855" u="none" strike="noStrike">
                <a:solidFill>
                  <a:srgbClr val="1E7ABA"/>
                </a:solidFill>
                <a:latin typeface="Arial"/>
                <a:ea typeface="Arial"/>
                <a:cs typeface="Arial"/>
                <a:sym typeface="Arial"/>
              </a:rPr>
              <a:t> = R/2. </a:t>
            </a:r>
            <a:endParaRPr/>
          </a:p>
          <a:p>
            <a:pPr indent="0" lvl="0" marL="0" rtl="0" algn="l">
              <a:lnSpc>
                <a:spcPct val="80000"/>
              </a:lnSpc>
              <a:spcBef>
                <a:spcPts val="257"/>
              </a:spcBef>
              <a:spcAft>
                <a:spcPts val="0"/>
              </a:spcAft>
              <a:buNone/>
            </a:pPr>
            <a:r>
              <a:rPr b="0" i="0" lang="en-US" sz="855" u="none" strike="noStrike">
                <a:solidFill>
                  <a:srgbClr val="1E7ABA"/>
                </a:solidFill>
                <a:latin typeface="Arial"/>
                <a:ea typeface="Arial"/>
                <a:cs typeface="Arial"/>
                <a:sym typeface="Arial"/>
              </a:rPr>
              <a:t>+ Ở lamda_int’, tốc độ truyền dữ liệu tới ứng dụng (lamda_out) là R/3. Do đó, trong số 1/2R đơn vị dữ liệu được truyền, có 0,333R bytes/s là dữ liệu gốc và 0,1666R bytes/s là dữ liệu được truyền lại (tính trung bình).</a:t>
            </a:r>
            <a:endParaRPr/>
          </a:p>
          <a:p>
            <a:pPr indent="0" lvl="0" marL="0" rtl="0" algn="l">
              <a:lnSpc>
                <a:spcPct val="80000"/>
              </a:lnSpc>
              <a:spcBef>
                <a:spcPts val="257"/>
              </a:spcBef>
              <a:spcAft>
                <a:spcPts val="0"/>
              </a:spcAft>
              <a:buNone/>
            </a:pPr>
            <a:r>
              <a:t/>
            </a:r>
            <a:endParaRPr b="1" i="0" sz="855" u="none" strike="noStrike">
              <a:solidFill>
                <a:srgbClr val="1E7ABA"/>
              </a:solidFill>
              <a:latin typeface="Arial"/>
              <a:ea typeface="Arial"/>
              <a:cs typeface="Arial"/>
              <a:sym typeface="Arial"/>
            </a:endParaRPr>
          </a:p>
          <a:p>
            <a:pPr indent="0" lvl="0" marL="0" rtl="0" algn="l">
              <a:lnSpc>
                <a:spcPct val="80000"/>
              </a:lnSpc>
              <a:spcBef>
                <a:spcPts val="257"/>
              </a:spcBef>
              <a:spcAft>
                <a:spcPts val="0"/>
              </a:spcAft>
              <a:buNone/>
            </a:pPr>
            <a:r>
              <a:rPr b="1" i="0" lang="en-US" sz="855" u="none" strike="noStrike">
                <a:solidFill>
                  <a:srgbClr val="1E7ABA"/>
                </a:solidFill>
                <a:latin typeface="Arial"/>
                <a:ea typeface="Arial"/>
                <a:cs typeface="Arial"/>
                <a:sym typeface="Arial"/>
              </a:rPr>
              <a:t>=&gt; Ta thấy tiếp một chi phí khác của một mạng bị tắc nghẽn: người gửi phải thực hiện truyền lại để bù cho các gói tin bị mất do bị tràn bộ đệm của router.</a:t>
            </a:r>
            <a:endParaRPr/>
          </a:p>
          <a:p>
            <a:pPr indent="0" lvl="0" marL="0" rtl="0" algn="l">
              <a:lnSpc>
                <a:spcPct val="80000"/>
              </a:lnSpc>
              <a:spcBef>
                <a:spcPts val="257"/>
              </a:spcBef>
              <a:spcAft>
                <a:spcPts val="0"/>
              </a:spcAft>
              <a:buNone/>
            </a:pPr>
            <a:r>
              <a:t/>
            </a:r>
            <a:endParaRPr b="0" i="0" sz="855" u="none" strike="noStrike">
              <a:solidFill>
                <a:srgbClr val="1E7ABA"/>
              </a:solidFill>
              <a:latin typeface="Arial"/>
              <a:ea typeface="Arial"/>
              <a:cs typeface="Arial"/>
              <a:sym typeface="Arial"/>
            </a:endParaRPr>
          </a:p>
          <a:p>
            <a:pPr indent="0" lvl="0" marL="0" rtl="0" algn="l">
              <a:lnSpc>
                <a:spcPct val="80000"/>
              </a:lnSpc>
              <a:spcBef>
                <a:spcPts val="257"/>
              </a:spcBef>
              <a:spcAft>
                <a:spcPts val="0"/>
              </a:spcAft>
              <a:buNone/>
            </a:pPr>
            <a:r>
              <a:rPr b="1" i="0" lang="en-US" sz="855" u="none" strike="noStrike">
                <a:solidFill>
                  <a:srgbClr val="1E7ABA"/>
                </a:solidFill>
                <a:latin typeface="Arial"/>
                <a:ea typeface="Arial"/>
                <a:cs typeface="Arial"/>
                <a:sym typeface="Arial"/>
              </a:rPr>
              <a:t>3. Tình huống thứ 3: người gửi timeout sớm và truyền lại gói tin bị trễ trong hàng đợi chứ không bị mất</a:t>
            </a:r>
            <a:endParaRPr b="1" i="0" sz="855" u="none" strike="noStrike">
              <a:solidFill>
                <a:srgbClr val="1E7ABA"/>
              </a:solidFill>
              <a:latin typeface="Arial"/>
              <a:ea typeface="Arial"/>
              <a:cs typeface="Arial"/>
              <a:sym typeface="Arial"/>
            </a:endParaRPr>
          </a:p>
          <a:p>
            <a:pPr indent="0" lvl="0" marL="0" rtl="0" algn="l">
              <a:lnSpc>
                <a:spcPct val="80000"/>
              </a:lnSpc>
              <a:spcBef>
                <a:spcPts val="257"/>
              </a:spcBef>
              <a:spcAft>
                <a:spcPts val="0"/>
              </a:spcAft>
              <a:buNone/>
            </a:pPr>
            <a:r>
              <a:rPr b="0" i="0" lang="en-US" sz="855" u="none" strike="noStrike">
                <a:solidFill>
                  <a:srgbClr val="1E7ABA"/>
                </a:solidFill>
                <a:latin typeface="Arial"/>
                <a:ea typeface="Arial"/>
                <a:cs typeface="Arial"/>
                <a:sym typeface="Arial"/>
              </a:rPr>
              <a:t>Trong trường hợp này, cả dữ liệu gốc và dữ liệu truyền lại có thể đến đầu nhận. Tất nhiên, bên nhận chỉ cần bản sao của gói tin và bỏ qua gói tin truyền lại.</a:t>
            </a:r>
            <a:endParaRPr/>
          </a:p>
          <a:p>
            <a:pPr indent="0" lvl="0" marL="0" rtl="0" algn="l">
              <a:lnSpc>
                <a:spcPct val="80000"/>
              </a:lnSpc>
              <a:spcBef>
                <a:spcPts val="257"/>
              </a:spcBef>
              <a:spcAft>
                <a:spcPts val="0"/>
              </a:spcAft>
              <a:buNone/>
            </a:pPr>
            <a:r>
              <a:rPr b="0" i="0" lang="en-US" sz="855" u="none" strike="noStrike">
                <a:solidFill>
                  <a:srgbClr val="1E7ABA"/>
                </a:solidFill>
                <a:latin typeface="Arial"/>
                <a:ea typeface="Arial"/>
                <a:cs typeface="Arial"/>
                <a:sym typeface="Arial"/>
              </a:rPr>
              <a:t>Trong trường hợp này, việc chuyển tiếp bản sao của gói tin gốc truyền lại của router là công việc lãng phí, vì đầu nhận cũng đã nhận được một bản sao gốc của gói tin này rồi.</a:t>
            </a:r>
            <a:endParaRPr/>
          </a:p>
          <a:p>
            <a:pPr indent="0" lvl="0" marL="0" rtl="0" algn="l">
              <a:lnSpc>
                <a:spcPct val="80000"/>
              </a:lnSpc>
              <a:spcBef>
                <a:spcPts val="257"/>
              </a:spcBef>
              <a:spcAft>
                <a:spcPts val="0"/>
              </a:spcAft>
              <a:buNone/>
            </a:pPr>
            <a:r>
              <a:rPr b="0" i="0" lang="en-US" sz="855" u="none" strike="noStrike">
                <a:solidFill>
                  <a:srgbClr val="1E7ABA"/>
                </a:solidFill>
                <a:latin typeface="Arial"/>
                <a:ea typeface="Arial"/>
                <a:cs typeface="Arial"/>
                <a:sym typeface="Arial"/>
              </a:rPr>
              <a:t>Thay vào đó Router tốt hơn nên sử dụng khả năng truyền của liên kết để gửi một gói tin khác.</a:t>
            </a:r>
            <a:endParaRPr/>
          </a:p>
          <a:p>
            <a:pPr indent="0" lvl="0" marL="0" rtl="0" algn="l">
              <a:lnSpc>
                <a:spcPct val="80000"/>
              </a:lnSpc>
              <a:spcBef>
                <a:spcPts val="257"/>
              </a:spcBef>
              <a:spcAft>
                <a:spcPts val="0"/>
              </a:spcAft>
              <a:buNone/>
            </a:pPr>
            <a:r>
              <a:t/>
            </a:r>
            <a:endParaRPr b="0" i="0" sz="855" u="none" strike="noStrike">
              <a:solidFill>
                <a:srgbClr val="1E7ABA"/>
              </a:solidFill>
              <a:latin typeface="Arial"/>
              <a:ea typeface="Arial"/>
              <a:cs typeface="Arial"/>
              <a:sym typeface="Arial"/>
            </a:endParaRPr>
          </a:p>
          <a:p>
            <a:pPr indent="-285750" lvl="0" marL="285750" rtl="0" algn="l">
              <a:lnSpc>
                <a:spcPct val="80000"/>
              </a:lnSpc>
              <a:spcBef>
                <a:spcPts val="257"/>
              </a:spcBef>
              <a:spcAft>
                <a:spcPts val="0"/>
              </a:spcAft>
              <a:buClr>
                <a:srgbClr val="1E7ABA"/>
              </a:buClr>
              <a:buSzPts val="855"/>
              <a:buFont typeface="Noto Sans Symbols"/>
              <a:buChar char="⇒"/>
            </a:pPr>
            <a:r>
              <a:rPr b="1" i="0" lang="en-US" sz="855" u="none" strike="noStrike">
                <a:solidFill>
                  <a:srgbClr val="1E7ABA"/>
                </a:solidFill>
                <a:latin typeface="Arial"/>
                <a:ea typeface="Arial"/>
                <a:cs typeface="Arial"/>
                <a:sym typeface="Arial"/>
              </a:rPr>
              <a:t>Một chi phí khác nữa của một mạng bị tắc nghẽn-việc truyền lại không cần thiết của bên gửi sẽ phải đối mặt với trễ lớn có thể khiến router sử dụng bang thông liên kết của nó để chuyển tiếp các bản sao của gói tin một cách không cần thiết.</a:t>
            </a:r>
            <a:endParaRPr/>
          </a:p>
          <a:p>
            <a:pPr indent="0" lvl="0" marL="0" rtl="0" algn="l">
              <a:lnSpc>
                <a:spcPct val="80000"/>
              </a:lnSpc>
              <a:spcBef>
                <a:spcPts val="257"/>
              </a:spcBef>
              <a:spcAft>
                <a:spcPts val="0"/>
              </a:spcAft>
              <a:buClr>
                <a:srgbClr val="1E7ABA"/>
              </a:buClr>
              <a:buSzPts val="855"/>
              <a:buFont typeface="Noto Sans Symbols"/>
              <a:buNone/>
            </a:pPr>
            <a:r>
              <a:rPr b="0" i="0" lang="en-US" sz="855" u="none" strike="noStrike">
                <a:solidFill>
                  <a:srgbClr val="1E7ABA"/>
                </a:solidFill>
                <a:latin typeface="Arial"/>
                <a:ea typeface="Arial"/>
                <a:cs typeface="Arial"/>
                <a:sym typeface="Arial"/>
              </a:rPr>
              <a:t>Tình huống này được minh họa ở hình thứ 3: cho thấy thông lượng so với </a:t>
            </a:r>
            <a:r>
              <a:rPr b="0" i="0" lang="en-US" sz="855" u="none" strike="noStrike">
                <a:solidFill>
                  <a:srgbClr val="333333"/>
                </a:solidFill>
                <a:latin typeface="Arial"/>
                <a:ea typeface="Arial"/>
                <a:cs typeface="Arial"/>
                <a:sym typeface="Arial"/>
              </a:rPr>
              <a:t>offered load (lamda_int’) khi một gói được giả thiết là được chuyển tiếp 2 lần bởi router. Do mỗi gói được chuyển tiếp 2 lần, nên thông lượng sẽ có một giá trị tiệm cận là R/4 khi </a:t>
            </a:r>
            <a:r>
              <a:rPr b="1" i="0" lang="en-US" sz="855" u="none" strike="noStrike">
                <a:solidFill>
                  <a:srgbClr val="333333"/>
                </a:solidFill>
                <a:latin typeface="Arial"/>
                <a:ea typeface="Arial"/>
                <a:cs typeface="Arial"/>
                <a:sym typeface="Arial"/>
              </a:rPr>
              <a:t>lamda_int’</a:t>
            </a:r>
            <a:r>
              <a:rPr b="0" i="0" lang="en-US" sz="855" u="none" strike="noStrike">
                <a:solidFill>
                  <a:srgbClr val="333333"/>
                </a:solidFill>
                <a:latin typeface="Arial"/>
                <a:ea typeface="Arial"/>
                <a:cs typeface="Arial"/>
                <a:sym typeface="Arial"/>
              </a:rPr>
              <a:t> tiệm cận tới R/2</a:t>
            </a:r>
            <a:endParaRPr b="1" i="0" sz="855" u="none" strike="noStrike">
              <a:solidFill>
                <a:srgbClr val="1E7ABA"/>
              </a:solidFill>
              <a:latin typeface="Arial"/>
              <a:ea typeface="Arial"/>
              <a:cs typeface="Arial"/>
              <a:sym typeface="Arial"/>
            </a:endParaRPr>
          </a:p>
          <a:p>
            <a:pPr indent="0" lvl="0" marL="0" rtl="0" algn="l">
              <a:lnSpc>
                <a:spcPct val="80000"/>
              </a:lnSpc>
              <a:spcBef>
                <a:spcPts val="257"/>
              </a:spcBef>
              <a:spcAft>
                <a:spcPts val="0"/>
              </a:spcAft>
              <a:buNone/>
            </a:pPr>
            <a:r>
              <a:t/>
            </a:r>
            <a:endParaRPr b="1" i="0" sz="855" u="none" strike="noStrike">
              <a:solidFill>
                <a:srgbClr val="1E7ABA"/>
              </a:solidFill>
              <a:latin typeface="Arial"/>
              <a:ea typeface="Arial"/>
              <a:cs typeface="Arial"/>
              <a:sym typeface="Arial"/>
            </a:endParaRPr>
          </a:p>
          <a:p>
            <a:pPr indent="0" lvl="0" marL="0" rtl="0" algn="l">
              <a:lnSpc>
                <a:spcPct val="80000"/>
              </a:lnSpc>
              <a:spcBef>
                <a:spcPts val="257"/>
              </a:spcBef>
              <a:spcAft>
                <a:spcPts val="0"/>
              </a:spcAft>
              <a:buNone/>
            </a:pPr>
            <a:r>
              <a:t/>
            </a:r>
            <a:endParaRPr b="0" i="0" sz="855" u="none" strike="noStrike">
              <a:solidFill>
                <a:srgbClr val="333333"/>
              </a:solidFill>
              <a:latin typeface="Arial"/>
              <a:ea typeface="Arial"/>
              <a:cs typeface="Arial"/>
              <a:sym typeface="Arial"/>
            </a:endParaRPr>
          </a:p>
        </p:txBody>
      </p:sp>
      <p:sp>
        <p:nvSpPr>
          <p:cNvPr id="1252" name="Google Shape;1252;p1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2" name="Google Shape;1262;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b="0" lang="en-US"/>
              <a:t>Tình huống 2 khác một chút so với tình huống 1 ở 2 điểm sau:</a:t>
            </a:r>
            <a:endParaRPr/>
          </a:p>
          <a:p>
            <a:pPr indent="0" lvl="0" marL="0" rtl="0" algn="l">
              <a:spcBef>
                <a:spcPts val="360"/>
              </a:spcBef>
              <a:spcAft>
                <a:spcPts val="0"/>
              </a:spcAft>
              <a:buClr>
                <a:schemeClr val="dk1"/>
              </a:buClr>
              <a:buSzPts val="1200"/>
              <a:buFont typeface="Calibri"/>
              <a:buNone/>
            </a:pPr>
            <a:r>
              <a:rPr b="0" lang="en-US"/>
              <a:t>+ router có bộ nhớ đệm hữu hạn =&gt; hậu quả là gói tin có thể sẽ bị mất khi bộ nhớ đệm này bị đầy</a:t>
            </a:r>
            <a:endParaRPr/>
          </a:p>
          <a:p>
            <a:pPr indent="0" lvl="0" marL="0" rtl="0" algn="l">
              <a:spcBef>
                <a:spcPts val="360"/>
              </a:spcBef>
              <a:spcAft>
                <a:spcPts val="0"/>
              </a:spcAft>
              <a:buClr>
                <a:schemeClr val="dk1"/>
              </a:buClr>
              <a:buSzPts val="1200"/>
              <a:buFont typeface="Calibri"/>
              <a:buNone/>
            </a:pPr>
            <a:r>
              <a:rPr b="0" lang="en-US"/>
              <a:t>+ Giả thiết mỗi kết nối là tin cậy</a:t>
            </a:r>
            <a:endParaRPr/>
          </a:p>
          <a:p>
            <a:pPr indent="0" lvl="0" marL="0" rtl="0" algn="l">
              <a:spcBef>
                <a:spcPts val="360"/>
              </a:spcBef>
              <a:spcAft>
                <a:spcPts val="0"/>
              </a:spcAft>
              <a:buClr>
                <a:schemeClr val="dk1"/>
              </a:buClr>
              <a:buSzPts val="1200"/>
              <a:buFont typeface="Calibri"/>
              <a:buNone/>
            </a:pPr>
            <a:r>
              <a:t/>
            </a:r>
            <a:endParaRPr b="0"/>
          </a:p>
          <a:p>
            <a:pPr indent="0" lvl="0" marL="0" rtl="0" algn="l">
              <a:spcBef>
                <a:spcPts val="360"/>
              </a:spcBef>
              <a:spcAft>
                <a:spcPts val="0"/>
              </a:spcAft>
              <a:buClr>
                <a:schemeClr val="dk1"/>
              </a:buClr>
              <a:buSzPts val="1200"/>
              <a:buFont typeface="Calibri"/>
              <a:buNone/>
            </a:pPr>
            <a:r>
              <a:rPr b="0" lang="en-US"/>
              <a:t>Nếu một gói tin chứa một segment tầng giao vận bị mất ở router, bên gửi sẽ gửi lại nó. </a:t>
            </a:r>
            <a:endParaRPr/>
          </a:p>
          <a:p>
            <a:pPr indent="0" lvl="0" marL="0" rtl="0" algn="l">
              <a:spcBef>
                <a:spcPts val="540"/>
              </a:spcBef>
              <a:spcAft>
                <a:spcPts val="0"/>
              </a:spcAft>
              <a:buClr>
                <a:schemeClr val="dk1"/>
              </a:buClr>
              <a:buSzPts val="1200"/>
              <a:buFont typeface="Calibri"/>
              <a:buNone/>
            </a:pPr>
            <a:r>
              <a:rPr b="0" lang="en-US"/>
              <a:t>Do các gói tin của thể được truyền lại, nên tốc độ gửi lúc này là lamda’, được gọi là </a:t>
            </a:r>
            <a:r>
              <a:rPr b="1" i="0" lang="en-US" sz="1800" u="none" strike="noStrike">
                <a:solidFill>
                  <a:srgbClr val="1E7ABA"/>
                </a:solidFill>
                <a:latin typeface="Arial"/>
                <a:ea typeface="Arial"/>
                <a:cs typeface="Arial"/>
                <a:sym typeface="Arial"/>
              </a:rPr>
              <a:t>offered load</a:t>
            </a:r>
            <a:endParaRPr b="0"/>
          </a:p>
          <a:p>
            <a:pPr indent="0" lvl="0" marL="0" rtl="0" algn="l">
              <a:spcBef>
                <a:spcPts val="360"/>
              </a:spcBef>
              <a:spcAft>
                <a:spcPts val="0"/>
              </a:spcAft>
              <a:buClr>
                <a:schemeClr val="dk1"/>
              </a:buClr>
              <a:buSzPts val="1200"/>
              <a:buFont typeface="Calibri"/>
              <a:buNone/>
            </a:pPr>
            <a:r>
              <a:t/>
            </a:r>
            <a:endParaRPr b="0"/>
          </a:p>
          <a:p>
            <a:pPr indent="0" lvl="0" marL="0" rtl="0" algn="l">
              <a:spcBef>
                <a:spcPts val="360"/>
              </a:spcBef>
              <a:spcAft>
                <a:spcPts val="0"/>
              </a:spcAft>
              <a:buClr>
                <a:schemeClr val="dk1"/>
              </a:buClr>
              <a:buSzPts val="1200"/>
              <a:buFont typeface="Calibri"/>
              <a:buNone/>
            </a:pPr>
            <a:r>
              <a:rPr b="0" lang="en-US"/>
              <a:t>- </a:t>
            </a:r>
            <a:r>
              <a:rPr b="1" lang="en-US"/>
              <a:t>Hiệu năng mạng lúc này phụ thuộc mạnh vào việc truyền lại gói tin (truyền lại càng nhiều thì hiệu năng càng giảm)</a:t>
            </a:r>
            <a:endParaRPr b="0"/>
          </a:p>
        </p:txBody>
      </p:sp>
      <p:sp>
        <p:nvSpPr>
          <p:cNvPr id="1263" name="Google Shape;1263;p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Font typeface="Calibri"/>
              <a:buNone/>
            </a:pPr>
            <a:r>
              <a:t/>
            </a:r>
            <a:endParaRPr b="1" i="0" sz="1800" u="none" strike="noStrike">
              <a:solidFill>
                <a:srgbClr val="333333"/>
              </a:solidFill>
              <a:latin typeface="Arial"/>
              <a:ea typeface="Arial"/>
              <a:cs typeface="Arial"/>
              <a:sym typeface="Arial"/>
            </a:endParaRPr>
          </a:p>
        </p:txBody>
      </p:sp>
      <p:sp>
        <p:nvSpPr>
          <p:cNvPr id="183" name="Google Shape;183;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85750" lvl="0" marL="285750" rtl="0" algn="l">
              <a:lnSpc>
                <a:spcPct val="80000"/>
              </a:lnSpc>
              <a:spcBef>
                <a:spcPts val="0"/>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Có 4 host truyền tin, mỗi host có các đường (2-hop) trùng nhau. Ví dụ từ A-C trùng R1 (nếu đi từ A-B-C và đi từ B-A-D) và R2 (nếu đi từ A-B-C và đi từ B-C-D) với từ B-D</a:t>
            </a:r>
            <a:endParaRPr b="0" i="0" sz="1530" u="none" strike="noStrike">
              <a:solidFill>
                <a:srgbClr val="333333"/>
              </a:solidFill>
              <a:latin typeface="Arial"/>
              <a:ea typeface="Arial"/>
              <a:cs typeface="Arial"/>
              <a:sym typeface="Arial"/>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Giả sử mỗi host sử dụng cơ chế timeout/truyền lại để thực hiện dịch vụ truyền dữ liệu tin cậy.</a:t>
            </a:r>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Tất cả các host có cùng giá trị lamda</a:t>
            </a:r>
            <a:endParaRPr b="0" i="0" sz="1530" u="none" strike="noStrike">
              <a:solidFill>
                <a:srgbClr val="333333"/>
              </a:solidFill>
              <a:latin typeface="Arial"/>
              <a:ea typeface="Arial"/>
              <a:cs typeface="Arial"/>
              <a:sym typeface="Arial"/>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Tất cả các router có tốc độ R bytes/giây.</a:t>
            </a:r>
            <a:endParaRPr/>
          </a:p>
          <a:p>
            <a:pPr indent="0" lvl="0" marL="0" rtl="0" algn="l">
              <a:lnSpc>
                <a:spcPct val="80000"/>
              </a:lnSpc>
              <a:spcBef>
                <a:spcPts val="459"/>
              </a:spcBef>
              <a:spcAft>
                <a:spcPts val="0"/>
              </a:spcAft>
              <a:buClr>
                <a:srgbClr val="333333"/>
              </a:buClr>
              <a:buSzPts val="1530"/>
              <a:buFont typeface="Arial"/>
              <a:buNone/>
            </a:pPr>
            <a:r>
              <a:rPr b="1" i="0" lang="en-US" sz="1530" u="none" strike="noStrike">
                <a:solidFill>
                  <a:srgbClr val="333333"/>
                </a:solidFill>
                <a:latin typeface="Arial"/>
                <a:ea typeface="Arial"/>
                <a:cs typeface="Arial"/>
                <a:sym typeface="Arial"/>
              </a:rPr>
              <a:t>2. Xem xét kết nối từ Host A tới host C qua router R1 và R2.</a:t>
            </a:r>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kết nối A-C chia sẻ router R1 với kết nối D-B và chia sẻ R2 với kết nối B-D.</a:t>
            </a:r>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Với các giá trị lamda_int cực nhỏ, việc tràn bộ nhớ đệm rất hiếm khi xảy ra và thông lượng xấp xỉ (lamda_out) = lamda_int’.</a:t>
            </a:r>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Với các giá trị lamda_int lớn hơn một chút, thông lượng (lamda_out) cũng lớn hơn, bởi vì có nhiều hơn dữ liệu gốc được truyền lên mạng và được chuyển tới đích, việc tràn bộ nhớ đệm vẫn hiếm xảy ra.</a:t>
            </a:r>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Do đó, với các lamda_int nhỏ, việc tăng lamda_int kéo theo tăng lamda_out.</a:t>
            </a:r>
            <a:endParaRPr b="1" i="0" sz="1530" u="none" strike="noStrike">
              <a:solidFill>
                <a:srgbClr val="333333"/>
              </a:solidFill>
              <a:latin typeface="Arial"/>
              <a:ea typeface="Arial"/>
              <a:cs typeface="Arial"/>
              <a:sym typeface="Arial"/>
            </a:endParaRPr>
          </a:p>
          <a:p>
            <a:pPr indent="-188595" lvl="0" marL="285750" rtl="0" algn="l">
              <a:lnSpc>
                <a:spcPct val="80000"/>
              </a:lnSpc>
              <a:spcBef>
                <a:spcPts val="459"/>
              </a:spcBef>
              <a:spcAft>
                <a:spcPts val="0"/>
              </a:spcAft>
              <a:buClr>
                <a:schemeClr val="dk1"/>
              </a:buClr>
              <a:buSzPts val="1530"/>
              <a:buFont typeface="Calibri"/>
              <a:buNone/>
            </a:pPr>
            <a:r>
              <a:t/>
            </a:r>
            <a:endParaRPr b="0" i="0" sz="1530" u="none" strike="noStrike">
              <a:solidFill>
                <a:srgbClr val="333333"/>
              </a:solidFill>
              <a:latin typeface="Arial"/>
              <a:ea typeface="Arial"/>
              <a:cs typeface="Arial"/>
              <a:sym typeface="Arial"/>
            </a:endParaRPr>
          </a:p>
          <a:p>
            <a:pPr indent="-188595" lvl="0" marL="285750" rtl="0" algn="l">
              <a:lnSpc>
                <a:spcPct val="80000"/>
              </a:lnSpc>
              <a:spcBef>
                <a:spcPts val="459"/>
              </a:spcBef>
              <a:spcAft>
                <a:spcPts val="0"/>
              </a:spcAft>
              <a:buClr>
                <a:schemeClr val="dk1"/>
              </a:buClr>
              <a:buSzPts val="1530"/>
              <a:buFont typeface="Calibri"/>
              <a:buNone/>
            </a:pPr>
            <a:r>
              <a:t/>
            </a:r>
            <a:endParaRPr b="0" i="0" sz="1530" u="none" strike="noStrike">
              <a:solidFill>
                <a:srgbClr val="333333"/>
              </a:solidFill>
              <a:latin typeface="Arial"/>
              <a:ea typeface="Arial"/>
              <a:cs typeface="Arial"/>
              <a:sym typeface="Arial"/>
            </a:endParaRPr>
          </a:p>
          <a:p>
            <a:pPr indent="0" lvl="0" marL="0" rtl="0" algn="l">
              <a:lnSpc>
                <a:spcPct val="80000"/>
              </a:lnSpc>
              <a:spcBef>
                <a:spcPts val="459"/>
              </a:spcBef>
              <a:spcAft>
                <a:spcPts val="0"/>
              </a:spcAft>
              <a:buClr>
                <a:schemeClr val="dk1"/>
              </a:buClr>
              <a:buSzPts val="1530"/>
              <a:buFont typeface="Calibri"/>
              <a:buNone/>
            </a:pPr>
            <a:r>
              <a:t/>
            </a:r>
            <a:endParaRPr b="0" i="0" sz="1530" u="none" strike="noStrike">
              <a:solidFill>
                <a:srgbClr val="333333"/>
              </a:solidFill>
              <a:latin typeface="Arial"/>
              <a:ea typeface="Arial"/>
              <a:cs typeface="Arial"/>
              <a:sym typeface="Arial"/>
            </a:endParaRPr>
          </a:p>
        </p:txBody>
      </p:sp>
      <p:sp>
        <p:nvSpPr>
          <p:cNvPr id="1273" name="Google Shape;1273;p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rgbClr val="333333"/>
              </a:buClr>
              <a:buSzPts val="1530"/>
              <a:buFont typeface="Arial"/>
              <a:buNone/>
            </a:pPr>
            <a:r>
              <a:rPr b="0" i="0" lang="en-US" sz="1530" u="none" strike="noStrike">
                <a:solidFill>
                  <a:srgbClr val="333333"/>
                </a:solidFill>
                <a:latin typeface="Arial"/>
                <a:ea typeface="Arial"/>
                <a:cs typeface="Arial"/>
                <a:sym typeface="Arial"/>
              </a:rPr>
              <a:t>Xem xét trường hợp lưu lượng cực thấp (lamda_out cực thấp), sau đó xét trường hợp lamda_int (và do đó lamda_int)’ cực lớn. </a:t>
            </a:r>
            <a:endParaRPr/>
          </a:p>
          <a:p>
            <a:pPr indent="0" lvl="0" marL="0" rtl="0" algn="l">
              <a:lnSpc>
                <a:spcPct val="80000"/>
              </a:lnSpc>
              <a:spcBef>
                <a:spcPts val="459"/>
              </a:spcBef>
              <a:spcAft>
                <a:spcPts val="0"/>
              </a:spcAft>
              <a:buClr>
                <a:srgbClr val="333333"/>
              </a:buClr>
              <a:buSzPts val="1530"/>
              <a:buFont typeface="Arial"/>
              <a:buNone/>
            </a:pPr>
            <a:r>
              <a:rPr b="1" i="0" lang="en-US" sz="1530" u="none" strike="noStrike">
                <a:solidFill>
                  <a:srgbClr val="333333"/>
                </a:solidFill>
                <a:latin typeface="Arial"/>
                <a:ea typeface="Arial"/>
                <a:cs typeface="Arial"/>
                <a:sym typeface="Arial"/>
              </a:rPr>
              <a:t>Xét Router R2 </a:t>
            </a:r>
            <a:endParaRPr b="0" i="0" sz="1530" u="none" strike="noStrike">
              <a:solidFill>
                <a:srgbClr val="333333"/>
              </a:solidFill>
              <a:latin typeface="Arial"/>
              <a:ea typeface="Arial"/>
              <a:cs typeface="Arial"/>
              <a:sym typeface="Arial"/>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Lưu lượng A-C đến router R2 (đến R2 sau khi được chuyển tiếp từ R1) có thể có tốc độ đến ở R2 cao nhất là R, bất chấp giá trị nào của lamda_int đi chăng nữa.</a:t>
            </a:r>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Nếu tất cả các kết nối (bao gồm cả kết nối B-D ) là cực lớn, khi đó tốc độ đến của lưu lượng B-D ở R2 có thể lớn hơn rất nhiều tốc độ đến của lưu lượng A-C. Bởi vì lưu lượng A-C và B-D phải cạnh tranh nhau ở R2 vì dung lượng bộ nhớ đệm hữu hạn, lượng lưu lượng A – C đi qua R2 thành công (nghĩa là không bị mất do bộ đệmtràn) trở nên nhỏ dần khi tải được cung cấp từ B – D ngày càng lớn.</a:t>
            </a:r>
            <a:endParaRPr/>
          </a:p>
          <a:p>
            <a:pPr indent="-285750" lvl="0" marL="285750" rtl="0" algn="l">
              <a:lnSpc>
                <a:spcPct val="80000"/>
              </a:lnSpc>
              <a:spcBef>
                <a:spcPts val="459"/>
              </a:spcBef>
              <a:spcAft>
                <a:spcPts val="0"/>
              </a:spcAft>
              <a:buClr>
                <a:srgbClr val="333333"/>
              </a:buClr>
              <a:buSzPts val="1530"/>
              <a:buFont typeface="Arial"/>
              <a:buChar char="-"/>
            </a:pPr>
            <a:r>
              <a:rPr b="0" i="0" lang="en-US" sz="1530" u="none" strike="noStrike">
                <a:solidFill>
                  <a:srgbClr val="333333"/>
                </a:solidFill>
                <a:latin typeface="Arial"/>
                <a:ea typeface="Arial"/>
                <a:cs typeface="Arial"/>
                <a:sym typeface="Arial"/>
              </a:rPr>
              <a:t>Trong trường hợp này, khi lamda_int’ tăng đến vô cùng, bộ nhớ đệm trống ở R2 ngay lập tức được điền bởi gói tin B-D, và thông lượng của kết nối A-C đến R2 sẽ tiến đến 0.</a:t>
            </a:r>
            <a:endParaRPr/>
          </a:p>
          <a:p>
            <a:pPr indent="-285750" lvl="0" marL="285750" rtl="0" algn="l">
              <a:lnSpc>
                <a:spcPct val="80000"/>
              </a:lnSpc>
              <a:spcBef>
                <a:spcPts val="459"/>
              </a:spcBef>
              <a:spcAft>
                <a:spcPts val="0"/>
              </a:spcAft>
              <a:buClr>
                <a:srgbClr val="333333"/>
              </a:buClr>
              <a:buSzPts val="1530"/>
              <a:buFont typeface="Arial"/>
              <a:buChar char="-"/>
            </a:pPr>
            <a:r>
              <a:rPr b="1" i="0" lang="en-US" sz="1530" u="none" strike="noStrike">
                <a:solidFill>
                  <a:srgbClr val="333333"/>
                </a:solidFill>
                <a:latin typeface="Arial"/>
                <a:ea typeface="Arial"/>
                <a:cs typeface="Arial"/>
                <a:sym typeface="Arial"/>
              </a:rPr>
              <a:t>Điều này cho thấy rằng thông lượng đầu cuối A-C tiến tới 0 trong giới hạn lưu lượng lớn. Những cân nhắc này nảy sinh vấn đề cân bằng giữa lamda_int’so với thông lượng (lamda_out) như đồ thị ở hình sau</a:t>
            </a:r>
            <a:endParaRPr/>
          </a:p>
          <a:p>
            <a:pPr indent="-188595" lvl="0" marL="285750" rtl="0" algn="l">
              <a:lnSpc>
                <a:spcPct val="80000"/>
              </a:lnSpc>
              <a:spcBef>
                <a:spcPts val="459"/>
              </a:spcBef>
              <a:spcAft>
                <a:spcPts val="0"/>
              </a:spcAft>
              <a:buClr>
                <a:schemeClr val="dk1"/>
              </a:buClr>
              <a:buSzPts val="1530"/>
              <a:buFont typeface="Calibri"/>
              <a:buNone/>
            </a:pPr>
            <a:r>
              <a:t/>
            </a:r>
            <a:endParaRPr b="0" i="0" sz="1530" u="none" strike="noStrike">
              <a:solidFill>
                <a:srgbClr val="333333"/>
              </a:solidFill>
              <a:latin typeface="Arial"/>
              <a:ea typeface="Arial"/>
              <a:cs typeface="Arial"/>
              <a:sym typeface="Arial"/>
            </a:endParaRPr>
          </a:p>
          <a:p>
            <a:pPr indent="-188595" lvl="0" marL="285750" rtl="0" algn="l">
              <a:lnSpc>
                <a:spcPct val="80000"/>
              </a:lnSpc>
              <a:spcBef>
                <a:spcPts val="459"/>
              </a:spcBef>
              <a:spcAft>
                <a:spcPts val="0"/>
              </a:spcAft>
              <a:buClr>
                <a:schemeClr val="dk1"/>
              </a:buClr>
              <a:buSzPts val="1530"/>
              <a:buFont typeface="Calibri"/>
              <a:buNone/>
            </a:pPr>
            <a:r>
              <a:t/>
            </a:r>
            <a:endParaRPr b="0" i="0" sz="1530" u="none" strike="noStrike">
              <a:solidFill>
                <a:srgbClr val="333333"/>
              </a:solidFill>
              <a:latin typeface="Arial"/>
              <a:ea typeface="Arial"/>
              <a:cs typeface="Arial"/>
              <a:sym typeface="Arial"/>
            </a:endParaRPr>
          </a:p>
        </p:txBody>
      </p:sp>
      <p:sp>
        <p:nvSpPr>
          <p:cNvPr id="1282" name="Google Shape;1282;p1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b="0" lang="en-US"/>
              <a:t>Nguyên nhân cho việc giảm dần thông lượng (lamda_out) khi lamda_int’ tăng lên là rõ ràng khi xem xét lượng công việc được mạng thực hiện một cách lãng phí.</a:t>
            </a:r>
            <a:endParaRPr/>
          </a:p>
          <a:p>
            <a:pPr indent="-171450" lvl="0" marL="171450" rtl="0" algn="l">
              <a:spcBef>
                <a:spcPts val="360"/>
              </a:spcBef>
              <a:spcAft>
                <a:spcPts val="0"/>
              </a:spcAft>
              <a:buClr>
                <a:schemeClr val="dk1"/>
              </a:buClr>
              <a:buSzPts val="1200"/>
              <a:buFont typeface="Calibri"/>
              <a:buChar char="-"/>
            </a:pPr>
            <a:r>
              <a:rPr b="0" lang="en-US"/>
              <a:t>Trong tình huống lưu lượng truy cập cao ở đề cập ở trên, bất cứ khi nào gói tin bị mất ở router chặng thứ 2, router ở chặng 1 sẽ chuyển tiếp một gói tin tới router chặng 2 và đây là công việc lãng phí.</a:t>
            </a:r>
            <a:endParaRPr/>
          </a:p>
          <a:p>
            <a:pPr indent="-171450" lvl="0" marL="171450" rtl="0" algn="l">
              <a:spcBef>
                <a:spcPts val="360"/>
              </a:spcBef>
              <a:spcAft>
                <a:spcPts val="0"/>
              </a:spcAft>
              <a:buClr>
                <a:schemeClr val="dk1"/>
              </a:buClr>
              <a:buSzPts val="1200"/>
              <a:buFont typeface="Calibri"/>
              <a:buChar char="-"/>
            </a:pPr>
            <a:r>
              <a:rPr b="0" lang="en-US"/>
              <a:t>Mạng sẽ OK nếu như router đầu tiên đơn giản là loại bỏ gói tin đó đi và vẫn ở trạng thái nhàn rỗi. </a:t>
            </a:r>
            <a:endParaRPr/>
          </a:p>
          <a:p>
            <a:pPr indent="-171450" lvl="0" marL="171450" rtl="0" algn="l">
              <a:spcBef>
                <a:spcPts val="360"/>
              </a:spcBef>
              <a:spcAft>
                <a:spcPts val="0"/>
              </a:spcAft>
              <a:buClr>
                <a:schemeClr val="dk1"/>
              </a:buClr>
              <a:buSzPts val="1200"/>
              <a:buFont typeface="Calibri"/>
              <a:buChar char="-"/>
            </a:pPr>
            <a:r>
              <a:rPr b="0" lang="en-US"/>
              <a:t>Thêm vào đó, dung lượng truyền được sử dụng ở router đầu để chuyển tiếp gói tin đến router 2 có thể được dùng một cách có lợi hơn nhiều để truyền một gói tin khác.</a:t>
            </a:r>
            <a:endParaRPr/>
          </a:p>
          <a:p>
            <a:pPr indent="-95250" lvl="0" marL="171450" rtl="0" algn="l">
              <a:spcBef>
                <a:spcPts val="360"/>
              </a:spcBef>
              <a:spcAft>
                <a:spcPts val="0"/>
              </a:spcAft>
              <a:buClr>
                <a:schemeClr val="dk1"/>
              </a:buClr>
              <a:buSzPts val="1200"/>
              <a:buFont typeface="Calibri"/>
              <a:buNone/>
            </a:pPr>
            <a:r>
              <a:t/>
            </a:r>
            <a:endParaRPr b="0"/>
          </a:p>
          <a:p>
            <a:pPr indent="0" lvl="0" marL="0" rtl="0" algn="l">
              <a:spcBef>
                <a:spcPts val="360"/>
              </a:spcBef>
              <a:spcAft>
                <a:spcPts val="0"/>
              </a:spcAft>
              <a:buClr>
                <a:schemeClr val="dk1"/>
              </a:buClr>
              <a:buSzPts val="1200"/>
              <a:buFont typeface="Calibri"/>
              <a:buNone/>
            </a:pPr>
            <a:r>
              <a:rPr b="0" lang="en-US"/>
              <a:t>=&gt; Một chi phí khác của việc bỏ qua gói tin do tắc nghẽn: khi một gói tin bị mất trên đường truyền, công suất truyền ở mỗi upstream link để chuyển tiếp gói tin đó tới điểm mà ở đó </a:t>
            </a:r>
            <a:endParaRPr/>
          </a:p>
          <a:p>
            <a:pPr indent="-95250" lvl="0" marL="171450" rtl="0" algn="l">
              <a:spcBef>
                <a:spcPts val="360"/>
              </a:spcBef>
              <a:spcAft>
                <a:spcPts val="0"/>
              </a:spcAft>
              <a:buClr>
                <a:schemeClr val="dk1"/>
              </a:buClr>
              <a:buSzPts val="1200"/>
              <a:buFont typeface="Calibri"/>
              <a:buNone/>
            </a:pPr>
            <a:r>
              <a:t/>
            </a:r>
            <a:endParaRPr b="0"/>
          </a:p>
        </p:txBody>
      </p:sp>
      <p:sp>
        <p:nvSpPr>
          <p:cNvPr id="1292" name="Google Shape;1292;p1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p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1E7ABA"/>
              </a:buClr>
              <a:buSzPts val="989"/>
              <a:buFont typeface="Arial"/>
              <a:buNone/>
            </a:pPr>
            <a:r>
              <a:rPr b="0" i="0" lang="en-US" sz="989" u="none" strike="noStrike">
                <a:solidFill>
                  <a:srgbClr val="1E7ABA"/>
                </a:solidFill>
                <a:latin typeface="Arial"/>
                <a:ea typeface="Arial"/>
                <a:cs typeface="Arial"/>
                <a:sym typeface="Arial"/>
              </a:rPr>
              <a:t>- Các bít đơn chỉ thị tắc nghẽn: hướng tiếp cận này có trong các kiến trúc  IBM SNA, DEC DECnet, và các kiến trúc mạng ATM (</a:t>
            </a:r>
            <a:r>
              <a:rPr b="0" i="0" lang="en-US" sz="1540" u="sng" strike="noStrike">
                <a:solidFill>
                  <a:srgbClr val="660099"/>
                </a:solidFill>
                <a:latin typeface="arial"/>
                <a:ea typeface="arial"/>
                <a:cs typeface="arial"/>
                <a:sym typeface="arial"/>
                <a:hlinkClick r:id="rId2">
                  <a:extLst>
                    <a:ext uri="{A12FA001-AC4F-418D-AE19-62706E023703}">
                      <ahyp:hlinkClr val="tx"/>
                    </a:ext>
                  </a:extLst>
                </a:hlinkClick>
              </a:rPr>
              <a:t>Asynchronous Transfer Mode </a:t>
            </a:r>
            <a:r>
              <a:rPr b="0" i="0" lang="en-US" sz="989" u="none" strike="noStrike">
                <a:solidFill>
                  <a:srgbClr val="1E7ABA"/>
                </a:solidFill>
                <a:latin typeface="Arial"/>
                <a:ea typeface="Arial"/>
                <a:cs typeface="Arial"/>
                <a:sym typeface="Arial"/>
              </a:rPr>
              <a:t>)</a:t>
            </a:r>
            <a:endParaRPr/>
          </a:p>
          <a:p>
            <a:pPr indent="-285750" lvl="0" marL="285750" rtl="0" algn="l">
              <a:lnSpc>
                <a:spcPct val="80000"/>
              </a:lnSpc>
              <a:spcBef>
                <a:spcPts val="462"/>
              </a:spcBef>
              <a:spcAft>
                <a:spcPts val="0"/>
              </a:spcAft>
              <a:buClr>
                <a:srgbClr val="1E7ABA"/>
              </a:buClr>
              <a:buSzPts val="989"/>
              <a:buFont typeface="Arial"/>
              <a:buChar char="-"/>
            </a:pPr>
            <a:r>
              <a:rPr b="0" i="0" lang="en-US" sz="989" u="none" strike="noStrike">
                <a:solidFill>
                  <a:srgbClr val="1E7ABA"/>
                </a:solidFill>
                <a:latin typeface="Arial"/>
                <a:ea typeface="Arial"/>
                <a:cs typeface="Arial"/>
                <a:sym typeface="Arial"/>
              </a:rPr>
              <a:t>ATM: </a:t>
            </a:r>
            <a:r>
              <a:rPr b="0" i="1" lang="en-US" sz="1540">
                <a:solidFill>
                  <a:srgbClr val="202122"/>
                </a:solidFill>
                <a:latin typeface="Arial"/>
                <a:ea typeface="Arial"/>
                <a:cs typeface="Arial"/>
                <a:sym typeface="Arial"/>
              </a:rPr>
              <a:t>Chế độ truyền không đồng bộ</a:t>
            </a:r>
            <a:r>
              <a:rPr b="0" i="0" lang="en-US" sz="1540">
                <a:solidFill>
                  <a:srgbClr val="202122"/>
                </a:solidFill>
                <a:latin typeface="Arial"/>
                <a:ea typeface="Arial"/>
                <a:cs typeface="Arial"/>
                <a:sym typeface="Arial"/>
              </a:rPr>
              <a:t>) là hệ thống chuyển mạch gói tiên tiến, có thể truyền đồng thời dữ liệu, </a:t>
            </a:r>
            <a:r>
              <a:rPr b="0" i="0" lang="en-US" sz="1540" u="sng" strike="noStrike">
                <a:solidFill>
                  <a:srgbClr val="0B0080"/>
                </a:solidFill>
                <a:latin typeface="Arial"/>
                <a:ea typeface="Arial"/>
                <a:cs typeface="Arial"/>
                <a:sym typeface="Arial"/>
                <a:hlinkClick r:id="rId3">
                  <a:extLst>
                    <a:ext uri="{A12FA001-AC4F-418D-AE19-62706E023703}">
                      <ahyp:hlinkClr val="tx"/>
                    </a:ext>
                  </a:extLst>
                </a:hlinkClick>
              </a:rPr>
              <a:t>âm thanh</a:t>
            </a:r>
            <a:r>
              <a:rPr b="0" i="0" lang="en-US" sz="1540">
                <a:solidFill>
                  <a:srgbClr val="202122"/>
                </a:solidFill>
                <a:latin typeface="Arial"/>
                <a:ea typeface="Arial"/>
                <a:cs typeface="Arial"/>
                <a:sym typeface="Arial"/>
              </a:rPr>
              <a:t> và hình ảnh số hoá trên cả mạng </a:t>
            </a:r>
            <a:r>
              <a:rPr b="0" i="0" lang="en-US" sz="1540" u="sng" strike="noStrike">
                <a:solidFill>
                  <a:srgbClr val="0B0080"/>
                </a:solidFill>
                <a:latin typeface="Arial"/>
                <a:ea typeface="Arial"/>
                <a:cs typeface="Arial"/>
                <a:sym typeface="Arial"/>
                <a:hlinkClick r:id="rId4">
                  <a:extLst>
                    <a:ext uri="{A12FA001-AC4F-418D-AE19-62706E023703}">
                      <ahyp:hlinkClr val="tx"/>
                    </a:ext>
                  </a:extLst>
                </a:hlinkClick>
              </a:rPr>
              <a:t>LAN</a:t>
            </a:r>
            <a:r>
              <a:rPr b="0" i="0" lang="en-US" sz="1540">
                <a:solidFill>
                  <a:srgbClr val="202122"/>
                </a:solidFill>
                <a:latin typeface="Arial"/>
                <a:ea typeface="Arial"/>
                <a:cs typeface="Arial"/>
                <a:sym typeface="Arial"/>
              </a:rPr>
              <a:t> và mạng </a:t>
            </a:r>
            <a:r>
              <a:rPr b="0" i="0" lang="en-US" sz="1540" u="sng" strike="noStrike">
                <a:solidFill>
                  <a:srgbClr val="0B0080"/>
                </a:solidFill>
                <a:latin typeface="Arial"/>
                <a:ea typeface="Arial"/>
                <a:cs typeface="Arial"/>
                <a:sym typeface="Arial"/>
                <a:hlinkClick r:id="rId5">
                  <a:extLst>
                    <a:ext uri="{A12FA001-AC4F-418D-AE19-62706E023703}">
                      <ahyp:hlinkClr val="tx"/>
                    </a:ext>
                  </a:extLst>
                </a:hlinkClick>
              </a:rPr>
              <a:t>WAN</a:t>
            </a:r>
            <a:r>
              <a:rPr b="0" i="0" lang="en-US" sz="1540">
                <a:solidFill>
                  <a:srgbClr val="202122"/>
                </a:solidFill>
                <a:latin typeface="Arial"/>
                <a:ea typeface="Arial"/>
                <a:cs typeface="Arial"/>
                <a:sym typeface="Arial"/>
              </a:rPr>
              <a:t>.</a:t>
            </a:r>
            <a:endParaRPr/>
          </a:p>
          <a:p>
            <a:pPr indent="0" lvl="0" marL="0" rtl="0" algn="l">
              <a:lnSpc>
                <a:spcPct val="80000"/>
              </a:lnSpc>
              <a:spcBef>
                <a:spcPts val="462"/>
              </a:spcBef>
              <a:spcAft>
                <a:spcPts val="0"/>
              </a:spcAft>
              <a:buClr>
                <a:srgbClr val="202122"/>
              </a:buClr>
              <a:buSzPts val="1540"/>
              <a:buFont typeface="Arial"/>
              <a:buNone/>
            </a:pPr>
            <a:r>
              <a:rPr b="0" i="0" lang="en-US" sz="1540">
                <a:solidFill>
                  <a:srgbClr val="202122"/>
                </a:solidFill>
                <a:latin typeface="Arial"/>
                <a:ea typeface="Arial"/>
                <a:cs typeface="Arial"/>
                <a:sym typeface="Arial"/>
              </a:rPr>
              <a:t>Đây là một trong những phương pháp kết nối mạng WAN nhanh nhất hiện nay, tốc độ đạt từ 155 Mbit/s đến 622 Mbit/s. Trên thực tế, theo lý thuyết nó có thể hỗ trợ tốc độ cao hơn khả năng hiện thời của các phương tiện truyền dẫn hiện nay. Tuy nhiên, tốc độ cao có nghĩa là chi phí cũng cao hơn, ATM đắt hơn nhiều so với ISDN, X25 hoặc FrameRelay.</a:t>
            </a:r>
            <a:endParaRPr b="0" i="0" sz="989" u="none" strike="noStrike">
              <a:solidFill>
                <a:srgbClr val="1E7ABA"/>
              </a:solidFill>
              <a:latin typeface="Arial"/>
              <a:ea typeface="Arial"/>
              <a:cs typeface="Arial"/>
              <a:sym typeface="Arial"/>
            </a:endParaRPr>
          </a:p>
          <a:p>
            <a:pPr indent="0" lvl="0" marL="0" rtl="0" algn="l">
              <a:lnSpc>
                <a:spcPct val="80000"/>
              </a:lnSpc>
              <a:spcBef>
                <a:spcPts val="462"/>
              </a:spcBef>
              <a:spcAft>
                <a:spcPts val="0"/>
              </a:spcAft>
              <a:buNone/>
            </a:pPr>
            <a:r>
              <a:rPr b="0" i="0" lang="en-US" sz="989" u="none" strike="noStrike">
                <a:solidFill>
                  <a:srgbClr val="1E7ABA"/>
                </a:solidFill>
                <a:latin typeface="Arial"/>
                <a:ea typeface="Arial"/>
                <a:cs typeface="Arial"/>
                <a:sym typeface="Arial"/>
              </a:rPr>
              <a:t>- ATM: </a:t>
            </a:r>
            <a:r>
              <a:rPr b="0" i="0" lang="en-US" sz="1540">
                <a:solidFill>
                  <a:srgbClr val="202122"/>
                </a:solidFill>
                <a:latin typeface="Arial"/>
                <a:ea typeface="Arial"/>
                <a:cs typeface="Arial"/>
                <a:sym typeface="Arial"/>
              </a:rPr>
              <a:t>Sử dụng gói dữ liệu (cell) nhỏ, có kích thước cố định (53 byte), 53 bytes gồm 48 byte dữ liệu và 5 byte header (byte đầu mào).</a:t>
            </a:r>
            <a:r>
              <a:rPr b="0" i="0" lang="en-US" sz="989" u="none" strike="noStrike">
                <a:solidFill>
                  <a:srgbClr val="1E7ABA"/>
                </a:solidFill>
                <a:latin typeface="Arial"/>
                <a:ea typeface="Arial"/>
                <a:cs typeface="Arial"/>
                <a:sym typeface="Arial"/>
              </a:rPr>
              <a:t> </a:t>
            </a:r>
            <a:endParaRPr/>
          </a:p>
          <a:p>
            <a:pPr indent="0" lvl="0" marL="0" rtl="0" algn="l">
              <a:lnSpc>
                <a:spcPct val="80000"/>
              </a:lnSpc>
              <a:spcBef>
                <a:spcPts val="297"/>
              </a:spcBef>
              <a:spcAft>
                <a:spcPts val="0"/>
              </a:spcAft>
              <a:buNone/>
            </a:pPr>
            <a:r>
              <a:rPr b="0" i="0" lang="en-US" sz="989" u="none" strike="noStrike">
                <a:solidFill>
                  <a:srgbClr val="1E7ABA"/>
                </a:solidFill>
                <a:latin typeface="Arial"/>
                <a:ea typeface="Arial"/>
                <a:cs typeface="Arial"/>
                <a:sym typeface="Arial"/>
              </a:rPr>
              <a:t>Available Bite Rate (ABR)</a:t>
            </a:r>
            <a:endParaRPr b="0" sz="660"/>
          </a:p>
        </p:txBody>
      </p:sp>
      <p:sp>
        <p:nvSpPr>
          <p:cNvPr id="1302" name="Google Shape;1302;p1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0" name="Google Shape;1310;p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i="0" lang="en-US" sz="1800" u="none" strike="noStrike">
                <a:solidFill>
                  <a:srgbClr val="1E7ABA"/>
                </a:solidFill>
                <a:latin typeface="Arial"/>
                <a:ea typeface="Arial"/>
                <a:cs typeface="Arial"/>
                <a:sym typeface="Arial"/>
              </a:rPr>
              <a:t>Available Bite Rate (ABR)</a:t>
            </a:r>
            <a:endParaRPr/>
          </a:p>
        </p:txBody>
      </p:sp>
      <p:sp>
        <p:nvSpPr>
          <p:cNvPr id="1311" name="Google Shape;1311;p1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1E7ABA"/>
              </a:buClr>
              <a:buSzPts val="1200"/>
              <a:buFont typeface="Arial"/>
              <a:buNone/>
            </a:pPr>
            <a:r>
              <a:rPr b="0" i="0" lang="en-US" sz="1200" u="none" strike="noStrike">
                <a:solidFill>
                  <a:srgbClr val="1E7ABA"/>
                </a:solidFill>
                <a:latin typeface="Arial"/>
                <a:ea typeface="Arial"/>
                <a:cs typeface="Arial"/>
                <a:sym typeface="Arial"/>
              </a:rPr>
              <a:t>Available Bite Rate (ABR)</a:t>
            </a:r>
            <a:endParaRPr b="0"/>
          </a:p>
          <a:p>
            <a:pPr indent="0" lvl="0" marL="0" rtl="0" algn="l">
              <a:spcBef>
                <a:spcPts val="360"/>
              </a:spcBef>
              <a:spcAft>
                <a:spcPts val="0"/>
              </a:spcAft>
              <a:buNone/>
            </a:pPr>
            <a:r>
              <a:t/>
            </a:r>
            <a:endParaRPr/>
          </a:p>
        </p:txBody>
      </p:sp>
      <p:sp>
        <p:nvSpPr>
          <p:cNvPr id="1319" name="Google Shape;1319;p1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6" name="Google Shape;1326;p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1E7ABA"/>
              </a:buClr>
              <a:buSzPts val="1200"/>
              <a:buFont typeface="Arial"/>
              <a:buNone/>
            </a:pPr>
            <a:r>
              <a:rPr b="0" i="0" lang="en-US" sz="1200" u="none" strike="noStrike">
                <a:solidFill>
                  <a:srgbClr val="1E7ABA"/>
                </a:solidFill>
                <a:latin typeface="Arial"/>
                <a:ea typeface="Arial"/>
                <a:cs typeface="Arial"/>
                <a:sym typeface="Arial"/>
              </a:rPr>
              <a:t>Available Bite Rate (ABR)</a:t>
            </a:r>
            <a:endParaRPr b="0"/>
          </a:p>
          <a:p>
            <a:pPr indent="0" lvl="0" marL="0" rtl="0" algn="l">
              <a:spcBef>
                <a:spcPts val="360"/>
              </a:spcBef>
              <a:spcAft>
                <a:spcPts val="0"/>
              </a:spcAft>
              <a:buNone/>
            </a:pPr>
            <a:r>
              <a:t/>
            </a:r>
            <a:endParaRPr/>
          </a:p>
        </p:txBody>
      </p:sp>
      <p:sp>
        <p:nvSpPr>
          <p:cNvPr id="1327" name="Google Shape;1327;p1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5" name="Google Shape;1335;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3" name="Google Shape;1343;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p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Cách tiếp cận trên đặt ra 3 câu hỏi:</a:t>
            </a:r>
            <a:endParaRPr/>
          </a:p>
          <a:p>
            <a:pPr indent="0" lvl="0" marL="0" rtl="0" algn="l">
              <a:spcBef>
                <a:spcPts val="360"/>
              </a:spcBef>
              <a:spcAft>
                <a:spcPts val="0"/>
              </a:spcAft>
              <a:buNone/>
            </a:pPr>
            <a:r>
              <a:rPr lang="en-US"/>
              <a:t>1. </a:t>
            </a:r>
            <a:endParaRPr/>
          </a:p>
        </p:txBody>
      </p:sp>
      <p:sp>
        <p:nvSpPr>
          <p:cNvPr id="1351" name="Google Shape;1351;p1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1. Lưu ý một UDP socket được định danh đầy đủ bởi 2 thông tin:</a:t>
            </a:r>
            <a:endParaRPr/>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Destination IP address</a:t>
            </a:r>
            <a:endParaRPr/>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Destination port number</a:t>
            </a:r>
            <a:endParaRPr/>
          </a:p>
          <a:p>
            <a:pPr indent="0" lvl="0" marL="0" rtl="0" algn="l">
              <a:spcBef>
                <a:spcPts val="540"/>
              </a:spcBef>
              <a:spcAft>
                <a:spcPts val="0"/>
              </a:spcAft>
              <a:buClr>
                <a:srgbClr val="333333"/>
              </a:buClr>
              <a:buSzPts val="1800"/>
              <a:buFont typeface="Arial"/>
              <a:buNone/>
            </a:pPr>
            <a:r>
              <a:rPr b="0" i="0" lang="en-US" sz="1800" u="none" strike="noStrike">
                <a:solidFill>
                  <a:srgbClr val="333333"/>
                </a:solidFill>
                <a:latin typeface="Arial"/>
                <a:ea typeface="Arial"/>
                <a:cs typeface="Arial"/>
                <a:sym typeface="Arial"/>
              </a:rPr>
              <a:t>Do đó, nếu 2 UDP segment có các địa chỉ IP nguồn và port number nguồn khác nhau nhưng có cùng destination IP và destination port number thì 2 segment này sẽ được chuyển tới cùng tiến trình destination qua cùng destination socket </a:t>
            </a:r>
            <a:endParaRPr/>
          </a:p>
          <a:p>
            <a:pPr indent="0" lvl="0" marL="0" rtl="0" algn="l">
              <a:spcBef>
                <a:spcPts val="540"/>
              </a:spcBef>
              <a:spcAft>
                <a:spcPts val="0"/>
              </a:spcAft>
              <a:buClr>
                <a:srgbClr val="333333"/>
              </a:buClr>
              <a:buSzPts val="1800"/>
              <a:buFont typeface="Arial"/>
              <a:buNone/>
            </a:pPr>
            <a:r>
              <a:rPr b="0" i="0" lang="en-US" sz="1800" u="none" strike="noStrike">
                <a:solidFill>
                  <a:srgbClr val="333333"/>
                </a:solidFill>
                <a:latin typeface="Arial"/>
                <a:ea typeface="Arial"/>
                <a:cs typeface="Arial"/>
                <a:sym typeface="Arial"/>
              </a:rPr>
              <a:t>2. Tại sao trong segment gửi tới B thì A lại cho cả source port number vào?</a:t>
            </a:r>
            <a:endParaRPr/>
          </a:p>
          <a:p>
            <a:pPr indent="0" lvl="0" marL="0" rtl="0" algn="l">
              <a:spcBef>
                <a:spcPts val="540"/>
              </a:spcBef>
              <a:spcAft>
                <a:spcPts val="0"/>
              </a:spcAft>
              <a:buClr>
                <a:srgbClr val="333333"/>
              </a:buClr>
              <a:buSzPts val="1800"/>
              <a:buFont typeface="Arial"/>
              <a:buNone/>
            </a:pPr>
            <a:r>
              <a:rPr b="0" i="0" lang="en-US" sz="1800" u="none" strike="noStrike">
                <a:solidFill>
                  <a:srgbClr val="333333"/>
                </a:solidFill>
                <a:latin typeface="Arial"/>
                <a:ea typeface="Arial"/>
                <a:cs typeface="Arial"/>
                <a:sym typeface="Arial"/>
              </a:rPr>
              <a:t>Để B có thể gửi segment cho A</a:t>
            </a:r>
            <a:endParaRPr/>
          </a:p>
          <a:p>
            <a:pPr indent="0" lvl="0" marL="0" rtl="0" algn="l">
              <a:spcBef>
                <a:spcPts val="540"/>
              </a:spcBef>
              <a:spcAft>
                <a:spcPts val="0"/>
              </a:spcAft>
              <a:buNone/>
            </a:pPr>
            <a:r>
              <a:t/>
            </a:r>
            <a:endParaRPr b="0" i="0" sz="1800" u="none" strike="noStrike">
              <a:solidFill>
                <a:srgbClr val="333333"/>
              </a:solidFill>
              <a:latin typeface="Arial"/>
              <a:ea typeface="Arial"/>
              <a:cs typeface="Arial"/>
              <a:sym typeface="Arial"/>
            </a:endParaRPr>
          </a:p>
          <a:p>
            <a:pPr indent="0" lvl="0" marL="0" rtl="0" algn="l">
              <a:spcBef>
                <a:spcPts val="540"/>
              </a:spcBef>
              <a:spcAft>
                <a:spcPts val="0"/>
              </a:spcAft>
              <a:buClr>
                <a:schemeClr val="dk1"/>
              </a:buClr>
              <a:buSzPts val="1800"/>
              <a:buFont typeface="Calibri"/>
              <a:buNone/>
            </a:pPr>
            <a:r>
              <a:t/>
            </a:r>
            <a:endParaRPr b="1" i="0" sz="1800" u="none" strike="noStrike">
              <a:solidFill>
                <a:srgbClr val="333333"/>
              </a:solidFill>
              <a:latin typeface="Arial"/>
              <a:ea typeface="Arial"/>
              <a:cs typeface="Arial"/>
              <a:sym typeface="Arial"/>
            </a:endParaRPr>
          </a:p>
        </p:txBody>
      </p:sp>
      <p:sp>
        <p:nvSpPr>
          <p:cNvPr id="191" name="Google Shape;191;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8" name="Google Shape;1358;p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b="1" lang="en-US"/>
              <a:t>cwnd: </a:t>
            </a:r>
            <a:r>
              <a:rPr b="0" lang="en-US"/>
              <a:t>cửa sổ tắc nghẽn</a:t>
            </a:r>
            <a:endParaRPr/>
          </a:p>
          <a:p>
            <a:pPr indent="0" lvl="0" marL="0" rtl="0" algn="l">
              <a:spcBef>
                <a:spcPts val="360"/>
              </a:spcBef>
              <a:spcAft>
                <a:spcPts val="0"/>
              </a:spcAft>
              <a:buClr>
                <a:schemeClr val="dk1"/>
              </a:buClr>
              <a:buSzPts val="1200"/>
              <a:buFont typeface="Calibri"/>
              <a:buNone/>
            </a:pPr>
            <a:r>
              <a:rPr b="0" lang="en-US"/>
              <a:t>+ Được thiết lập bằng bao nhiêu (được thiết lập theo MSS – kích cỡ max của payload của gói tin ở tầng ứng dụng)</a:t>
            </a:r>
            <a:endParaRPr/>
          </a:p>
          <a:p>
            <a:pPr indent="0" lvl="0" marL="0" rtl="0" algn="l">
              <a:spcBef>
                <a:spcPts val="360"/>
              </a:spcBef>
              <a:spcAft>
                <a:spcPts val="0"/>
              </a:spcAft>
              <a:buClr>
                <a:schemeClr val="dk1"/>
              </a:buClr>
              <a:buSzPts val="1200"/>
              <a:buFont typeface="Calibri"/>
              <a:buNone/>
            </a:pPr>
            <a:r>
              <a:t/>
            </a:r>
            <a:endParaRPr b="0"/>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Rwnd = spare room trong rcvBuffer</a:t>
            </a:r>
            <a:endParaRPr b="0" i="0" sz="1800" u="none" strike="noStrike">
              <a:solidFill>
                <a:srgbClr val="333333"/>
              </a:solidFill>
              <a:latin typeface="Arial"/>
              <a:ea typeface="Arial"/>
              <a:cs typeface="Arial"/>
              <a:sym typeface="Arial"/>
            </a:endParaRPr>
          </a:p>
          <a:p>
            <a:pPr indent="0" lvl="0" marL="0" rtl="0" algn="l">
              <a:spcBef>
                <a:spcPts val="540"/>
              </a:spcBef>
              <a:spcAft>
                <a:spcPts val="0"/>
              </a:spcAft>
              <a:buClr>
                <a:srgbClr val="333333"/>
              </a:buClr>
              <a:buSzPts val="1800"/>
              <a:buFont typeface="Arial"/>
              <a:buNone/>
            </a:pPr>
            <a:r>
              <a:rPr b="0" i="0" lang="en-US" sz="1800" u="none" strike="noStrike">
                <a:solidFill>
                  <a:srgbClr val="333333"/>
                </a:solidFill>
                <a:latin typeface="Arial"/>
                <a:ea typeface="Arial"/>
                <a:cs typeface="Arial"/>
                <a:sym typeface="Arial"/>
              </a:rPr>
              <a:t>Because the </a:t>
            </a:r>
            <a:r>
              <a:rPr b="1" i="0" lang="en-US" sz="1800" u="none" strike="noStrike">
                <a:solidFill>
                  <a:srgbClr val="333333"/>
                </a:solidFill>
                <a:latin typeface="Arial"/>
                <a:ea typeface="Arial"/>
                <a:cs typeface="Arial"/>
                <a:sym typeface="Arial"/>
              </a:rPr>
              <a:t>spare room </a:t>
            </a:r>
            <a:r>
              <a:rPr b="0" i="0" lang="en-US" sz="1800" u="none" strike="noStrike">
                <a:solidFill>
                  <a:srgbClr val="333333"/>
                </a:solidFill>
                <a:latin typeface="Arial"/>
                <a:ea typeface="Arial"/>
                <a:cs typeface="Arial"/>
                <a:sym typeface="Arial"/>
              </a:rPr>
              <a:t>changes with time, </a:t>
            </a:r>
            <a:r>
              <a:rPr b="0" i="1" lang="en-US" sz="1800" u="none" strike="noStrike">
                <a:solidFill>
                  <a:srgbClr val="468273"/>
                </a:solidFill>
                <a:latin typeface="Courier"/>
                <a:ea typeface="Courier"/>
                <a:cs typeface="Courier"/>
                <a:sym typeface="Courier"/>
              </a:rPr>
              <a:t>rwnd </a:t>
            </a:r>
            <a:r>
              <a:rPr b="0" i="0" lang="en-US" sz="1800" u="none" strike="noStrike">
                <a:solidFill>
                  <a:srgbClr val="333333"/>
                </a:solidFill>
                <a:latin typeface="Arial"/>
                <a:ea typeface="Arial"/>
                <a:cs typeface="Arial"/>
                <a:sym typeface="Arial"/>
              </a:rPr>
              <a:t>is dynamic. The variable </a:t>
            </a:r>
            <a:r>
              <a:rPr b="0" i="1" lang="en-US" sz="1800" u="none" strike="noStrike">
                <a:solidFill>
                  <a:srgbClr val="468273"/>
                </a:solidFill>
                <a:latin typeface="Courier"/>
                <a:ea typeface="Courier"/>
                <a:cs typeface="Courier"/>
                <a:sym typeface="Courier"/>
              </a:rPr>
              <a:t>rwnd </a:t>
            </a:r>
            <a:r>
              <a:rPr b="0" i="0" lang="en-US" sz="1800" u="none" strike="noStrike">
                <a:solidFill>
                  <a:srgbClr val="333333"/>
                </a:solidFill>
                <a:latin typeface="Arial"/>
                <a:ea typeface="Arial"/>
                <a:cs typeface="Arial"/>
                <a:sym typeface="Arial"/>
              </a:rPr>
              <a:t>is illustrated in </a:t>
            </a:r>
            <a:r>
              <a:rPr b="1" i="0" lang="en-US" sz="1800" u="none" strike="noStrike">
                <a:solidFill>
                  <a:srgbClr val="1E7ABA"/>
                </a:solidFill>
                <a:latin typeface="Arial"/>
                <a:ea typeface="Arial"/>
                <a:cs typeface="Arial"/>
                <a:sym typeface="Arial"/>
              </a:rPr>
              <a:t>Figure 3.38</a:t>
            </a:r>
            <a:r>
              <a:rPr b="0" i="0" lang="en-US" sz="1800" u="none" strike="noStrike">
                <a:solidFill>
                  <a:srgbClr val="333333"/>
                </a:solidFill>
                <a:latin typeface="Arial"/>
                <a:ea typeface="Arial"/>
                <a:cs typeface="Arial"/>
                <a:sym typeface="Arial"/>
              </a:rPr>
              <a:t>.</a:t>
            </a:r>
            <a:endParaRPr b="0"/>
          </a:p>
        </p:txBody>
      </p:sp>
      <p:sp>
        <p:nvSpPr>
          <p:cNvPr id="1359" name="Google Shape;1359;p1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p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Ràng buộc trên giới hạn số lượng dữ liệu chưa được xác nhận ở người gửi và do đó gián tiếp giới hạn tốc độ gửi của người gửi. Để thấy điều này, hãy xem xét một kết nối mà mất mát và độ trễ truyền gói là không đáng kể. Sau đó, đại khái, ở đầu mỗi RTT, ràng buộc cho phép người gửi</a:t>
            </a:r>
            <a:endParaRPr/>
          </a:p>
        </p:txBody>
      </p:sp>
      <p:sp>
        <p:nvSpPr>
          <p:cNvPr id="1368" name="Google Shape;1368;p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6" name="Google Shape;1376;p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Xét sự kiện mất gói tin (đã được đề cập ở phần trước)</a:t>
            </a:r>
            <a:endParaRPr/>
          </a:p>
        </p:txBody>
      </p:sp>
      <p:sp>
        <p:nvSpPr>
          <p:cNvPr id="1377" name="Google Shape;1377;p1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4" name="Google Shape;1384;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1" name="Google Shape;1391;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9" name="Google Shape;1399;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6" name="Google Shape;1406;p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TCP trả lời các câu hỏi trên sử dụng các nguyên tắc hướng dẫn sau:</a:t>
            </a:r>
            <a:endParaRPr/>
          </a:p>
          <a:p>
            <a:pPr indent="0" lvl="0" marL="0" rtl="0" algn="l">
              <a:spcBef>
                <a:spcPts val="360"/>
              </a:spcBef>
              <a:spcAft>
                <a:spcPts val="0"/>
              </a:spcAft>
              <a:buNone/>
            </a:pPr>
            <a:r>
              <a:t/>
            </a:r>
            <a:endParaRPr/>
          </a:p>
        </p:txBody>
      </p:sp>
      <p:sp>
        <p:nvSpPr>
          <p:cNvPr id="1407" name="Google Shape;1407;p1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4" name="Google Shape;1414;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p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22" name="Google Shape;1422;p1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p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30" name="Google Shape;1430;p1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Clr>
                <a:schemeClr val="dk1"/>
              </a:buClr>
              <a:buSzPts val="1200"/>
              <a:buFont typeface="Calibri"/>
              <a:buChar char="-"/>
            </a:pPr>
            <a:r>
              <a:rPr lang="en-US"/>
              <a:t>Khác với UDP socket chỉ được định danh bởi 2 thông tin (</a:t>
            </a:r>
            <a:r>
              <a:rPr b="0" i="0" lang="en-US" sz="1200" u="none" strike="noStrike">
                <a:solidFill>
                  <a:srgbClr val="333333"/>
                </a:solidFill>
                <a:latin typeface="Arial"/>
                <a:ea typeface="Arial"/>
                <a:cs typeface="Arial"/>
                <a:sym typeface="Arial"/>
              </a:rPr>
              <a:t>Destination IP address, Destination port number</a:t>
            </a:r>
            <a:r>
              <a:rPr lang="en-US"/>
              <a:t>), TCP socket được định danh bởi 4 thông tin</a:t>
            </a:r>
            <a:endParaRPr/>
          </a:p>
          <a:p>
            <a:pPr indent="-285750" lvl="0" marL="285750" rtl="0" algn="l">
              <a:spcBef>
                <a:spcPts val="360"/>
              </a:spcBef>
              <a:spcAft>
                <a:spcPts val="0"/>
              </a:spcAft>
              <a:buClr>
                <a:schemeClr val="dk1"/>
              </a:buClr>
              <a:buSzPts val="1200"/>
              <a:buFont typeface="Calibri"/>
              <a:buChar char="-"/>
            </a:pPr>
            <a:r>
              <a:rPr lang="en-US"/>
              <a:t>Cụ thể, ngược với UDP, 2 TCP segment tới từ các IP nguồn và port nguồn khác nhau sẽ được chuyển tới 2 socket khác nhau. </a:t>
            </a:r>
            <a:endParaRPr/>
          </a:p>
          <a:p>
            <a:pPr indent="0" lvl="0" marL="0" rtl="0" algn="l">
              <a:spcBef>
                <a:spcPts val="360"/>
              </a:spcBef>
              <a:spcAft>
                <a:spcPts val="0"/>
              </a:spcAft>
              <a:buClr>
                <a:schemeClr val="dk1"/>
              </a:buClr>
              <a:buSzPts val="1200"/>
              <a:buFont typeface="Calibri"/>
              <a:buNone/>
            </a:pPr>
            <a:r>
              <a:rPr lang="en-US"/>
              <a:t>Để hiểu rõ hơn, cùng xét lại ví dụ lập trình TCP client-server ở chương 2</a:t>
            </a:r>
            <a:endParaRPr/>
          </a:p>
        </p:txBody>
      </p:sp>
      <p:sp>
        <p:nvSpPr>
          <p:cNvPr id="199" name="Google Shape;199;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p1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 </a:t>
            </a:r>
            <a:r>
              <a:rPr b="1" lang="en-US"/>
              <a:t>cwnd/2</a:t>
            </a:r>
            <a:r>
              <a:rPr b="0" lang="en-US"/>
              <a:t>: ½ giá trị của cửa sổ tắc nghẽn khi tắc nghẽn được phát hiện</a:t>
            </a:r>
            <a:endParaRPr b="1"/>
          </a:p>
          <a:p>
            <a:pPr indent="0" lvl="0" marL="0" rtl="0" algn="l">
              <a:spcBef>
                <a:spcPts val="360"/>
              </a:spcBef>
              <a:spcAft>
                <a:spcPts val="0"/>
              </a:spcAft>
              <a:buNone/>
            </a:pPr>
            <a:r>
              <a:t/>
            </a:r>
            <a:endParaRPr/>
          </a:p>
        </p:txBody>
      </p:sp>
      <p:sp>
        <p:nvSpPr>
          <p:cNvPr id="1440" name="Google Shape;1440;p1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7" name="Google Shape;1447;p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 </a:t>
            </a:r>
            <a:r>
              <a:rPr b="1" lang="en-US"/>
              <a:t>cwnd/2</a:t>
            </a:r>
            <a:r>
              <a:rPr b="0" lang="en-US"/>
              <a:t>: ½ giá trị của cửa sổ tắc nghẽn khi tắc nghẽn được phát hiện</a:t>
            </a:r>
            <a:endParaRPr b="1"/>
          </a:p>
          <a:p>
            <a:pPr indent="-171450" lvl="0" marL="171450" rtl="0" algn="l">
              <a:spcBef>
                <a:spcPts val="360"/>
              </a:spcBef>
              <a:spcAft>
                <a:spcPts val="0"/>
              </a:spcAft>
              <a:buClr>
                <a:schemeClr val="dk1"/>
              </a:buClr>
              <a:buSzPts val="1200"/>
              <a:buFont typeface="Calibri"/>
              <a:buChar char="-"/>
            </a:pPr>
            <a:r>
              <a:rPr lang="en-US"/>
              <a:t>Kết thúc ở đây có nghĩa là tăng cwnd đến bao giờ thì dừng.</a:t>
            </a:r>
            <a:endParaRPr/>
          </a:p>
          <a:p>
            <a:pPr indent="-171450" lvl="0" marL="171450" rtl="0" algn="l">
              <a:spcBef>
                <a:spcPts val="360"/>
              </a:spcBef>
              <a:spcAft>
                <a:spcPts val="0"/>
              </a:spcAft>
              <a:buClr>
                <a:schemeClr val="dk1"/>
              </a:buClr>
              <a:buSzPts val="1200"/>
              <a:buFont typeface="Calibri"/>
              <a:buChar char="-"/>
            </a:pPr>
            <a:r>
              <a:rPr lang="en-US"/>
              <a:t>Với </a:t>
            </a:r>
            <a:endParaRPr/>
          </a:p>
        </p:txBody>
      </p:sp>
      <p:sp>
        <p:nvSpPr>
          <p:cNvPr id="1448" name="Google Shape;1448;p1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5" name="Google Shape;1455;p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 </a:t>
            </a:r>
            <a:r>
              <a:rPr b="1" lang="en-US"/>
              <a:t>cwnd/2</a:t>
            </a:r>
            <a:r>
              <a:rPr b="0" lang="en-US"/>
              <a:t>: ½ giá trị của cửa sổ tắc nghẽn khi tắc nghẽn được phát hiện</a:t>
            </a:r>
            <a:endParaRPr b="1"/>
          </a:p>
          <a:p>
            <a:pPr indent="0" lvl="0" marL="0" rtl="0" algn="l">
              <a:spcBef>
                <a:spcPts val="360"/>
              </a:spcBef>
              <a:spcAft>
                <a:spcPts val="0"/>
              </a:spcAft>
              <a:buNone/>
            </a:pPr>
            <a:r>
              <a:t/>
            </a:r>
            <a:endParaRPr/>
          </a:p>
        </p:txBody>
      </p:sp>
      <p:sp>
        <p:nvSpPr>
          <p:cNvPr id="1456" name="Google Shape;1456;p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3" name="Google Shape;1463;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 Hành vi của TCP trong slow start được tóm lược trong mô tả FSM của kiểm soát tắc nghẽn TCP</a:t>
            </a:r>
            <a:endParaRPr/>
          </a:p>
          <a:p>
            <a:pPr indent="0" lvl="0" marL="0" marR="0" rtl="0" algn="l">
              <a:lnSpc>
                <a:spcPct val="100000"/>
              </a:lnSpc>
              <a:spcBef>
                <a:spcPts val="360"/>
              </a:spcBef>
              <a:spcAft>
                <a:spcPts val="0"/>
              </a:spcAft>
              <a:buClr>
                <a:schemeClr val="dk1"/>
              </a:buClr>
              <a:buSzPts val="1200"/>
              <a:buFont typeface="Calibri"/>
              <a:buNone/>
            </a:pPr>
            <a:r>
              <a:rPr lang="en-US"/>
              <a:t>- Giải thuật điều khiển tắc nghẽn cũng được mô tả trong hình này. Hình này cũng chỉ ra việc truyền các segment mới hay các segment được truyền lại có thể xuất hiện ở đâu</a:t>
            </a:r>
            <a:endParaRPr/>
          </a:p>
        </p:txBody>
      </p:sp>
      <p:sp>
        <p:nvSpPr>
          <p:cNvPr id="1471" name="Google Shape;1471;p1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Google Shape;1479;p1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Khi chuyển sang trạng thái tránh tắc nghẽn, giá trị </a:t>
            </a:r>
            <a:r>
              <a:rPr b="1" lang="en-US"/>
              <a:t>cwnd</a:t>
            </a:r>
            <a:r>
              <a:rPr lang="en-US"/>
              <a:t> xấp xỉ một nửa giá trị của nó khi lần cuối cùng gặp phải tình trạng tắc nghẽn — tắc nghẽn có thể xảy ra ngay gần đó! Vì vậy, thay vì tăng gấp đôi giá trị của cwnd mỗi RTT, TCP áp dụng một cách tiếp cận thận trọng hơn và tăng giá trị của cwnd chỉ bằng một MSS mỗi RTT [RFC 5681]. Điều này có thể được thực hiện bằng một số cách.</a:t>
            </a:r>
            <a:endParaRPr/>
          </a:p>
          <a:p>
            <a:pPr indent="0" lvl="0" marL="0" rtl="0" algn="l">
              <a:spcBef>
                <a:spcPts val="360"/>
              </a:spcBef>
              <a:spcAft>
                <a:spcPts val="0"/>
              </a:spcAft>
              <a:buNone/>
            </a:pPr>
            <a:r>
              <a:t/>
            </a:r>
            <a:endParaRPr/>
          </a:p>
        </p:txBody>
      </p:sp>
      <p:sp>
        <p:nvSpPr>
          <p:cNvPr id="1480" name="Google Shape;1480;p1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p1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88" name="Google Shape;1488;p1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5" name="Google Shape;1495;p1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96" name="Google Shape;1496;p1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3" name="Google Shape;1503;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0" name="Google Shape;1510;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0" i="0" lang="en-US" sz="989" u="none" strike="noStrike">
                <a:solidFill>
                  <a:srgbClr val="333333"/>
                </a:solidFill>
                <a:latin typeface="Arial"/>
                <a:ea typeface="Arial"/>
                <a:cs typeface="Arial"/>
                <a:sym typeface="Arial"/>
              </a:rPr>
              <a:t>1. The TCP server application has a “welcoming socket,” that waits for connection-establishment requests from TCP clients (see </a:t>
            </a:r>
            <a:r>
              <a:rPr b="1" i="0" lang="en-US" sz="989" u="none" strike="noStrike">
                <a:solidFill>
                  <a:srgbClr val="1E7ABA"/>
                </a:solidFill>
                <a:latin typeface="Arial"/>
                <a:ea typeface="Arial"/>
                <a:cs typeface="Arial"/>
                <a:sym typeface="Arial"/>
              </a:rPr>
              <a:t>Figure 2.29</a:t>
            </a:r>
            <a:r>
              <a:rPr b="0" i="0" lang="en-US" sz="989" u="none" strike="noStrike">
                <a:solidFill>
                  <a:srgbClr val="333333"/>
                </a:solidFill>
                <a:latin typeface="Arial"/>
                <a:ea typeface="Arial"/>
                <a:cs typeface="Arial"/>
                <a:sym typeface="Arial"/>
              </a:rPr>
              <a:t>) on port number 12000.</a:t>
            </a:r>
            <a:endParaRPr/>
          </a:p>
          <a:p>
            <a:pPr indent="0" lvl="0" marL="0" rtl="0" algn="l">
              <a:lnSpc>
                <a:spcPct val="80000"/>
              </a:lnSpc>
              <a:spcBef>
                <a:spcPts val="297"/>
              </a:spcBef>
              <a:spcAft>
                <a:spcPts val="0"/>
              </a:spcAft>
              <a:buNone/>
            </a:pPr>
            <a:r>
              <a:rPr b="0" i="0" lang="en-US" sz="989" u="none" strike="noStrike">
                <a:solidFill>
                  <a:srgbClr val="333333"/>
                </a:solidFill>
                <a:latin typeface="Arial"/>
                <a:ea typeface="Arial"/>
                <a:cs typeface="Arial"/>
                <a:sym typeface="Arial"/>
              </a:rPr>
              <a:t>2. The TCP client creates a socket and sends a connection establishment request segment with the lines:</a:t>
            </a:r>
            <a:endParaRPr/>
          </a:p>
          <a:p>
            <a:pPr indent="0" lvl="0" marL="0" rtl="0" algn="l">
              <a:lnSpc>
                <a:spcPct val="80000"/>
              </a:lnSpc>
              <a:spcBef>
                <a:spcPts val="198"/>
              </a:spcBef>
              <a:spcAft>
                <a:spcPts val="0"/>
              </a:spcAft>
              <a:buNone/>
            </a:pPr>
            <a:r>
              <a:rPr b="1" i="1" lang="en-US" sz="660">
                <a:solidFill>
                  <a:srgbClr val="468273"/>
                </a:solidFill>
                <a:latin typeface="Courier"/>
                <a:ea typeface="Courier"/>
                <a:cs typeface="Courier"/>
                <a:sym typeface="Courier"/>
              </a:rPr>
              <a:t>clientSocket = socket(AF_INET, SOCK_STREAM)</a:t>
            </a:r>
            <a:endParaRPr/>
          </a:p>
          <a:p>
            <a:pPr indent="0" lvl="0" marL="0" rtl="0" algn="l">
              <a:lnSpc>
                <a:spcPct val="80000"/>
              </a:lnSpc>
              <a:spcBef>
                <a:spcPts val="198"/>
              </a:spcBef>
              <a:spcAft>
                <a:spcPts val="0"/>
              </a:spcAft>
              <a:buNone/>
            </a:pPr>
            <a:r>
              <a:rPr b="1" i="1" lang="en-US" sz="660">
                <a:solidFill>
                  <a:srgbClr val="468273"/>
                </a:solidFill>
                <a:latin typeface="Courier"/>
                <a:ea typeface="Courier"/>
                <a:cs typeface="Courier"/>
                <a:sym typeface="Courier"/>
              </a:rPr>
              <a:t>clientSocket.connect((serverName, serverPort))</a:t>
            </a:r>
            <a:endParaRPr/>
          </a:p>
          <a:p>
            <a:pPr indent="0" lvl="0" marL="0" rtl="0" algn="l">
              <a:lnSpc>
                <a:spcPct val="80000"/>
              </a:lnSpc>
              <a:spcBef>
                <a:spcPts val="297"/>
              </a:spcBef>
              <a:spcAft>
                <a:spcPts val="0"/>
              </a:spcAft>
              <a:buNone/>
            </a:pPr>
            <a:r>
              <a:rPr b="0" i="0" lang="en-US" sz="989" u="none" strike="noStrike">
                <a:solidFill>
                  <a:srgbClr val="333333"/>
                </a:solidFill>
                <a:latin typeface="Arial"/>
                <a:ea typeface="Arial"/>
                <a:cs typeface="Arial"/>
                <a:sym typeface="Arial"/>
              </a:rPr>
              <a:t>3. A connection-establishment request thực chất là một TCP segment with destination port number 12000 and a special connection-establishment bit set in the TCP header (discussed in </a:t>
            </a:r>
            <a:r>
              <a:rPr b="1" i="0" lang="en-US" sz="989" u="none" strike="noStrike">
                <a:solidFill>
                  <a:srgbClr val="1E7ABA"/>
                </a:solidFill>
                <a:latin typeface="Arial"/>
                <a:ea typeface="Arial"/>
                <a:cs typeface="Arial"/>
                <a:sym typeface="Arial"/>
              </a:rPr>
              <a:t>Section 3.5</a:t>
            </a:r>
            <a:r>
              <a:rPr b="0" i="0" lang="en-US" sz="989" u="none" strike="noStrike">
                <a:solidFill>
                  <a:srgbClr val="333333"/>
                </a:solidFill>
                <a:latin typeface="Arial"/>
                <a:ea typeface="Arial"/>
                <a:cs typeface="Arial"/>
                <a:sym typeface="Arial"/>
              </a:rPr>
              <a:t>). The segment also includes a source port number that was chosen by the client.</a:t>
            </a:r>
            <a:endParaRPr/>
          </a:p>
          <a:p>
            <a:pPr indent="0" lvl="0" marL="0" rtl="0" algn="l">
              <a:lnSpc>
                <a:spcPct val="80000"/>
              </a:lnSpc>
              <a:spcBef>
                <a:spcPts val="297"/>
              </a:spcBef>
              <a:spcAft>
                <a:spcPts val="0"/>
              </a:spcAft>
              <a:buNone/>
            </a:pPr>
            <a:r>
              <a:rPr lang="en-US" sz="660"/>
              <a:t>4. </a:t>
            </a:r>
            <a:r>
              <a:rPr b="0" i="0" lang="en-US" sz="989" u="none" strike="noStrike">
                <a:solidFill>
                  <a:srgbClr val="333333"/>
                </a:solidFill>
                <a:latin typeface="Arial"/>
                <a:ea typeface="Arial"/>
                <a:cs typeface="Arial"/>
                <a:sym typeface="Arial"/>
              </a:rPr>
              <a:t>When the host operating system of the computer running the server process receives the incoming connection-request segment with destination port 12000, it locates the server process that is waiting to accept a connection on port number 12000. The server process then creates a new socket:</a:t>
            </a:r>
            <a:endParaRPr/>
          </a:p>
          <a:p>
            <a:pPr indent="0" lvl="0" marL="0" marR="0" rtl="0" algn="l">
              <a:lnSpc>
                <a:spcPct val="80000"/>
              </a:lnSpc>
              <a:spcBef>
                <a:spcPts val="297"/>
              </a:spcBef>
              <a:spcAft>
                <a:spcPts val="0"/>
              </a:spcAft>
              <a:buClr>
                <a:srgbClr val="468273"/>
              </a:buClr>
              <a:buSzPts val="989"/>
              <a:buFont typeface="Courier"/>
              <a:buNone/>
            </a:pPr>
            <a:r>
              <a:rPr b="1" i="1" lang="en-US" sz="989">
                <a:solidFill>
                  <a:srgbClr val="468273"/>
                </a:solidFill>
                <a:latin typeface="Courier"/>
                <a:ea typeface="Courier"/>
                <a:cs typeface="Courier"/>
                <a:sym typeface="Courier"/>
              </a:rPr>
              <a:t>connectionSocket, addr = serverSocket.accept()</a:t>
            </a:r>
            <a:endParaRPr/>
          </a:p>
          <a:p>
            <a:pPr indent="0" lvl="0" marL="0" rtl="0" algn="l">
              <a:lnSpc>
                <a:spcPct val="80000"/>
              </a:lnSpc>
              <a:spcBef>
                <a:spcPts val="297"/>
              </a:spcBef>
              <a:spcAft>
                <a:spcPts val="0"/>
              </a:spcAft>
              <a:buNone/>
            </a:pPr>
            <a:r>
              <a:rPr b="0" i="0" lang="en-US" sz="989" u="none" strike="noStrike">
                <a:solidFill>
                  <a:srgbClr val="333333"/>
                </a:solidFill>
                <a:latin typeface="Arial"/>
                <a:ea typeface="Arial"/>
                <a:cs typeface="Arial"/>
                <a:sym typeface="Arial"/>
              </a:rPr>
              <a:t>5. Also, the transport layer at the server </a:t>
            </a:r>
            <a:r>
              <a:rPr b="1" i="0" lang="en-US" sz="989" u="none" strike="noStrike">
                <a:solidFill>
                  <a:srgbClr val="333333"/>
                </a:solidFill>
                <a:latin typeface="Arial"/>
                <a:ea typeface="Arial"/>
                <a:cs typeface="Arial"/>
                <a:sym typeface="Arial"/>
              </a:rPr>
              <a:t>notes the following four values in the connection-request</a:t>
            </a:r>
            <a:endParaRPr/>
          </a:p>
          <a:p>
            <a:pPr indent="0" lvl="0" marL="0" rtl="0" algn="l">
              <a:lnSpc>
                <a:spcPct val="80000"/>
              </a:lnSpc>
              <a:spcBef>
                <a:spcPts val="297"/>
              </a:spcBef>
              <a:spcAft>
                <a:spcPts val="0"/>
              </a:spcAft>
              <a:buNone/>
            </a:pPr>
            <a:r>
              <a:rPr b="1" i="0" lang="en-US" sz="989" u="none" strike="noStrike">
                <a:solidFill>
                  <a:srgbClr val="333333"/>
                </a:solidFill>
                <a:latin typeface="Arial"/>
                <a:ea typeface="Arial"/>
                <a:cs typeface="Arial"/>
                <a:sym typeface="Arial"/>
              </a:rPr>
              <a:t>segment: </a:t>
            </a:r>
            <a:r>
              <a:rPr b="0" i="0" lang="en-US" sz="989" u="none" strike="noStrike">
                <a:solidFill>
                  <a:srgbClr val="333333"/>
                </a:solidFill>
                <a:latin typeface="Arial"/>
                <a:ea typeface="Arial"/>
                <a:cs typeface="Arial"/>
                <a:sym typeface="Arial"/>
              </a:rPr>
              <a:t>(1) the source port number in the segment, (2) the IP address of the source host, (3) the</a:t>
            </a:r>
            <a:endParaRPr/>
          </a:p>
          <a:p>
            <a:pPr indent="0" lvl="0" marL="0" rtl="0" algn="l">
              <a:lnSpc>
                <a:spcPct val="80000"/>
              </a:lnSpc>
              <a:spcBef>
                <a:spcPts val="297"/>
              </a:spcBef>
              <a:spcAft>
                <a:spcPts val="0"/>
              </a:spcAft>
              <a:buNone/>
            </a:pPr>
            <a:r>
              <a:rPr b="0" i="0" lang="en-US" sz="989" u="none" strike="noStrike">
                <a:solidFill>
                  <a:srgbClr val="333333"/>
                </a:solidFill>
                <a:latin typeface="Arial"/>
                <a:ea typeface="Arial"/>
                <a:cs typeface="Arial"/>
                <a:sym typeface="Arial"/>
              </a:rPr>
              <a:t>destination port number in the segment, and (4) its own IP address. The newly created connection</a:t>
            </a:r>
            <a:endParaRPr/>
          </a:p>
          <a:p>
            <a:pPr indent="0" lvl="0" marL="0" rtl="0" algn="l">
              <a:lnSpc>
                <a:spcPct val="80000"/>
              </a:lnSpc>
              <a:spcBef>
                <a:spcPts val="297"/>
              </a:spcBef>
              <a:spcAft>
                <a:spcPts val="0"/>
              </a:spcAft>
              <a:buNone/>
            </a:pPr>
            <a:r>
              <a:rPr b="0" i="0" lang="en-US" sz="989" u="none" strike="noStrike">
                <a:solidFill>
                  <a:srgbClr val="333333"/>
                </a:solidFill>
                <a:latin typeface="Arial"/>
                <a:ea typeface="Arial"/>
                <a:cs typeface="Arial"/>
                <a:sym typeface="Arial"/>
              </a:rPr>
              <a:t>socket is identified by these four values; all subsequently arriving segments whose source port,</a:t>
            </a:r>
            <a:endParaRPr/>
          </a:p>
          <a:p>
            <a:pPr indent="0" lvl="0" marL="0" rtl="0" algn="l">
              <a:lnSpc>
                <a:spcPct val="80000"/>
              </a:lnSpc>
              <a:spcBef>
                <a:spcPts val="297"/>
              </a:spcBef>
              <a:spcAft>
                <a:spcPts val="0"/>
              </a:spcAft>
              <a:buNone/>
            </a:pPr>
            <a:r>
              <a:rPr b="0" i="0" lang="en-US" sz="989" u="none" strike="noStrike">
                <a:solidFill>
                  <a:srgbClr val="333333"/>
                </a:solidFill>
                <a:latin typeface="Arial"/>
                <a:ea typeface="Arial"/>
                <a:cs typeface="Arial"/>
                <a:sym typeface="Arial"/>
              </a:rPr>
              <a:t>source IP address, destination port, and destination IP address match these four values will be</a:t>
            </a:r>
            <a:endParaRPr/>
          </a:p>
          <a:p>
            <a:pPr indent="0" lvl="0" marL="0" rtl="0" algn="l">
              <a:lnSpc>
                <a:spcPct val="80000"/>
              </a:lnSpc>
              <a:spcBef>
                <a:spcPts val="297"/>
              </a:spcBef>
              <a:spcAft>
                <a:spcPts val="0"/>
              </a:spcAft>
              <a:buNone/>
            </a:pPr>
            <a:r>
              <a:rPr b="0" i="0" lang="en-US" sz="989" u="none" strike="noStrike">
                <a:solidFill>
                  <a:srgbClr val="333333"/>
                </a:solidFill>
                <a:latin typeface="Arial"/>
                <a:ea typeface="Arial"/>
                <a:cs typeface="Arial"/>
                <a:sym typeface="Arial"/>
              </a:rPr>
              <a:t>demultiplexed to this socket. </a:t>
            </a:r>
            <a:endParaRPr/>
          </a:p>
          <a:p>
            <a:pPr indent="0" lvl="0" marL="0" rtl="0" algn="l">
              <a:lnSpc>
                <a:spcPct val="80000"/>
              </a:lnSpc>
              <a:spcBef>
                <a:spcPts val="297"/>
              </a:spcBef>
              <a:spcAft>
                <a:spcPts val="0"/>
              </a:spcAft>
              <a:buNone/>
            </a:pPr>
            <a:r>
              <a:rPr b="0" i="0" lang="en-US" sz="989" u="none" strike="noStrike">
                <a:solidFill>
                  <a:srgbClr val="333333"/>
                </a:solidFill>
                <a:latin typeface="Arial"/>
                <a:ea typeface="Arial"/>
                <a:cs typeface="Arial"/>
                <a:sym typeface="Arial"/>
              </a:rPr>
              <a:t>Khi kết nối TCP được thiết lập xong, the client and server can now send data to each other.</a:t>
            </a:r>
            <a:endParaRPr sz="660"/>
          </a:p>
        </p:txBody>
      </p:sp>
      <p:sp>
        <p:nvSpPr>
          <p:cNvPr id="207" name="Google Shape;207;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Hình trên minh họa sự tiến hóa của cwnd TCP cho cả Reno và Tahoe (</a:t>
            </a:r>
            <a:r>
              <a:rPr b="0" i="0" lang="en-US" sz="1800" u="none" strike="noStrike">
                <a:solidFill>
                  <a:srgbClr val="333333"/>
                </a:solidFill>
                <a:latin typeface="Arial"/>
                <a:ea typeface="Arial"/>
                <a:cs typeface="Arial"/>
                <a:sym typeface="Arial"/>
              </a:rPr>
              <a:t>early version of TCP, known as </a:t>
            </a:r>
            <a:r>
              <a:rPr b="1" i="0" lang="en-US" sz="1800" u="none" strike="noStrike">
                <a:solidFill>
                  <a:srgbClr val="1E7ABA"/>
                </a:solidFill>
                <a:latin typeface="Arial"/>
                <a:ea typeface="Arial"/>
                <a:cs typeface="Arial"/>
                <a:sym typeface="Arial"/>
              </a:rPr>
              <a:t>TCP Tahoe; </a:t>
            </a:r>
            <a:r>
              <a:rPr b="0" i="0" lang="en-US" sz="1800" u="none" strike="noStrike">
                <a:solidFill>
                  <a:srgbClr val="333333"/>
                </a:solidFill>
                <a:latin typeface="Arial"/>
                <a:ea typeface="Arial"/>
                <a:cs typeface="Arial"/>
                <a:sym typeface="Arial"/>
              </a:rPr>
              <a:t>newer version of TCP, </a:t>
            </a:r>
            <a:r>
              <a:rPr b="1" i="0" lang="en-US" sz="1800" u="none" strike="noStrike">
                <a:solidFill>
                  <a:srgbClr val="1E7ABA"/>
                </a:solidFill>
                <a:latin typeface="Arial"/>
                <a:ea typeface="Arial"/>
                <a:cs typeface="Arial"/>
                <a:sym typeface="Arial"/>
              </a:rPr>
              <a:t>TCP Reno</a:t>
            </a:r>
            <a:r>
              <a:rPr lang="en-US"/>
              <a:t>)</a:t>
            </a:r>
            <a:endParaRPr/>
          </a:p>
          <a:p>
            <a:pPr indent="-171450" lvl="0" marL="171450" rtl="0" algn="l">
              <a:spcBef>
                <a:spcPts val="360"/>
              </a:spcBef>
              <a:spcAft>
                <a:spcPts val="0"/>
              </a:spcAft>
              <a:buClr>
                <a:schemeClr val="dk1"/>
              </a:buClr>
              <a:buSzPts val="1200"/>
              <a:buFont typeface="Calibri"/>
              <a:buChar char="-"/>
            </a:pPr>
            <a:r>
              <a:rPr lang="en-US"/>
              <a:t>Ngưỡng được khởi tạo = 8 MSS.</a:t>
            </a:r>
            <a:endParaRPr/>
          </a:p>
          <a:p>
            <a:pPr indent="-171450" lvl="0" marL="171450" rtl="0" algn="l">
              <a:spcBef>
                <a:spcPts val="360"/>
              </a:spcBef>
              <a:spcAft>
                <a:spcPts val="0"/>
              </a:spcAft>
              <a:buClr>
                <a:schemeClr val="dk1"/>
              </a:buClr>
              <a:buSzPts val="1200"/>
              <a:buFont typeface="Calibri"/>
              <a:buChar char="-"/>
            </a:pPr>
            <a:r>
              <a:rPr lang="en-US"/>
              <a:t>Với 8 vòng truyền đầu tiên, Tahoe và Reno thực hiện các hành động giống nhau. Cửa sổ tắc nghẽn cwnd tăng nhanh theo cấp số nhân khi slow-start và chạm ngưỡng ở vòng truyền thứ 4.</a:t>
            </a:r>
            <a:endParaRPr/>
          </a:p>
          <a:p>
            <a:pPr indent="-171450" lvl="0" marL="171450" rtl="0" algn="l">
              <a:spcBef>
                <a:spcPts val="360"/>
              </a:spcBef>
              <a:spcAft>
                <a:spcPts val="0"/>
              </a:spcAft>
              <a:buClr>
                <a:schemeClr val="dk1"/>
              </a:buClr>
              <a:buSzPts val="1200"/>
              <a:buFont typeface="Calibri"/>
              <a:buChar char="-"/>
            </a:pPr>
            <a:r>
              <a:rPr lang="en-US"/>
              <a:t>Cửa sổ tắc nghẽn sau đó tăng tuyến tính khi xuất hiện sự kiện 3 ACK trùng lặp, chuyển sau vòng truyền thứ 8. Lưu ý </a:t>
            </a:r>
            <a:r>
              <a:rPr b="1" lang="en-US"/>
              <a:t>cwnd = 12</a:t>
            </a:r>
            <a:r>
              <a:rPr lang="en-US"/>
              <a:t> MSS khi sự kiện mất mát xuất hiện.</a:t>
            </a:r>
            <a:endParaRPr/>
          </a:p>
          <a:p>
            <a:pPr indent="-171450" lvl="0" marL="171450" rtl="0" algn="l">
              <a:spcBef>
                <a:spcPts val="360"/>
              </a:spcBef>
              <a:spcAft>
                <a:spcPts val="0"/>
              </a:spcAft>
              <a:buClr>
                <a:schemeClr val="dk1"/>
              </a:buClr>
              <a:buSzPts val="1200"/>
              <a:buFont typeface="Calibri"/>
              <a:buChar char="-"/>
            </a:pPr>
            <a:r>
              <a:rPr lang="en-US"/>
              <a:t>Gía trị </a:t>
            </a:r>
            <a:r>
              <a:rPr b="1" lang="en-US"/>
              <a:t>ssthresh</a:t>
            </a:r>
            <a:r>
              <a:rPr lang="en-US"/>
              <a:t> khi đó =0.5 cwnd = 6 MSS.</a:t>
            </a:r>
            <a:endParaRPr/>
          </a:p>
          <a:p>
            <a:pPr indent="-171450" lvl="0" marL="171450" rtl="0" algn="l">
              <a:spcBef>
                <a:spcPts val="360"/>
              </a:spcBef>
              <a:spcAft>
                <a:spcPts val="0"/>
              </a:spcAft>
              <a:buClr>
                <a:schemeClr val="dk1"/>
              </a:buClr>
              <a:buSzPts val="1200"/>
              <a:buFont typeface="Arial"/>
              <a:buChar char="•"/>
            </a:pPr>
            <a:r>
              <a:rPr lang="en-US"/>
              <a:t>Với TCP Reno, cwnd=9 MSS và sau đó tăng tuyến tính.</a:t>
            </a:r>
            <a:endParaRPr/>
          </a:p>
          <a:p>
            <a:pPr indent="-171450" lvl="0" marL="171450" rtl="0" algn="l">
              <a:spcBef>
                <a:spcPts val="360"/>
              </a:spcBef>
              <a:spcAft>
                <a:spcPts val="0"/>
              </a:spcAft>
              <a:buClr>
                <a:schemeClr val="dk1"/>
              </a:buClr>
              <a:buSzPts val="1200"/>
              <a:buFont typeface="Arial"/>
              <a:buChar char="•"/>
            </a:pPr>
            <a:r>
              <a:rPr lang="en-US"/>
              <a:t>Với TCP Tahoe, cwnd = 1 MSS và tăng theo cấp số nhân khi nó đạt đến giá trị ssthresh, tại thời điểm này nó tăng tuyến tính.</a:t>
            </a:r>
            <a:endParaRPr/>
          </a:p>
        </p:txBody>
      </p:sp>
      <p:sp>
        <p:nvSpPr>
          <p:cNvPr id="1518" name="Google Shape;1518;p1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6" name="Google Shape;1526;p1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Hành vi "răng cưa" được hiển thị trong Hình 3.53, cũng minh họa một cách độc đáo trực giác trước đây của chúng ta về TCP</a:t>
            </a:r>
            <a:endParaRPr/>
          </a:p>
          <a:p>
            <a:pPr indent="0" lvl="0" marL="0" rtl="0" algn="l">
              <a:spcBef>
                <a:spcPts val="360"/>
              </a:spcBef>
              <a:spcAft>
                <a:spcPts val="0"/>
              </a:spcAft>
              <a:buNone/>
            </a:pPr>
            <a:r>
              <a:rPr lang="en-US"/>
              <a:t>"Thăm dò" băng thông — TCP tăng tuyến tính kích thước cửa sổ tắc nghẽn của nó (và do đó truyền</a:t>
            </a:r>
            <a:endParaRPr/>
          </a:p>
          <a:p>
            <a:pPr indent="0" lvl="0" marL="0" rtl="0" algn="l">
              <a:spcBef>
                <a:spcPts val="360"/>
              </a:spcBef>
              <a:spcAft>
                <a:spcPts val="0"/>
              </a:spcAft>
              <a:buNone/>
            </a:pPr>
            <a:r>
              <a:rPr lang="en-US"/>
              <a:t>tỷ lệ) cho đến khi một sự kiện ACK trùng lặp ba lần xảy ra. Sau đó, nó giảm kích thước cửa sổ tắc nghẽn của nó xuống một yếu tố</a:t>
            </a:r>
            <a:endParaRPr/>
          </a:p>
          <a:p>
            <a:pPr indent="0" lvl="0" marL="0" rtl="0" algn="l">
              <a:spcBef>
                <a:spcPts val="360"/>
              </a:spcBef>
              <a:spcAft>
                <a:spcPts val="0"/>
              </a:spcAft>
              <a:buNone/>
            </a:pPr>
            <a:r>
              <a:rPr lang="en-US"/>
              <a:t>trong số hai nhưng sau đó lại bắt đầu tăng tuyến tính, thăm dò để xem có bổ sung</a:t>
            </a:r>
            <a:endParaRPr/>
          </a:p>
          <a:p>
            <a:pPr indent="0" lvl="0" marL="0" rtl="0" algn="l">
              <a:spcBef>
                <a:spcPts val="360"/>
              </a:spcBef>
              <a:spcAft>
                <a:spcPts val="0"/>
              </a:spcAft>
              <a:buNone/>
            </a:pPr>
            <a:r>
              <a:rPr lang="en-US"/>
              <a:t>băng thông.</a:t>
            </a:r>
            <a:endParaRPr/>
          </a:p>
        </p:txBody>
      </p:sp>
      <p:sp>
        <p:nvSpPr>
          <p:cNvPr id="1527" name="Google Shape;1527;p1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4" name="Google Shape;1534;p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Kiểm soát tắc nghẽn AIMD làm phát sinh hành vi "răng cưa" được hiển thị trong hình 3.53, cũng minh họa một cách độc đáo trực giác trước đây của chúng ta về TCP "Thăm dò" băng thông — TCP tăng tuyến tính kích thước cửa sổ tắc nghẽn của nó (và do đó tăng tốc độ truyền) cho đến khi một sự kiện ACK trùng lặp ba lần xảy ra. Sau đó, nó giảm kích thước cửa sổ tắc nghẽn của nó xuống ½ nhưng sau đó lại bắt đầu tăng tuyến tính, thăm dò để xem có băng thông sẵn có bổ sung hay không</a:t>
            </a:r>
            <a:endParaRPr/>
          </a:p>
          <a:p>
            <a:pPr indent="0" lvl="0" marL="0" rtl="0" algn="l">
              <a:spcBef>
                <a:spcPts val="360"/>
              </a:spcBef>
              <a:spcAft>
                <a:spcPts val="0"/>
              </a:spcAft>
              <a:buNone/>
            </a:pPr>
            <a:r>
              <a:t/>
            </a:r>
            <a:endParaRPr/>
          </a:p>
        </p:txBody>
      </p:sp>
      <p:sp>
        <p:nvSpPr>
          <p:cNvPr id="1535" name="Google Shape;1535;p1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3" name="Google Shape;1543;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1" name="Google Shape;1551;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9" name="Google Shape;1559;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p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68" name="Google Shape;1568;p1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p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77" name="Google Shape;1577;p1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4" name="Google Shape;1584;p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 Kết thúc các vấn đề liên quan đến “phần cạnh” của mạng (tầng ứng dụng và tầng giao vận).</a:t>
            </a:r>
            <a:endParaRPr/>
          </a:p>
          <a:p>
            <a:pPr indent="0" lvl="0" marL="0" rtl="0" algn="l">
              <a:spcBef>
                <a:spcPts val="540"/>
              </a:spcBef>
              <a:spcAft>
                <a:spcPts val="0"/>
              </a:spcAft>
              <a:buNone/>
            </a:pPr>
            <a:r>
              <a:rPr b="0" i="0" lang="en-US" sz="1800" u="none" strike="noStrike">
                <a:solidFill>
                  <a:srgbClr val="000000"/>
                </a:solidFill>
                <a:latin typeface="Arial"/>
                <a:ea typeface="Arial"/>
                <a:cs typeface="Arial"/>
                <a:sym typeface="Arial"/>
              </a:rPr>
              <a:t>- Chuẩn bị đi vào “phần lõi” của mạng</a:t>
            </a:r>
            <a:endParaRPr/>
          </a:p>
        </p:txBody>
      </p:sp>
      <p:sp>
        <p:nvSpPr>
          <p:cNvPr id="1585" name="Google Shape;1585;p1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b="0" i="0" sz="1800" u="none" strike="noStrike">
              <a:solidFill>
                <a:srgbClr val="333333"/>
              </a:solidFill>
              <a:latin typeface="Arial"/>
              <a:ea typeface="Arial"/>
              <a:cs typeface="Arial"/>
              <a:sym typeface="Arial"/>
            </a:endParaRPr>
          </a:p>
        </p:txBody>
      </p:sp>
      <p:sp>
        <p:nvSpPr>
          <p:cNvPr id="217" name="Google Shape;21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0" i="0" lang="en-US" sz="720" u="none" strike="noStrike">
                <a:solidFill>
                  <a:srgbClr val="333333"/>
                </a:solidFill>
                <a:latin typeface="Arial"/>
                <a:ea typeface="Arial"/>
                <a:cs typeface="Arial"/>
                <a:sym typeface="Arial"/>
              </a:rPr>
              <a:t>1. </a:t>
            </a:r>
            <a:r>
              <a:rPr b="1" i="0" lang="en-US" sz="720" u="none" strike="noStrike">
                <a:solidFill>
                  <a:srgbClr val="333333"/>
                </a:solidFill>
                <a:latin typeface="Arial"/>
                <a:ea typeface="Arial"/>
                <a:cs typeface="Arial"/>
                <a:sym typeface="Arial"/>
              </a:rPr>
              <a:t>Trước khi kết thúc phần ghép kênh và phân kênh, cùng đề cập về Web server và cách chúng sử dụng các port number như thế nào.</a:t>
            </a:r>
            <a:endParaRPr/>
          </a:p>
          <a:p>
            <a:pPr indent="0" lvl="0" marL="0" rtl="0" algn="l">
              <a:lnSpc>
                <a:spcPct val="80000"/>
              </a:lnSpc>
              <a:spcBef>
                <a:spcPts val="216"/>
              </a:spcBef>
              <a:spcAft>
                <a:spcPts val="0"/>
              </a:spcAft>
              <a:buNone/>
            </a:pPr>
            <a:r>
              <a:rPr b="0" i="0" lang="en-US" sz="720" u="none" strike="noStrike">
                <a:solidFill>
                  <a:srgbClr val="333333"/>
                </a:solidFill>
                <a:latin typeface="Arial"/>
                <a:ea typeface="Arial"/>
                <a:cs typeface="Arial"/>
                <a:sym typeface="Arial"/>
              </a:rPr>
              <a:t> </a:t>
            </a:r>
            <a:r>
              <a:rPr lang="en-US" sz="720"/>
              <a:t>Tình huống minh họa trong hình:</a:t>
            </a:r>
            <a:endParaRPr/>
          </a:p>
          <a:p>
            <a:pPr indent="-171450" lvl="0" marL="171450" rtl="0" algn="l">
              <a:lnSpc>
                <a:spcPct val="80000"/>
              </a:lnSpc>
              <a:spcBef>
                <a:spcPts val="216"/>
              </a:spcBef>
              <a:spcAft>
                <a:spcPts val="0"/>
              </a:spcAft>
              <a:buClr>
                <a:schemeClr val="dk1"/>
              </a:buClr>
              <a:buSzPts val="720"/>
              <a:buFont typeface="Calibri"/>
              <a:buChar char="-"/>
            </a:pPr>
            <a:r>
              <a:rPr lang="en-US" sz="720"/>
              <a:t>Host C khởi tạo 2 phiên HTTP tới server B</a:t>
            </a:r>
            <a:endParaRPr/>
          </a:p>
          <a:p>
            <a:pPr indent="-171450" lvl="0" marL="171450" rtl="0" algn="l">
              <a:lnSpc>
                <a:spcPct val="80000"/>
              </a:lnSpc>
              <a:spcBef>
                <a:spcPts val="216"/>
              </a:spcBef>
              <a:spcAft>
                <a:spcPts val="0"/>
              </a:spcAft>
              <a:buClr>
                <a:schemeClr val="dk1"/>
              </a:buClr>
              <a:buSzPts val="720"/>
              <a:buFont typeface="Calibri"/>
              <a:buChar char="-"/>
            </a:pPr>
            <a:r>
              <a:rPr lang="en-US" sz="720"/>
              <a:t>Host A khởi tạo 1 phiên HTTP tới B.</a:t>
            </a:r>
            <a:endParaRPr/>
          </a:p>
          <a:p>
            <a:pPr indent="-171450" lvl="0" marL="171450" rtl="0" algn="l">
              <a:lnSpc>
                <a:spcPct val="80000"/>
              </a:lnSpc>
              <a:spcBef>
                <a:spcPts val="216"/>
              </a:spcBef>
              <a:spcAft>
                <a:spcPts val="0"/>
              </a:spcAft>
              <a:buClr>
                <a:schemeClr val="dk1"/>
              </a:buClr>
              <a:buSzPts val="720"/>
              <a:buFont typeface="Calibri"/>
              <a:buChar char="-"/>
            </a:pPr>
            <a:r>
              <a:rPr lang="en-US" sz="720"/>
              <a:t>Địa chỉ IP của host A, B, C lần lượt là A, B, C</a:t>
            </a:r>
            <a:endParaRPr sz="720"/>
          </a:p>
          <a:p>
            <a:pPr indent="-171450" lvl="0" marL="171450" rtl="0" algn="l">
              <a:lnSpc>
                <a:spcPct val="80000"/>
              </a:lnSpc>
              <a:spcBef>
                <a:spcPts val="336"/>
              </a:spcBef>
              <a:spcAft>
                <a:spcPts val="0"/>
              </a:spcAft>
              <a:buClr>
                <a:schemeClr val="dk1"/>
              </a:buClr>
              <a:buSzPts val="720"/>
              <a:buFont typeface="Calibri"/>
              <a:buChar char="-"/>
            </a:pPr>
            <a:r>
              <a:rPr lang="en-US" sz="720"/>
              <a:t>Host C gán 2 port number nguồn khác nhau (</a:t>
            </a:r>
            <a:r>
              <a:rPr b="0" i="0" lang="en-US" sz="1120" u="none" strike="noStrike">
                <a:solidFill>
                  <a:srgbClr val="333333"/>
                </a:solidFill>
                <a:latin typeface="Arial"/>
                <a:ea typeface="Arial"/>
                <a:cs typeface="Arial"/>
                <a:sym typeface="Arial"/>
              </a:rPr>
              <a:t>26145 và 7532) cho 2 phiên HTTP của nó.</a:t>
            </a:r>
            <a:endParaRPr/>
          </a:p>
          <a:p>
            <a:pPr indent="-171450" lvl="0" marL="171450" rtl="0" algn="l">
              <a:lnSpc>
                <a:spcPct val="80000"/>
              </a:lnSpc>
              <a:spcBef>
                <a:spcPts val="336"/>
              </a:spcBef>
              <a:spcAft>
                <a:spcPts val="0"/>
              </a:spcAft>
              <a:buClr>
                <a:srgbClr val="333333"/>
              </a:buClr>
              <a:buSzPts val="1120"/>
              <a:buFont typeface="Arial"/>
              <a:buChar char="-"/>
            </a:pPr>
            <a:r>
              <a:rPr b="0" i="0" lang="en-US" sz="1120" u="none" strike="noStrike">
                <a:solidFill>
                  <a:srgbClr val="333333"/>
                </a:solidFill>
                <a:latin typeface="Arial"/>
                <a:ea typeface="Arial"/>
                <a:cs typeface="Arial"/>
                <a:sym typeface="Arial"/>
              </a:rPr>
              <a:t>Do Host A chọn port number nguồn độc lập với C, nên nó cũng có thể gán một port nguồn là 26145 cho kết nối HTTP của mình.</a:t>
            </a:r>
            <a:endParaRPr/>
          </a:p>
          <a:p>
            <a:pPr indent="-171450" lvl="0" marL="171450" rtl="0" algn="l">
              <a:lnSpc>
                <a:spcPct val="80000"/>
              </a:lnSpc>
              <a:spcBef>
                <a:spcPts val="336"/>
              </a:spcBef>
              <a:spcAft>
                <a:spcPts val="0"/>
              </a:spcAft>
              <a:buClr>
                <a:srgbClr val="333333"/>
              </a:buClr>
              <a:buSzPts val="1120"/>
              <a:buFont typeface="Arial"/>
              <a:buChar char="-"/>
            </a:pPr>
            <a:r>
              <a:rPr b="0" i="0" lang="en-US" sz="1120" u="none" strike="noStrike">
                <a:solidFill>
                  <a:srgbClr val="333333"/>
                </a:solidFill>
                <a:latin typeface="Arial"/>
                <a:ea typeface="Arial"/>
                <a:cs typeface="Arial"/>
                <a:sym typeface="Arial"/>
              </a:rPr>
              <a:t>Tuy nhiên, đây không phải là vấn đề - server B sẽ vẫn có thể phân kênh chính xác 2 kết nối có cùng port number nguồn từ A và C, bởi vì 2 kết nối này có 2 địa chỉ IP nguồn khác nhau</a:t>
            </a:r>
            <a:endParaRPr b="0" i="0" sz="1120" u="none" strike="noStrike">
              <a:solidFill>
                <a:srgbClr val="333333"/>
              </a:solidFill>
              <a:latin typeface="Arial"/>
              <a:ea typeface="Arial"/>
              <a:cs typeface="Arial"/>
              <a:sym typeface="Arial"/>
            </a:endParaRPr>
          </a:p>
          <a:p>
            <a:pPr indent="0" lvl="0" marL="0" rtl="0" algn="l">
              <a:lnSpc>
                <a:spcPct val="80000"/>
              </a:lnSpc>
              <a:spcBef>
                <a:spcPts val="216"/>
              </a:spcBef>
              <a:spcAft>
                <a:spcPts val="0"/>
              </a:spcAft>
              <a:buNone/>
            </a:pPr>
            <a:r>
              <a:rPr b="0" i="0" lang="en-US" sz="720" u="none" strike="noStrike">
                <a:solidFill>
                  <a:srgbClr val="333333"/>
                </a:solidFill>
                <a:latin typeface="Arial"/>
                <a:ea typeface="Arial"/>
                <a:cs typeface="Arial"/>
                <a:sym typeface="Arial"/>
              </a:rPr>
              <a:t> </a:t>
            </a:r>
            <a:endParaRPr/>
          </a:p>
          <a:p>
            <a:pPr indent="0" lvl="0" marL="0" rtl="0" algn="l">
              <a:lnSpc>
                <a:spcPct val="80000"/>
              </a:lnSpc>
              <a:spcBef>
                <a:spcPts val="216"/>
              </a:spcBef>
              <a:spcAft>
                <a:spcPts val="0"/>
              </a:spcAft>
              <a:buNone/>
            </a:pPr>
            <a:r>
              <a:t/>
            </a:r>
            <a:endParaRPr b="0" i="0" sz="720" u="none" strike="noStrike">
              <a:solidFill>
                <a:srgbClr val="333333"/>
              </a:solidFill>
              <a:latin typeface="Arial"/>
              <a:ea typeface="Arial"/>
              <a:cs typeface="Arial"/>
              <a:sym typeface="Arial"/>
            </a:endParaRPr>
          </a:p>
          <a:p>
            <a:pPr indent="-285750" lvl="0" marL="285750" rtl="0" algn="l">
              <a:lnSpc>
                <a:spcPct val="80000"/>
              </a:lnSpc>
              <a:spcBef>
                <a:spcPts val="216"/>
              </a:spcBef>
              <a:spcAft>
                <a:spcPts val="0"/>
              </a:spcAft>
              <a:buClr>
                <a:srgbClr val="333333"/>
              </a:buClr>
              <a:buSzPts val="720"/>
              <a:buFont typeface="Arial"/>
              <a:buChar char="-"/>
            </a:pPr>
            <a:r>
              <a:rPr b="0" i="0" lang="en-US" sz="720" u="none" strike="noStrike">
                <a:solidFill>
                  <a:srgbClr val="333333"/>
                </a:solidFill>
                <a:latin typeface="Arial"/>
                <a:ea typeface="Arial"/>
                <a:cs typeface="Arial"/>
                <a:sym typeface="Arial"/>
              </a:rPr>
              <a:t>giả sử một host đang chạy một Web server, ví dụ Apache Web server trên cổng 80.</a:t>
            </a:r>
            <a:endParaRPr/>
          </a:p>
          <a:p>
            <a:pPr indent="-285750" lvl="0" marL="285750" rtl="0" algn="l">
              <a:lnSpc>
                <a:spcPct val="80000"/>
              </a:lnSpc>
              <a:spcBef>
                <a:spcPts val="216"/>
              </a:spcBef>
              <a:spcAft>
                <a:spcPts val="0"/>
              </a:spcAft>
              <a:buClr>
                <a:srgbClr val="333333"/>
              </a:buClr>
              <a:buSzPts val="720"/>
              <a:buFont typeface="Arial"/>
              <a:buChar char="-"/>
            </a:pPr>
            <a:r>
              <a:rPr b="0" i="0" lang="en-US" sz="720" u="none" strike="noStrike">
                <a:solidFill>
                  <a:srgbClr val="333333"/>
                </a:solidFill>
                <a:latin typeface="Arial"/>
                <a:ea typeface="Arial"/>
                <a:cs typeface="Arial"/>
                <a:sym typeface="Arial"/>
              </a:rPr>
              <a:t>Khi các client (ví dụ trình duyệt) gửi các segment tới server, tất cả các segment sẽ có destination port là 80.</a:t>
            </a:r>
            <a:endParaRPr/>
          </a:p>
          <a:p>
            <a:pPr indent="-285750" lvl="0" marL="285750" rtl="0" algn="l">
              <a:lnSpc>
                <a:spcPct val="80000"/>
              </a:lnSpc>
              <a:spcBef>
                <a:spcPts val="216"/>
              </a:spcBef>
              <a:spcAft>
                <a:spcPts val="0"/>
              </a:spcAft>
              <a:buClr>
                <a:srgbClr val="333333"/>
              </a:buClr>
              <a:buSzPts val="720"/>
              <a:buFont typeface="Arial"/>
              <a:buChar char="-"/>
            </a:pPr>
            <a:r>
              <a:rPr b="0" i="0" lang="en-US" sz="720" u="none" strike="noStrike">
                <a:solidFill>
                  <a:srgbClr val="333333"/>
                </a:solidFill>
                <a:latin typeface="Arial"/>
                <a:ea typeface="Arial"/>
                <a:cs typeface="Arial"/>
                <a:sym typeface="Arial"/>
              </a:rPr>
              <a:t>Cụ thể cả các segment thiết lập kết nối khởi tạo và các segments mang tải các messages HTTP request sẽ có destination port là 80.</a:t>
            </a:r>
            <a:endParaRPr/>
          </a:p>
          <a:p>
            <a:pPr indent="-285750" lvl="0" marL="285750" rtl="0" algn="l">
              <a:lnSpc>
                <a:spcPct val="80000"/>
              </a:lnSpc>
              <a:spcBef>
                <a:spcPts val="216"/>
              </a:spcBef>
              <a:spcAft>
                <a:spcPts val="0"/>
              </a:spcAft>
              <a:buClr>
                <a:srgbClr val="333333"/>
              </a:buClr>
              <a:buSzPts val="720"/>
              <a:buFont typeface="Arial"/>
              <a:buChar char="-"/>
            </a:pPr>
            <a:r>
              <a:rPr b="0" i="0" lang="en-US" sz="720" u="none" strike="noStrike">
                <a:solidFill>
                  <a:srgbClr val="333333"/>
                </a:solidFill>
                <a:latin typeface="Arial"/>
                <a:ea typeface="Arial"/>
                <a:cs typeface="Arial"/>
                <a:sym typeface="Arial"/>
              </a:rPr>
              <a:t>Lúc này, server sẽ phân biệt các segments từ các clients khác nhau sử dụng các địa chỉ IP nguồn và port nguồn.</a:t>
            </a:r>
            <a:endParaRPr/>
          </a:p>
          <a:p>
            <a:pPr indent="0" lvl="0" marL="0" rtl="0" algn="l">
              <a:lnSpc>
                <a:spcPct val="80000"/>
              </a:lnSpc>
              <a:spcBef>
                <a:spcPts val="216"/>
              </a:spcBef>
              <a:spcAft>
                <a:spcPts val="0"/>
              </a:spcAft>
              <a:buClr>
                <a:srgbClr val="333333"/>
              </a:buClr>
              <a:buSzPts val="720"/>
              <a:buFont typeface="Arial"/>
              <a:buNone/>
            </a:pPr>
            <a:r>
              <a:rPr b="0" i="0" lang="en-US" sz="720" u="none" strike="noStrike">
                <a:solidFill>
                  <a:srgbClr val="333333"/>
                </a:solidFill>
                <a:latin typeface="Arial"/>
                <a:ea typeface="Arial"/>
                <a:cs typeface="Arial"/>
                <a:sym typeface="Arial"/>
              </a:rPr>
              <a:t>2. Hình trên cho thấy một máy chủ Web tạo ra một tiến trình mới cho mỗi kết nối. </a:t>
            </a:r>
            <a:endParaRPr/>
          </a:p>
          <a:p>
            <a:pPr indent="0" lvl="0" marL="0" rtl="0" algn="l">
              <a:lnSpc>
                <a:spcPct val="80000"/>
              </a:lnSpc>
              <a:spcBef>
                <a:spcPts val="216"/>
              </a:spcBef>
              <a:spcAft>
                <a:spcPts val="0"/>
              </a:spcAft>
              <a:buClr>
                <a:srgbClr val="333333"/>
              </a:buClr>
              <a:buSzPts val="720"/>
              <a:buFont typeface="Arial"/>
              <a:buNone/>
            </a:pPr>
            <a:r>
              <a:rPr b="0" i="0" lang="en-US" sz="720" u="none" strike="noStrike">
                <a:solidFill>
                  <a:srgbClr val="333333"/>
                </a:solidFill>
                <a:latin typeface="Arial"/>
                <a:ea typeface="Arial"/>
                <a:cs typeface="Arial"/>
                <a:sym typeface="Arial"/>
              </a:rPr>
              <a:t>- Như thể hiện trong Hình mỗi tiến tình có socket kết nối riêng mà qua đó các HTTP request đến và HTTP response được gửi. </a:t>
            </a:r>
            <a:endParaRPr/>
          </a:p>
          <a:p>
            <a:pPr indent="-285750" lvl="0" marL="285750" rtl="0" algn="l">
              <a:lnSpc>
                <a:spcPct val="80000"/>
              </a:lnSpc>
              <a:spcBef>
                <a:spcPts val="216"/>
              </a:spcBef>
              <a:spcAft>
                <a:spcPts val="0"/>
              </a:spcAft>
              <a:buClr>
                <a:srgbClr val="333333"/>
              </a:buClr>
              <a:buSzPts val="720"/>
              <a:buFont typeface="Arial"/>
              <a:buChar char="-"/>
            </a:pPr>
            <a:r>
              <a:rPr b="0" i="0" lang="en-US" sz="720" u="none" strike="noStrike">
                <a:solidFill>
                  <a:srgbClr val="333333"/>
                </a:solidFill>
                <a:latin typeface="Arial"/>
                <a:ea typeface="Arial"/>
                <a:cs typeface="Arial"/>
                <a:sym typeface="Arial"/>
              </a:rPr>
              <a:t>Tuy nhiên, không phải lúc nào cũng có sự tương ứng 1-1 giữa các socket kết nối với các tiến tình.</a:t>
            </a:r>
            <a:endParaRPr/>
          </a:p>
          <a:p>
            <a:pPr indent="-285750" lvl="0" marL="285750" rtl="0" algn="l">
              <a:lnSpc>
                <a:spcPct val="80000"/>
              </a:lnSpc>
              <a:spcBef>
                <a:spcPts val="216"/>
              </a:spcBef>
              <a:spcAft>
                <a:spcPts val="0"/>
              </a:spcAft>
              <a:buClr>
                <a:srgbClr val="333333"/>
              </a:buClr>
              <a:buSzPts val="720"/>
              <a:buFont typeface="Arial"/>
              <a:buChar char="-"/>
            </a:pPr>
            <a:r>
              <a:rPr b="0" i="0" lang="en-US" sz="720" u="none" strike="noStrike">
                <a:solidFill>
                  <a:srgbClr val="333333"/>
                </a:solidFill>
                <a:latin typeface="Arial"/>
                <a:ea typeface="Arial"/>
                <a:cs typeface="Arial"/>
                <a:sym typeface="Arial"/>
              </a:rPr>
              <a:t>Trên thực tế, các máy chủ Web hiệu suất cao ngày nay thường chỉ sử dụng một tiến trình và tạo một thread mới với các socket kết nối mới cho mỗi kết nối client mới. (Một thread có thể được xem như một quy trình con nhẹ.) </a:t>
            </a:r>
            <a:endParaRPr/>
          </a:p>
          <a:p>
            <a:pPr indent="0" lvl="0" marL="0" rtl="0" algn="l">
              <a:lnSpc>
                <a:spcPct val="80000"/>
              </a:lnSpc>
              <a:spcBef>
                <a:spcPts val="216"/>
              </a:spcBef>
              <a:spcAft>
                <a:spcPts val="0"/>
              </a:spcAft>
              <a:buClr>
                <a:srgbClr val="333333"/>
              </a:buClr>
              <a:buSzPts val="720"/>
              <a:buFont typeface="Arial"/>
              <a:buNone/>
            </a:pPr>
            <a:r>
              <a:rPr b="0" i="0" lang="en-US" sz="720" u="none" strike="noStrike">
                <a:solidFill>
                  <a:srgbClr val="333333"/>
                </a:solidFill>
                <a:latin typeface="Arial"/>
                <a:ea typeface="Arial"/>
                <a:cs typeface="Arial"/>
                <a:sym typeface="Arial"/>
              </a:rPr>
              <a:t>3. Nếu client và server đang sử dụng HTTP bền vững, thì trong suốt thời gian kết nối bền vững client và server trao đổi các thông điệp HTTP qua cùng socket server.</a:t>
            </a:r>
            <a:endParaRPr/>
          </a:p>
          <a:p>
            <a:pPr indent="0" lvl="0" marL="0" rtl="0" algn="l">
              <a:lnSpc>
                <a:spcPct val="80000"/>
              </a:lnSpc>
              <a:spcBef>
                <a:spcPts val="216"/>
              </a:spcBef>
              <a:spcAft>
                <a:spcPts val="0"/>
              </a:spcAft>
              <a:buClr>
                <a:srgbClr val="333333"/>
              </a:buClr>
              <a:buSzPts val="720"/>
              <a:buFont typeface="Arial"/>
              <a:buNone/>
            </a:pPr>
            <a:r>
              <a:rPr b="0" i="0" lang="en-US" sz="720" u="none" strike="noStrike">
                <a:solidFill>
                  <a:srgbClr val="333333"/>
                </a:solidFill>
                <a:latin typeface="Arial"/>
                <a:ea typeface="Arial"/>
                <a:cs typeface="Arial"/>
                <a:sym typeface="Arial"/>
              </a:rPr>
              <a:t>- Tuy nhiên, nếu client và server sử dụng HTTP không bền vững, khi đó, một kết nối TCP mới sẽ được tạo và đóng cho từng request/response, và do đó một socket mới được tạo và sau đó đóng lại cho từng cặp request/response. </a:t>
            </a:r>
            <a:endParaRPr/>
          </a:p>
          <a:p>
            <a:pPr indent="0" lvl="0" marL="0" rtl="0" algn="l">
              <a:lnSpc>
                <a:spcPct val="80000"/>
              </a:lnSpc>
              <a:spcBef>
                <a:spcPts val="216"/>
              </a:spcBef>
              <a:spcAft>
                <a:spcPts val="0"/>
              </a:spcAft>
              <a:buClr>
                <a:srgbClr val="333333"/>
              </a:buClr>
              <a:buSzPts val="720"/>
              <a:buFont typeface="Arial"/>
              <a:buNone/>
            </a:pPr>
            <a:r>
              <a:rPr b="0" i="0" lang="en-US" sz="720" u="none" strike="noStrike">
                <a:solidFill>
                  <a:srgbClr val="333333"/>
                </a:solidFill>
                <a:latin typeface="Arial"/>
                <a:ea typeface="Arial"/>
                <a:cs typeface="Arial"/>
                <a:sym typeface="Arial"/>
              </a:rPr>
              <a:t>- Việc tạo và đóng các socket thường xuyên có thể ảnh hưởng nghiêm trọng đến hiệu suất của một máy chủ Web bận rộn (mặc dù một số thủ thuật hệ điều hành có thể được sử dụng để giảm thiểu sự cố). </a:t>
            </a:r>
            <a:endParaRPr/>
          </a:p>
          <a:p>
            <a:pPr indent="0" lvl="0" marL="0" rtl="0" algn="l">
              <a:lnSpc>
                <a:spcPct val="80000"/>
              </a:lnSpc>
              <a:spcBef>
                <a:spcPts val="216"/>
              </a:spcBef>
              <a:spcAft>
                <a:spcPts val="0"/>
              </a:spcAft>
              <a:buClr>
                <a:schemeClr val="dk1"/>
              </a:buClr>
              <a:buSzPts val="720"/>
              <a:buFont typeface="Calibri"/>
              <a:buNone/>
            </a:pPr>
            <a:r>
              <a:t/>
            </a:r>
            <a:endParaRPr b="0" i="0" sz="720" u="none" strike="noStrike">
              <a:solidFill>
                <a:srgbClr val="333333"/>
              </a:solidFill>
              <a:latin typeface="Arial"/>
              <a:ea typeface="Arial"/>
              <a:cs typeface="Arial"/>
              <a:sym typeface="Arial"/>
            </a:endParaRPr>
          </a:p>
        </p:txBody>
      </p:sp>
      <p:sp>
        <p:nvSpPr>
          <p:cNvPr id="225" name="Google Shape;225;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 name="Google Shape;8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Bổ sung đặc tính tin cậy vào tầng ứng dụng chứ không bị ảnh hưởng bởi các ràng buộc về tốc độ truyền </a:t>
            </a:r>
            <a:endParaRPr/>
          </a:p>
          <a:p>
            <a:pPr indent="0" lvl="0" marL="0" rtl="0" algn="l">
              <a:spcBef>
                <a:spcPts val="360"/>
              </a:spcBef>
              <a:spcAft>
                <a:spcPts val="0"/>
              </a:spcAft>
              <a:buNone/>
            </a:pPr>
            <a:r>
              <a:t/>
            </a:r>
            <a:endParaRPr/>
          </a:p>
        </p:txBody>
      </p:sp>
      <p:sp>
        <p:nvSpPr>
          <p:cNvPr id="248" name="Google Shape;248;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b="1" lang="en-US"/>
              <a:t>Các số hiệu cổng dùng để làm gì?</a:t>
            </a:r>
            <a:endParaRPr/>
          </a:p>
          <a:p>
            <a:pPr indent="0" lvl="0" marL="0" rtl="0" algn="l">
              <a:spcBef>
                <a:spcPts val="360"/>
              </a:spcBef>
              <a:spcAft>
                <a:spcPts val="0"/>
              </a:spcAft>
              <a:buClr>
                <a:schemeClr val="dk1"/>
              </a:buClr>
              <a:buSzPts val="1200"/>
              <a:buFont typeface="Calibri"/>
              <a:buNone/>
            </a:pPr>
            <a:r>
              <a:rPr lang="en-US"/>
              <a:t>+ Để chuyển các dữ liệu ứng dụng tới đúng tiến trình của nó trên hệ thống cuối nhận (chức năng phân kênh)</a:t>
            </a:r>
            <a:endParaRPr/>
          </a:p>
          <a:p>
            <a:pPr indent="-171450" lvl="0" marL="171450" rtl="0" algn="l">
              <a:spcBef>
                <a:spcPts val="360"/>
              </a:spcBef>
              <a:spcAft>
                <a:spcPts val="0"/>
              </a:spcAft>
              <a:buClr>
                <a:schemeClr val="dk1"/>
              </a:buClr>
              <a:buSzPts val="1200"/>
              <a:buFont typeface="Calibri"/>
              <a:buChar char="-"/>
            </a:pPr>
            <a:r>
              <a:rPr lang="en-US"/>
              <a:t>Độ dài: số byte của UDP segment (header + data). UDP segment khác nhau có độ dài khác nhau</a:t>
            </a:r>
            <a:endParaRPr/>
          </a:p>
          <a:p>
            <a:pPr indent="-171450" lvl="0" marL="171450" rtl="0" algn="l">
              <a:spcBef>
                <a:spcPts val="360"/>
              </a:spcBef>
              <a:spcAft>
                <a:spcPts val="0"/>
              </a:spcAft>
              <a:buClr>
                <a:schemeClr val="dk1"/>
              </a:buClr>
              <a:buSzPts val="1200"/>
              <a:buFont typeface="Calibri"/>
              <a:buChar char="-"/>
            </a:pPr>
            <a:r>
              <a:rPr lang="en-US"/>
              <a:t>Checksum: kiểm tra có lỗi trong segment nhận được không. </a:t>
            </a:r>
            <a:endParaRPr/>
          </a:p>
          <a:p>
            <a:pPr indent="0" lvl="0" marL="0" rtl="0" algn="l">
              <a:spcBef>
                <a:spcPts val="360"/>
              </a:spcBef>
              <a:spcAft>
                <a:spcPts val="0"/>
              </a:spcAft>
              <a:buClr>
                <a:schemeClr val="dk1"/>
              </a:buClr>
              <a:buSzPts val="1200"/>
              <a:buFont typeface="Calibri"/>
              <a:buNone/>
            </a:pPr>
            <a:r>
              <a:rPr lang="en-US"/>
              <a:t>+ Thực chất checksum cũng được tính toán qua một vài trường trong IP header ngoài UDP segment.</a:t>
            </a:r>
            <a:endParaRPr/>
          </a:p>
          <a:p>
            <a:pPr indent="0" lvl="0" marL="0" rtl="0" algn="l">
              <a:spcBef>
                <a:spcPts val="360"/>
              </a:spcBef>
              <a:spcAft>
                <a:spcPts val="0"/>
              </a:spcAft>
              <a:buClr>
                <a:schemeClr val="dk1"/>
              </a:buClr>
              <a:buSzPts val="1200"/>
              <a:buFont typeface="Calibri"/>
              <a:buNone/>
            </a:pPr>
            <a:r>
              <a:t/>
            </a:r>
            <a:endParaRPr/>
          </a:p>
          <a:p>
            <a:pPr indent="0" lvl="0" marL="0" rtl="0" algn="l">
              <a:spcBef>
                <a:spcPts val="360"/>
              </a:spcBef>
              <a:spcAft>
                <a:spcPts val="0"/>
              </a:spcAft>
              <a:buNone/>
            </a:pPr>
            <a:r>
              <a:t/>
            </a:r>
            <a:endParaRPr/>
          </a:p>
        </p:txBody>
      </p:sp>
      <p:sp>
        <p:nvSpPr>
          <p:cNvPr id="256" name="Google Shape;256;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65" name="Google Shape;265;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Lưu ý rằng phần phép cộng cuối cùng bị tràn, nên được cuộn vòng lại. </a:t>
            </a:r>
            <a:endParaRPr/>
          </a:p>
          <a:p>
            <a:pPr indent="0" lvl="0" marL="0" rtl="0" algn="l">
              <a:spcBef>
                <a:spcPts val="360"/>
              </a:spcBef>
              <a:spcAft>
                <a:spcPts val="0"/>
              </a:spcAft>
              <a:buNone/>
            </a:pPr>
            <a:r>
              <a:rPr lang="en-US"/>
              <a:t>Phần bù 1 có được bằng cách chuyển đổi tất cả các số 0 thành 1 và chuyển tất cả các số 1 thành 0. </a:t>
            </a:r>
            <a:endParaRPr/>
          </a:p>
          <a:p>
            <a:pPr indent="0" lvl="0" marL="0" rtl="0" algn="l">
              <a:spcBef>
                <a:spcPts val="360"/>
              </a:spcBef>
              <a:spcAft>
                <a:spcPts val="0"/>
              </a:spcAft>
              <a:buNone/>
            </a:pPr>
            <a:r>
              <a:rPr lang="en-US"/>
              <a:t>Do đó phần bù 1 của tổng 0100101011000010 </a:t>
            </a:r>
            <a:r>
              <a:rPr b="1" lang="en-US"/>
              <a:t>là 1011010100111101 &lt;-&gt; checksum</a:t>
            </a:r>
            <a:r>
              <a:rPr lang="en-US"/>
              <a:t>.</a:t>
            </a:r>
            <a:endParaRPr/>
          </a:p>
          <a:p>
            <a:pPr indent="0" lvl="0" marL="0" rtl="0" algn="l">
              <a:spcBef>
                <a:spcPts val="360"/>
              </a:spcBef>
              <a:spcAft>
                <a:spcPts val="0"/>
              </a:spcAft>
              <a:buNone/>
            </a:pPr>
            <a:r>
              <a:t/>
            </a:r>
            <a:endParaRPr/>
          </a:p>
        </p:txBody>
      </p:sp>
      <p:sp>
        <p:nvSpPr>
          <p:cNvPr id="273" name="Google Shape;273;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UDP phát hiện lỗi nhưng không sửa lỗi</a:t>
            </a:r>
            <a:endParaRPr b="0" i="0" sz="1800" u="none" strike="noStrike">
              <a:solidFill>
                <a:srgbClr val="333333"/>
              </a:solidFill>
              <a:latin typeface="Arial"/>
              <a:ea typeface="Arial"/>
              <a:cs typeface="Arial"/>
              <a:sym typeface="Arial"/>
            </a:endParaRPr>
          </a:p>
          <a:p>
            <a:pPr indent="-171450" lvl="0" marL="1714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Tầng link cũng có phát hiện lỗi, tuy nhiên vẫn có ở tầng giao vận. Vì có thể gói tin truyền đi không mắc lỗi ở link mà mắc lỗi khi lưu trong bộ nhớ của router (tầng 3), nên khi lên đến tầng giao vận, nó nên được check lỗi</a:t>
            </a:r>
            <a:endParaRPr/>
          </a:p>
        </p:txBody>
      </p:sp>
      <p:sp>
        <p:nvSpPr>
          <p:cNvPr id="282" name="Google Shape;282;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1200"/>
              <a:buFont typeface="Calibri"/>
              <a:buAutoNum type="arabicPeriod"/>
            </a:pPr>
            <a:r>
              <a:rPr lang="en-US"/>
              <a:t>Phân biệt truyền thông logic ở tầng giao vận là truyền thông logic giữa các tiến trình ứng dụng ở 2 host khác nhau</a:t>
            </a:r>
            <a:endParaRPr/>
          </a:p>
          <a:p>
            <a:pPr indent="-171450" lvl="0" marL="171450" rtl="0" algn="l">
              <a:spcBef>
                <a:spcPts val="360"/>
              </a:spcBef>
              <a:spcAft>
                <a:spcPts val="0"/>
              </a:spcAft>
              <a:buClr>
                <a:schemeClr val="dk1"/>
              </a:buClr>
              <a:buSzPts val="1200"/>
              <a:buFont typeface="Calibri"/>
              <a:buChar char="-"/>
            </a:pPr>
            <a:r>
              <a:rPr lang="en-US"/>
              <a:t>truyền thông logic ở tầng mạng là truyền thông giữa 2 host</a:t>
            </a:r>
            <a:endParaRPr/>
          </a:p>
          <a:p>
            <a:pPr indent="0" lvl="0" marL="0" marR="0" rtl="0" algn="l">
              <a:lnSpc>
                <a:spcPct val="100000"/>
              </a:lnSpc>
              <a:spcBef>
                <a:spcPts val="360"/>
              </a:spcBef>
              <a:spcAft>
                <a:spcPts val="0"/>
              </a:spcAft>
              <a:buClr>
                <a:schemeClr val="dk1"/>
              </a:buClr>
              <a:buSzPts val="1200"/>
              <a:buFont typeface="Calibri"/>
              <a:buNone/>
            </a:pPr>
            <a:r>
              <a:rPr lang="en-US"/>
              <a:t>2. Ý nghĩa của việc dồn kênh và phân kênh ở tầng giao vận</a:t>
            </a:r>
            <a:endParaRPr/>
          </a:p>
          <a:p>
            <a:pPr indent="0" lvl="0" marL="0" rtl="0" algn="l">
              <a:spcBef>
                <a:spcPts val="360"/>
              </a:spcBef>
              <a:spcAft>
                <a:spcPts val="0"/>
              </a:spcAft>
              <a:buClr>
                <a:schemeClr val="dk1"/>
              </a:buClr>
              <a:buSzPts val="1200"/>
              <a:buFont typeface="Calibri"/>
              <a:buNone/>
            </a:pPr>
            <a:r>
              <a:rPr lang="en-US"/>
              <a:t>Mở rộng dịch vụ truyền gói tin từ host tới host ở tầng mạng sang dịch vụ truyền gói tin từ tiến trình ứng dụng ở host nọ sang tiến trình ứng dụng ở host kia.</a:t>
            </a:r>
            <a:endParaRPr/>
          </a:p>
          <a:p>
            <a:pPr indent="0" lvl="0" marL="0" rtl="0" algn="l">
              <a:spcBef>
                <a:spcPts val="360"/>
              </a:spcBef>
              <a:spcAft>
                <a:spcPts val="0"/>
              </a:spcAft>
              <a:buClr>
                <a:schemeClr val="dk1"/>
              </a:buClr>
              <a:buSzPts val="1200"/>
              <a:buFont typeface="Calibri"/>
              <a:buNone/>
            </a:pPr>
            <a:r>
              <a:rPr lang="en-US"/>
              <a:t>3. Dồn kênh là công việc thu thập các phần dữ liệu (data chunks) từ các socket khác nhau ở nút gửi (nút nguồn), gói thêm thông tin tiêu đề vào các phần dữ liệu này để tạo các segments sau đó chuyển chúng xuống tầng mạng</a:t>
            </a:r>
            <a:endParaRPr/>
          </a:p>
          <a:p>
            <a:pPr indent="0" lvl="0" marL="0" rtl="0" algn="l">
              <a:spcBef>
                <a:spcPts val="360"/>
              </a:spcBef>
              <a:spcAft>
                <a:spcPts val="0"/>
              </a:spcAft>
              <a:buClr>
                <a:schemeClr val="dk1"/>
              </a:buClr>
              <a:buSzPts val="1200"/>
              <a:buFont typeface="Calibri"/>
              <a:buNone/>
            </a:pPr>
            <a:r>
              <a:rPr lang="en-US"/>
              <a:t>Được thực hiện ở đầu gửi</a:t>
            </a:r>
            <a:endParaRPr/>
          </a:p>
          <a:p>
            <a:pPr indent="0" lvl="0" marL="0" rtl="0" algn="l">
              <a:spcBef>
                <a:spcPts val="360"/>
              </a:spcBef>
              <a:spcAft>
                <a:spcPts val="0"/>
              </a:spcAft>
              <a:buClr>
                <a:schemeClr val="dk1"/>
              </a:buClr>
              <a:buSzPts val="1200"/>
              <a:buFont typeface="Calibri"/>
              <a:buNone/>
            </a:pPr>
            <a:r>
              <a:rPr lang="en-US"/>
              <a:t>4. Phân kênh: chuyển dữ liệu trong segment tầng giao vận tới đúng socket tương ứng. (Căn cứ vào cái gì để chuyển đúng – vào header information)</a:t>
            </a:r>
            <a:endParaRPr/>
          </a:p>
        </p:txBody>
      </p:sp>
      <p:sp>
        <p:nvSpPr>
          <p:cNvPr id="290" name="Google Shape;290;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 name="Google Shape;29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1. Bài toán thực hiện truyền dữ liệu tin cậy không chỉ xuất hiện ở tầng giao vận, mà còn ở tầng liên kết và tầng ứng dụng</a:t>
            </a:r>
            <a:endParaRPr/>
          </a:p>
          <a:p>
            <a:pPr indent="0" lvl="0" marL="0" rtl="0" algn="l">
              <a:spcBef>
                <a:spcPts val="360"/>
              </a:spcBef>
              <a:spcAft>
                <a:spcPts val="0"/>
              </a:spcAft>
              <a:buNone/>
            </a:pPr>
            <a:r>
              <a:rPr lang="en-US"/>
              <a:t>2. Do đó nó là bài toán quan trọng của mạng – 10 vấn đề quan trọng nhất của mạng.</a:t>
            </a:r>
            <a:endParaRPr/>
          </a:p>
          <a:p>
            <a:pPr indent="0" lvl="0" marL="0" rtl="0" algn="l">
              <a:spcBef>
                <a:spcPts val="360"/>
              </a:spcBef>
              <a:spcAft>
                <a:spcPts val="0"/>
              </a:spcAft>
              <a:buNone/>
            </a:pPr>
            <a:r>
              <a:rPr lang="en-US"/>
              <a:t>3. Hình trên minh họa framework cho nghiên cứu về truyền dữ liệu tin cậy</a:t>
            </a:r>
            <a:endParaRPr/>
          </a:p>
          <a:p>
            <a:pPr indent="-171450" lvl="0" marL="171450" rtl="0" algn="l">
              <a:spcBef>
                <a:spcPts val="360"/>
              </a:spcBef>
              <a:spcAft>
                <a:spcPts val="0"/>
              </a:spcAft>
              <a:buClr>
                <a:schemeClr val="dk1"/>
              </a:buClr>
              <a:buSzPts val="1200"/>
              <a:buFont typeface="Calibri"/>
              <a:buChar char="-"/>
            </a:pPr>
            <a:r>
              <a:rPr lang="en-US"/>
              <a:t>Các bít dữ liệu được truyền không bị hỏng (chuyển từ 0 sang 1 và ngược lại) hay mất mát, và tất cả được truyền theo thứ tự khi gửi.</a:t>
            </a:r>
            <a:endParaRPr/>
          </a:p>
          <a:p>
            <a:pPr indent="-171450" lvl="0" marL="171450" rtl="0" algn="l">
              <a:spcBef>
                <a:spcPts val="360"/>
              </a:spcBef>
              <a:spcAft>
                <a:spcPts val="0"/>
              </a:spcAft>
              <a:buClr>
                <a:schemeClr val="dk1"/>
              </a:buClr>
              <a:buSzPts val="1200"/>
              <a:buFont typeface="Calibri"/>
              <a:buChar char="-"/>
            </a:pPr>
            <a:r>
              <a:rPr lang="en-US"/>
              <a:t>TCP cung cấp dịch vụ truyền dữ liệu tin cậy.</a:t>
            </a:r>
            <a:endParaRPr/>
          </a:p>
          <a:p>
            <a:pPr indent="0" lvl="0" marL="0" rtl="0" algn="l">
              <a:spcBef>
                <a:spcPts val="360"/>
              </a:spcBef>
              <a:spcAft>
                <a:spcPts val="0"/>
              </a:spcAft>
              <a:buNone/>
            </a:pPr>
            <a:r>
              <a:rPr lang="en-US"/>
              <a:t>4. Giao thức đảm nhiệ</a:t>
            </a:r>
            <a:r>
              <a:rPr lang="en-US"/>
              <a:t>u</a:t>
            </a:r>
            <a:r>
              <a:rPr lang="en-US"/>
              <a:t> truyền dữ liệu tin cậy là rdt</a:t>
            </a:r>
            <a:endParaRPr/>
          </a:p>
          <a:p>
            <a:pPr indent="0" lvl="0" marL="0" marR="0" rtl="0" algn="l">
              <a:lnSpc>
                <a:spcPct val="100000"/>
              </a:lnSpc>
              <a:spcBef>
                <a:spcPts val="360"/>
              </a:spcBef>
              <a:spcAft>
                <a:spcPts val="0"/>
              </a:spcAft>
              <a:buClr>
                <a:schemeClr val="dk1"/>
              </a:buClr>
              <a:buSzPts val="1200"/>
              <a:buFont typeface="Calibri"/>
              <a:buNone/>
            </a:pPr>
            <a:r>
              <a:rPr lang="en-US"/>
              <a:t>- </a:t>
            </a:r>
            <a:r>
              <a:rPr lang="en-US" sz="1200"/>
              <a:t>Các đặc tính của kênh truyền không tin cậy sẽ xác định sự phức tạp của giao thức truyền dữ liệu tin cậy (reliable data transfer protocol – rdt)</a:t>
            </a:r>
            <a:endParaRPr/>
          </a:p>
          <a:p>
            <a:pPr indent="0" lvl="0" marL="0" rtl="0" algn="l">
              <a:spcBef>
                <a:spcPts val="360"/>
              </a:spcBef>
              <a:spcAft>
                <a:spcPts val="0"/>
              </a:spcAft>
              <a:buNone/>
            </a:pPr>
            <a:r>
              <a:rPr lang="en-US"/>
              <a:t>Ví dụ TCP là một giao thức truyền dữ liệu tin cậy và nó được triển khai trên tầng mạng đầu cuối không tin cậy</a:t>
            </a:r>
            <a:endParaRPr/>
          </a:p>
          <a:p>
            <a:pPr indent="0" lvl="0" marL="0" rtl="0" algn="l">
              <a:spcBef>
                <a:spcPts val="360"/>
              </a:spcBef>
              <a:spcAft>
                <a:spcPts val="0"/>
              </a:spcAft>
              <a:buNone/>
            </a:pPr>
            <a:r>
              <a:t/>
            </a:r>
            <a:endParaRPr/>
          </a:p>
        </p:txBody>
      </p:sp>
      <p:sp>
        <p:nvSpPr>
          <p:cNvPr id="305" name="Google Shape;305;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 name="Google Shape;9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t>1. Hình trên minh họa các giao diện cho giao thức truyền dữ liệu tin cậy.</a:t>
            </a:r>
            <a:endParaRPr/>
          </a:p>
          <a:p>
            <a:pPr indent="0" lvl="0" marL="0" rtl="0" algn="l">
              <a:lnSpc>
                <a:spcPct val="90000"/>
              </a:lnSpc>
              <a:spcBef>
                <a:spcPts val="540"/>
              </a:spcBef>
              <a:spcAft>
                <a:spcPts val="0"/>
              </a:spcAft>
              <a:buNone/>
            </a:pPr>
            <a:r>
              <a:rPr lang="en-US"/>
              <a:t>- Phía gửi của giao thức truyền dữ liệu sẽ được gọi từ tầng trên bởi một lệnh gọi </a:t>
            </a:r>
            <a:r>
              <a:rPr b="1" i="1" lang="en-US" sz="1800" u="none" strike="noStrike">
                <a:solidFill>
                  <a:srgbClr val="468273"/>
                </a:solidFill>
                <a:latin typeface="Courier"/>
                <a:ea typeface="Courier"/>
                <a:cs typeface="Courier"/>
                <a:sym typeface="Courier"/>
              </a:rPr>
              <a:t>rdt_send() </a:t>
            </a:r>
            <a:r>
              <a:rPr b="0" i="1" lang="en-US" sz="1800" u="none" strike="noStrike">
                <a:solidFill>
                  <a:srgbClr val="468273"/>
                </a:solidFill>
                <a:latin typeface="Courier"/>
                <a:ea typeface="Courier"/>
                <a:cs typeface="Courier"/>
                <a:sym typeface="Courier"/>
              </a:rPr>
              <a:t>- rdt </a:t>
            </a:r>
            <a:r>
              <a:rPr b="0" i="0" lang="en-US" sz="1800" u="none" strike="noStrike">
                <a:solidFill>
                  <a:srgbClr val="333333"/>
                </a:solidFill>
                <a:latin typeface="Arial"/>
                <a:ea typeface="Arial"/>
                <a:cs typeface="Arial"/>
                <a:sym typeface="Arial"/>
              </a:rPr>
              <a:t>stands for </a:t>
            </a:r>
            <a:r>
              <a:rPr b="0" i="1" lang="en-US" sz="1800" u="none" strike="noStrike">
                <a:solidFill>
                  <a:srgbClr val="333333"/>
                </a:solidFill>
                <a:latin typeface="Arial"/>
                <a:ea typeface="Arial"/>
                <a:cs typeface="Arial"/>
                <a:sym typeface="Arial"/>
              </a:rPr>
              <a:t>reliable data transfer </a:t>
            </a:r>
            <a:r>
              <a:rPr b="0" i="0" lang="en-US" sz="1800" u="none" strike="noStrike">
                <a:solidFill>
                  <a:srgbClr val="333333"/>
                </a:solidFill>
                <a:latin typeface="Arial"/>
                <a:ea typeface="Arial"/>
                <a:cs typeface="Arial"/>
                <a:sym typeface="Arial"/>
              </a:rPr>
              <a:t>protocol and </a:t>
            </a:r>
            <a:r>
              <a:rPr b="0" i="1" lang="en-US" sz="1800" u="none" strike="noStrike">
                <a:solidFill>
                  <a:srgbClr val="468273"/>
                </a:solidFill>
                <a:latin typeface="Courier"/>
                <a:ea typeface="Courier"/>
                <a:cs typeface="Courier"/>
                <a:sym typeface="Courier"/>
              </a:rPr>
              <a:t>_send </a:t>
            </a:r>
            <a:r>
              <a:rPr b="0" i="0" lang="en-US" sz="1800" u="none" strike="noStrike">
                <a:solidFill>
                  <a:srgbClr val="333333"/>
                </a:solidFill>
                <a:latin typeface="Arial"/>
                <a:ea typeface="Arial"/>
                <a:cs typeface="Arial"/>
                <a:sym typeface="Arial"/>
              </a:rPr>
              <a:t>indicates that the</a:t>
            </a:r>
            <a:endParaRPr/>
          </a:p>
          <a:p>
            <a:pPr indent="0" lvl="0" marL="0" rtl="0" algn="l">
              <a:lnSpc>
                <a:spcPct val="90000"/>
              </a:lnSpc>
              <a:spcBef>
                <a:spcPts val="540"/>
              </a:spcBef>
              <a:spcAft>
                <a:spcPts val="0"/>
              </a:spcAft>
              <a:buNone/>
            </a:pPr>
            <a:r>
              <a:rPr b="0" i="0" lang="en-US" sz="1800" u="none" strike="noStrike">
                <a:solidFill>
                  <a:srgbClr val="333333"/>
                </a:solidFill>
                <a:latin typeface="Arial"/>
                <a:ea typeface="Arial"/>
                <a:cs typeface="Arial"/>
                <a:sym typeface="Arial"/>
              </a:rPr>
              <a:t>sending side of </a:t>
            </a:r>
            <a:r>
              <a:rPr b="1" i="1" lang="en-US" sz="1800" u="none" strike="noStrike">
                <a:solidFill>
                  <a:srgbClr val="468273"/>
                </a:solidFill>
                <a:latin typeface="Courier"/>
                <a:ea typeface="Courier"/>
                <a:cs typeface="Courier"/>
                <a:sym typeface="Courier"/>
              </a:rPr>
              <a:t>rdt</a:t>
            </a:r>
            <a:r>
              <a:rPr b="0" i="1" lang="en-US" sz="1800" u="none" strike="noStrike">
                <a:solidFill>
                  <a:srgbClr val="468273"/>
                </a:solidFill>
                <a:latin typeface="Courier"/>
                <a:ea typeface="Courier"/>
                <a:cs typeface="Courier"/>
                <a:sym typeface="Courier"/>
              </a:rPr>
              <a:t> </a:t>
            </a:r>
            <a:r>
              <a:rPr b="0" i="0" lang="en-US" sz="1800" u="none" strike="noStrike">
                <a:solidFill>
                  <a:srgbClr val="333333"/>
                </a:solidFill>
                <a:latin typeface="Arial"/>
                <a:ea typeface="Arial"/>
                <a:cs typeface="Arial"/>
                <a:sym typeface="Arial"/>
              </a:rPr>
              <a:t>is being called.</a:t>
            </a:r>
            <a:endParaRPr b="0" i="1" sz="1800" u="none" strike="noStrike">
              <a:solidFill>
                <a:srgbClr val="468273"/>
              </a:solidFill>
              <a:latin typeface="Courier"/>
              <a:ea typeface="Courier"/>
              <a:cs typeface="Courier"/>
              <a:sym typeface="Courier"/>
            </a:endParaRPr>
          </a:p>
          <a:p>
            <a:pPr indent="-285750" lvl="0" marL="285750" rtl="0" algn="l">
              <a:lnSpc>
                <a:spcPct val="90000"/>
              </a:lnSpc>
              <a:spcBef>
                <a:spcPts val="540"/>
              </a:spcBef>
              <a:spcAft>
                <a:spcPts val="0"/>
              </a:spcAft>
              <a:buClr>
                <a:srgbClr val="468273"/>
              </a:buClr>
              <a:buSzPts val="1800"/>
              <a:buFont typeface="Courier"/>
              <a:buChar char="-"/>
            </a:pPr>
            <a:r>
              <a:rPr b="0" i="0" lang="en-US" sz="1800" u="none" strike="noStrike">
                <a:solidFill>
                  <a:srgbClr val="468273"/>
                </a:solidFill>
                <a:latin typeface="Courier"/>
                <a:ea typeface="Courier"/>
                <a:cs typeface="Courier"/>
                <a:sym typeface="Courier"/>
              </a:rPr>
              <a:t>Nó sẽ chuyển dữ liệu được truyền tới tầng trên ở đầu nhận</a:t>
            </a:r>
            <a:endParaRPr b="0" i="0" sz="1800" u="none" strike="noStrike">
              <a:solidFill>
                <a:srgbClr val="333333"/>
              </a:solidFill>
              <a:latin typeface="Arial"/>
              <a:ea typeface="Arial"/>
              <a:cs typeface="Arial"/>
              <a:sym typeface="Arial"/>
            </a:endParaRPr>
          </a:p>
          <a:p>
            <a:pPr indent="-285750" lvl="0" marL="285750" rtl="0" algn="l">
              <a:lnSpc>
                <a:spcPct val="90000"/>
              </a:lnSpc>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Ở đầu nhận, </a:t>
            </a:r>
            <a:r>
              <a:rPr b="1" i="1" lang="en-US" sz="1800" u="none" strike="noStrike">
                <a:solidFill>
                  <a:srgbClr val="468273"/>
                </a:solidFill>
                <a:latin typeface="Courier"/>
                <a:ea typeface="Courier"/>
                <a:cs typeface="Courier"/>
                <a:sym typeface="Courier"/>
              </a:rPr>
              <a:t>rdt_rcv() </a:t>
            </a:r>
            <a:r>
              <a:rPr b="0" i="1" lang="en-US" sz="1800" u="none" strike="noStrike">
                <a:solidFill>
                  <a:srgbClr val="468273"/>
                </a:solidFill>
                <a:latin typeface="Courier"/>
                <a:ea typeface="Courier"/>
                <a:cs typeface="Courier"/>
                <a:sym typeface="Courier"/>
              </a:rPr>
              <a:t>sẽ được gọi </a:t>
            </a:r>
            <a:r>
              <a:rPr b="0" i="0" lang="en-US" sz="1800" u="none" strike="noStrike">
                <a:solidFill>
                  <a:srgbClr val="468273"/>
                </a:solidFill>
                <a:latin typeface="Courier"/>
                <a:ea typeface="Courier"/>
                <a:cs typeface="Courier"/>
                <a:sym typeface="Courier"/>
              </a:rPr>
              <a:t>khi một gói tin đến từ đầu nhận của kênh.</a:t>
            </a:r>
            <a:endParaRPr/>
          </a:p>
          <a:p>
            <a:pPr indent="-285750" lvl="0" marL="285750" rtl="0" algn="l">
              <a:lnSpc>
                <a:spcPct val="90000"/>
              </a:lnSpc>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Khi giao thức rdt muốn chuyển dữ liệu tới tầng trên, nó sẽ gọi </a:t>
            </a:r>
            <a:r>
              <a:rPr b="1" i="1" lang="en-US" sz="1800" u="none" strike="noStrike">
                <a:solidFill>
                  <a:srgbClr val="468273"/>
                </a:solidFill>
                <a:latin typeface="Courier"/>
                <a:ea typeface="Courier"/>
                <a:cs typeface="Courier"/>
                <a:sym typeface="Courier"/>
              </a:rPr>
              <a:t>deliver_data() </a:t>
            </a:r>
            <a:r>
              <a:rPr b="0" i="0" lang="en-US" sz="1800" u="none" strike="noStrike">
                <a:solidFill>
                  <a:srgbClr val="333333"/>
                </a:solidFill>
                <a:latin typeface="Arial"/>
                <a:ea typeface="Arial"/>
                <a:cs typeface="Arial"/>
                <a:sym typeface="Arial"/>
              </a:rPr>
              <a:t>. </a:t>
            </a:r>
            <a:endParaRPr/>
          </a:p>
          <a:p>
            <a:pPr indent="0" lvl="0" marL="0" rtl="0" algn="l">
              <a:lnSpc>
                <a:spcPct val="90000"/>
              </a:lnSpc>
              <a:spcBef>
                <a:spcPts val="540"/>
              </a:spcBef>
              <a:spcAft>
                <a:spcPts val="0"/>
              </a:spcAft>
              <a:buClr>
                <a:srgbClr val="333333"/>
              </a:buClr>
              <a:buSzPts val="1800"/>
              <a:buFont typeface="Arial"/>
              <a:buNone/>
            </a:pPr>
            <a:r>
              <a:rPr b="0" i="0" lang="en-US" sz="1800" u="none" strike="noStrike">
                <a:solidFill>
                  <a:srgbClr val="333333"/>
                </a:solidFill>
                <a:latin typeface="Arial"/>
                <a:ea typeface="Arial"/>
                <a:cs typeface="Arial"/>
                <a:sym typeface="Arial"/>
              </a:rPr>
              <a:t>2. </a:t>
            </a:r>
            <a:r>
              <a:rPr b="0" i="0" lang="en-US" sz="1200" u="none" strike="noStrike">
                <a:solidFill>
                  <a:srgbClr val="333333"/>
                </a:solidFill>
                <a:latin typeface="Arial"/>
                <a:ea typeface="Arial"/>
                <a:cs typeface="Arial"/>
                <a:sym typeface="Arial"/>
              </a:rPr>
              <a:t>Cả hai phía gửi và nhận của </a:t>
            </a:r>
            <a:r>
              <a:rPr b="1" i="0" lang="en-US" sz="1200" u="none" strike="noStrike">
                <a:solidFill>
                  <a:srgbClr val="333333"/>
                </a:solidFill>
                <a:latin typeface="Arial"/>
                <a:ea typeface="Arial"/>
                <a:cs typeface="Arial"/>
                <a:sym typeface="Arial"/>
              </a:rPr>
              <a:t>rdt</a:t>
            </a:r>
            <a:r>
              <a:rPr b="0" i="0" lang="en-US" sz="1200" u="none" strike="noStrike">
                <a:solidFill>
                  <a:srgbClr val="333333"/>
                </a:solidFill>
                <a:latin typeface="Arial"/>
                <a:ea typeface="Arial"/>
                <a:cs typeface="Arial"/>
                <a:sym typeface="Arial"/>
              </a:rPr>
              <a:t> đều gửi các gói tin đến phía bên kia bằng một lệnh gọi </a:t>
            </a:r>
            <a:r>
              <a:rPr b="1" i="1" lang="en-US" sz="1200" u="none" strike="noStrike">
                <a:solidFill>
                  <a:srgbClr val="333333"/>
                </a:solidFill>
                <a:latin typeface="Arial"/>
                <a:ea typeface="Arial"/>
                <a:cs typeface="Arial"/>
                <a:sym typeface="Arial"/>
              </a:rPr>
              <a:t>udt_send ()</a:t>
            </a:r>
            <a:r>
              <a:rPr b="0" i="0" lang="en-US" sz="1200" u="none" strike="noStrike">
                <a:solidFill>
                  <a:srgbClr val="333333"/>
                </a:solidFill>
                <a:latin typeface="Arial"/>
                <a:ea typeface="Arial"/>
                <a:cs typeface="Arial"/>
                <a:sym typeface="Arial"/>
              </a:rPr>
              <a:t> (trong đó </a:t>
            </a:r>
            <a:r>
              <a:rPr b="1" i="0" lang="en-US" sz="1200" u="none" strike="noStrike">
                <a:solidFill>
                  <a:srgbClr val="333333"/>
                </a:solidFill>
                <a:latin typeface="Arial"/>
                <a:ea typeface="Arial"/>
                <a:cs typeface="Arial"/>
                <a:sym typeface="Arial"/>
              </a:rPr>
              <a:t>udt là viết tắt của truyền dữ liệu không đáng tin cậy</a:t>
            </a:r>
            <a:r>
              <a:rPr b="0" i="0" lang="en-US" sz="1200" u="none" strike="noStrike">
                <a:solidFill>
                  <a:srgbClr val="333333"/>
                </a:solidFill>
                <a:latin typeface="Arial"/>
                <a:ea typeface="Arial"/>
                <a:cs typeface="Arial"/>
                <a:sym typeface="Arial"/>
              </a:rPr>
              <a:t>).</a:t>
            </a:r>
            <a:endParaRPr/>
          </a:p>
        </p:txBody>
      </p:sp>
      <p:sp>
        <p:nvSpPr>
          <p:cNvPr id="314" name="Google Shape;314;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200" u="none" strike="noStrike">
                <a:solidFill>
                  <a:srgbClr val="333333"/>
                </a:solidFill>
                <a:latin typeface="Arial"/>
                <a:ea typeface="Arial"/>
                <a:cs typeface="Arial"/>
                <a:sym typeface="Arial"/>
              </a:rPr>
              <a:t>1. Trong phần này chúng ta chỉ xem xét trường hợp truyền dữ liệu một chiều, tức là truyền dữ liệu từ bên gửi sang bên nhận. </a:t>
            </a:r>
            <a:endParaRPr/>
          </a:p>
          <a:p>
            <a:pPr indent="-285750" lvl="0" marL="285750" rtl="0" algn="l">
              <a:spcBef>
                <a:spcPts val="360"/>
              </a:spcBef>
              <a:spcAft>
                <a:spcPts val="0"/>
              </a:spcAft>
              <a:buClr>
                <a:srgbClr val="333333"/>
              </a:buClr>
              <a:buSzPts val="1200"/>
              <a:buFont typeface="Arial"/>
              <a:buChar char="-"/>
            </a:pPr>
            <a:r>
              <a:rPr b="0" i="0" lang="en-US" sz="1200" u="none" strike="noStrike">
                <a:solidFill>
                  <a:srgbClr val="333333"/>
                </a:solidFill>
                <a:latin typeface="Arial"/>
                <a:ea typeface="Arial"/>
                <a:cs typeface="Arial"/>
                <a:sym typeface="Arial"/>
              </a:rPr>
              <a:t>Trường hợp truyền dữ liệu hai chiều đáng tin cậy (tức là truyền song công) là về mặt khái niệm không khó hơn nhưng tẻ nhạt hơn đáng kể để giải thích. </a:t>
            </a:r>
            <a:endParaRPr/>
          </a:p>
          <a:p>
            <a:pPr indent="-285750" lvl="0" marL="285750" rtl="0" algn="l">
              <a:spcBef>
                <a:spcPts val="360"/>
              </a:spcBef>
              <a:spcAft>
                <a:spcPts val="0"/>
              </a:spcAft>
              <a:buClr>
                <a:srgbClr val="333333"/>
              </a:buClr>
              <a:buSzPts val="1200"/>
              <a:buFont typeface="Arial"/>
              <a:buChar char="-"/>
            </a:pPr>
            <a:r>
              <a:rPr b="0" i="0" lang="en-US" sz="1200" u="none" strike="noStrike">
                <a:solidFill>
                  <a:srgbClr val="333333"/>
                </a:solidFill>
                <a:latin typeface="Arial"/>
                <a:ea typeface="Arial"/>
                <a:cs typeface="Arial"/>
                <a:sym typeface="Arial"/>
              </a:rPr>
              <a:t>Mặc dù chúng tôi chỉ xem xét việc truyền dữ liệu một chiều, nhưng điều quan trọng cần lưu ý là các phía gửi và nhận trong giao thức của chúng tôi uy nhiên sẽ cần phải truyền gói tin theo cả hai hướng, như được chỉ ra trong Hình 3.8.</a:t>
            </a:r>
            <a:endParaRPr/>
          </a:p>
          <a:p>
            <a:pPr indent="0" lvl="0" marL="0" rtl="0" algn="l">
              <a:spcBef>
                <a:spcPts val="360"/>
              </a:spcBef>
              <a:spcAft>
                <a:spcPts val="0"/>
              </a:spcAft>
              <a:buNone/>
            </a:pPr>
            <a:r>
              <a:rPr lang="en-US"/>
              <a:t>2. Hoạt động của bên gửi và bên nhận được xác định bởi FSM: bao gồm </a:t>
            </a:r>
            <a:r>
              <a:rPr b="1" lang="en-US"/>
              <a:t>trạng thái</a:t>
            </a:r>
            <a:r>
              <a:rPr lang="en-US"/>
              <a:t>, các </a:t>
            </a:r>
            <a:r>
              <a:rPr b="1" lang="en-US"/>
              <a:t>sự kiện </a:t>
            </a:r>
            <a:r>
              <a:rPr lang="en-US"/>
              <a:t>gây ra trạng thái và các </a:t>
            </a:r>
            <a:r>
              <a:rPr b="1" lang="en-US"/>
              <a:t>hành động </a:t>
            </a:r>
            <a:r>
              <a:rPr lang="en-US"/>
              <a:t>đi kèm với sự kiện đó</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US"/>
              <a:t>Câu hỏi:</a:t>
            </a:r>
            <a:endParaRPr/>
          </a:p>
          <a:p>
            <a:pPr indent="0" lvl="0" marL="0" rtl="0" algn="l">
              <a:spcBef>
                <a:spcPts val="360"/>
              </a:spcBef>
              <a:spcAft>
                <a:spcPts val="0"/>
              </a:spcAft>
              <a:buNone/>
            </a:pPr>
            <a:r>
              <a:rPr lang="en-US"/>
              <a:t>Sự phát triển của các giao thức truyền tin tin cậy trải qua mấy phiên bản? 6 phiên bản</a:t>
            </a:r>
            <a:endParaRPr/>
          </a:p>
          <a:p>
            <a:pPr indent="0" lvl="0" marL="0" rtl="0" algn="l">
              <a:spcBef>
                <a:spcPts val="360"/>
              </a:spcBef>
              <a:spcAft>
                <a:spcPts val="0"/>
              </a:spcAft>
              <a:buNone/>
            </a:pPr>
            <a:r>
              <a:t/>
            </a:r>
            <a:endParaRPr/>
          </a:p>
        </p:txBody>
      </p:sp>
      <p:sp>
        <p:nvSpPr>
          <p:cNvPr id="323" name="Google Shape;323;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1020"/>
              <a:buFont typeface="Calibri"/>
              <a:buNone/>
            </a:pPr>
            <a:r>
              <a:rPr b="1" lang="en-US" sz="1020"/>
              <a:t>Sự phát triển từ dần dần của giao thức truyền tin tin cậy rdt</a:t>
            </a:r>
            <a:endParaRPr/>
          </a:p>
          <a:p>
            <a:pPr indent="-171450" lvl="0" marL="171450" rtl="0" algn="l">
              <a:lnSpc>
                <a:spcPct val="80000"/>
              </a:lnSpc>
              <a:spcBef>
                <a:spcPts val="306"/>
              </a:spcBef>
              <a:spcAft>
                <a:spcPts val="0"/>
              </a:spcAft>
              <a:buClr>
                <a:schemeClr val="dk1"/>
              </a:buClr>
              <a:buSzPts val="1020"/>
              <a:buFont typeface="Calibri"/>
              <a:buChar char="-"/>
            </a:pPr>
            <a:r>
              <a:rPr b="1" lang="en-US" sz="1020"/>
              <a:t>rdt2.0: Cách xử lý</a:t>
            </a:r>
            <a:endParaRPr/>
          </a:p>
          <a:p>
            <a:pPr indent="0" lvl="0" marL="0" rtl="0" algn="l">
              <a:lnSpc>
                <a:spcPct val="80000"/>
              </a:lnSpc>
              <a:spcBef>
                <a:spcPts val="459"/>
              </a:spcBef>
              <a:spcAft>
                <a:spcPts val="0"/>
              </a:spcAft>
              <a:buNone/>
            </a:pPr>
            <a:r>
              <a:rPr lang="en-US" sz="1020"/>
              <a:t>+ Bên nhận phát hiện lỗi: Bên nhận biết được bít nào mình nhận được bị lỗi, ví dụ </a:t>
            </a:r>
            <a:r>
              <a:rPr b="0" i="0" lang="en-US" sz="1530" u="none" strike="noStrike">
                <a:solidFill>
                  <a:srgbClr val="333333"/>
                </a:solidFill>
                <a:latin typeface="Arial"/>
                <a:ea typeface="Arial"/>
                <a:cs typeface="Arial"/>
                <a:sym typeface="Arial"/>
              </a:rPr>
              <a:t>UDP sử dụng checksum</a:t>
            </a:r>
            <a:endParaRPr/>
          </a:p>
          <a:p>
            <a:pPr indent="0" lvl="0" marL="0" rtl="0" algn="l">
              <a:lnSpc>
                <a:spcPct val="80000"/>
              </a:lnSpc>
              <a:spcBef>
                <a:spcPts val="306"/>
              </a:spcBef>
              <a:spcAft>
                <a:spcPts val="0"/>
              </a:spcAft>
              <a:buNone/>
            </a:pPr>
            <a:r>
              <a:rPr lang="en-US" sz="1020"/>
              <a:t>+ Bên nhận gửi phản hồi (Receiver feedback): ACK (acknowledgement) hoặc NAK. </a:t>
            </a:r>
            <a:r>
              <a:rPr b="0" i="0" lang="en-US" sz="1020" u="none" strike="noStrike">
                <a:solidFill>
                  <a:srgbClr val="333333"/>
                </a:solidFill>
                <a:latin typeface="Arial"/>
                <a:ea typeface="Arial"/>
                <a:cs typeface="Arial"/>
                <a:sym typeface="Arial"/>
              </a:rPr>
              <a:t>Các gói ACK hay NAK chỉ có độ dài 1 bit: 0 - NAK và 1 – ACK</a:t>
            </a:r>
            <a:endParaRPr/>
          </a:p>
          <a:p>
            <a:pPr indent="0" lvl="0" marL="0" rtl="0" algn="l">
              <a:lnSpc>
                <a:spcPct val="80000"/>
              </a:lnSpc>
              <a:spcBef>
                <a:spcPts val="306"/>
              </a:spcBef>
              <a:spcAft>
                <a:spcPts val="0"/>
              </a:spcAft>
              <a:buNone/>
            </a:pPr>
            <a:r>
              <a:rPr b="0" i="0" lang="en-US" sz="1020" u="none" strike="noStrike">
                <a:solidFill>
                  <a:srgbClr val="333333"/>
                </a:solidFill>
                <a:latin typeface="Arial"/>
                <a:ea typeface="Arial"/>
                <a:cs typeface="Arial"/>
                <a:sym typeface="Arial"/>
              </a:rPr>
              <a:t>+ </a:t>
            </a:r>
            <a:r>
              <a:rPr lang="en-US" sz="1020"/>
              <a:t>Bên gửi truyền lại gói tin có báo nhận là NAK</a:t>
            </a:r>
            <a:endParaRPr/>
          </a:p>
          <a:p>
            <a:pPr indent="0" lvl="0" marL="0" rtl="0" algn="l">
              <a:lnSpc>
                <a:spcPct val="80000"/>
              </a:lnSpc>
              <a:spcBef>
                <a:spcPts val="306"/>
              </a:spcBef>
              <a:spcAft>
                <a:spcPts val="0"/>
              </a:spcAft>
              <a:buNone/>
            </a:pPr>
            <a:r>
              <a:rPr lang="en-US" sz="1020"/>
              <a:t>- </a:t>
            </a:r>
            <a:r>
              <a:rPr b="1" lang="en-US" sz="1020"/>
              <a:t>rdt2.1: khắc phục lỗi của rdt2.0: </a:t>
            </a:r>
            <a:r>
              <a:rPr b="0" lang="en-US" sz="1020"/>
              <a:t>gói ACK hoặc NAK bị lỗi . Khắc phục bằng cách thêm trường </a:t>
            </a:r>
            <a:r>
              <a:rPr b="1" lang="en-US" sz="1020"/>
              <a:t>số thứ tự </a:t>
            </a:r>
            <a:r>
              <a:rPr b="0" lang="en-US" sz="1020"/>
              <a:t>vào mỗi gói tin</a:t>
            </a:r>
            <a:endParaRPr/>
          </a:p>
          <a:p>
            <a:pPr indent="-171450" lvl="0" marL="171450" marR="0" rtl="0" algn="l">
              <a:lnSpc>
                <a:spcPct val="80000"/>
              </a:lnSpc>
              <a:spcBef>
                <a:spcPts val="306"/>
              </a:spcBef>
              <a:spcAft>
                <a:spcPts val="0"/>
              </a:spcAft>
              <a:buClr>
                <a:schemeClr val="dk1"/>
              </a:buClr>
              <a:buSzPts val="1020"/>
              <a:buFont typeface="Calibri"/>
              <a:buChar char="-"/>
            </a:pPr>
            <a:r>
              <a:rPr b="1" lang="en-US" sz="1020"/>
              <a:t>Rdt2.2: gửi ACK thay cho NAK mà vẫn có tác dụng tương tự</a:t>
            </a:r>
            <a:endParaRPr/>
          </a:p>
          <a:p>
            <a:pPr indent="0" lvl="0" marL="0" marR="0" rtl="0" algn="l">
              <a:lnSpc>
                <a:spcPct val="80000"/>
              </a:lnSpc>
              <a:spcBef>
                <a:spcPts val="306"/>
              </a:spcBef>
              <a:spcAft>
                <a:spcPts val="0"/>
              </a:spcAft>
              <a:buClr>
                <a:schemeClr val="dk1"/>
              </a:buClr>
              <a:buSzPts val="1020"/>
              <a:buFont typeface="Calibri"/>
              <a:buNone/>
            </a:pPr>
            <a:r>
              <a:rPr b="1" lang="en-US" sz="1020"/>
              <a:t>+ </a:t>
            </a:r>
            <a:r>
              <a:rPr lang="en-US" sz="1020"/>
              <a:t>người gửi (nhận được hai ACK cho cùng một gói (nghĩa là nhận được ACK trùng lặp)) sẽ biết rằng người nhận đã không nhận đúng gói tin sau khi nhận được gói ACK lần 2.</a:t>
            </a:r>
            <a:endParaRPr/>
          </a:p>
          <a:p>
            <a:pPr indent="-171450" lvl="0" marL="171450" marR="0" rtl="0" algn="l">
              <a:lnSpc>
                <a:spcPct val="80000"/>
              </a:lnSpc>
              <a:spcBef>
                <a:spcPts val="306"/>
              </a:spcBef>
              <a:spcAft>
                <a:spcPts val="0"/>
              </a:spcAft>
              <a:buClr>
                <a:schemeClr val="dk1"/>
              </a:buClr>
              <a:buSzPts val="1020"/>
              <a:buFont typeface="Calibri"/>
              <a:buChar char="-"/>
            </a:pPr>
            <a:r>
              <a:rPr b="1" lang="en-US" sz="1020"/>
              <a:t>Rdt 3.0: lỗi bít + mất mát dữ liệu (data, ACK)</a:t>
            </a:r>
            <a:r>
              <a:rPr b="0" lang="en-US" sz="1020"/>
              <a:t>: dùng số thứ tự, checksum, ACK, truyền lại chưa đủ</a:t>
            </a:r>
            <a:endParaRPr b="1" sz="1020"/>
          </a:p>
          <a:p>
            <a:pPr indent="0" lvl="0" marL="0" marR="0" rtl="0" algn="l">
              <a:lnSpc>
                <a:spcPct val="80000"/>
              </a:lnSpc>
              <a:spcBef>
                <a:spcPts val="306"/>
              </a:spcBef>
              <a:spcAft>
                <a:spcPts val="0"/>
              </a:spcAft>
              <a:buClr>
                <a:schemeClr val="dk1"/>
              </a:buClr>
              <a:buSzPts val="1020"/>
              <a:buFont typeface="Calibri"/>
              <a:buNone/>
            </a:pPr>
            <a:r>
              <a:rPr b="0" lang="en-US" sz="1020"/>
              <a:t>+ timer</a:t>
            </a:r>
            <a:endParaRPr/>
          </a:p>
          <a:p>
            <a:pPr indent="0" lvl="0" marL="0" marR="0" rtl="0" algn="l">
              <a:lnSpc>
                <a:spcPct val="80000"/>
              </a:lnSpc>
              <a:spcBef>
                <a:spcPts val="306"/>
              </a:spcBef>
              <a:spcAft>
                <a:spcPts val="0"/>
              </a:spcAft>
              <a:buClr>
                <a:schemeClr val="dk1"/>
              </a:buClr>
              <a:buSzPts val="1020"/>
              <a:buFont typeface="Calibri"/>
              <a:buNone/>
            </a:pPr>
            <a:r>
              <a:rPr b="0" lang="en-US" sz="1020"/>
              <a:t>+ timeout</a:t>
            </a:r>
            <a:endParaRPr/>
          </a:p>
          <a:p>
            <a:pPr indent="0" lvl="0" marL="0" marR="0" rtl="0" algn="l">
              <a:lnSpc>
                <a:spcPct val="80000"/>
              </a:lnSpc>
              <a:spcBef>
                <a:spcPts val="306"/>
              </a:spcBef>
              <a:spcAft>
                <a:spcPts val="0"/>
              </a:spcAft>
              <a:buClr>
                <a:schemeClr val="dk1"/>
              </a:buClr>
              <a:buSzPts val="1020"/>
              <a:buFont typeface="Calibri"/>
              <a:buNone/>
            </a:pPr>
            <a:r>
              <a:rPr b="0" lang="en-US" sz="1020"/>
              <a:t>Sau khoảng thời gian timeout nếu bên gửi ko nhận được ACK từ bên nhận thì sẽ truyền lại gói tin.</a:t>
            </a:r>
            <a:endParaRPr/>
          </a:p>
          <a:p>
            <a:pPr indent="0" lvl="0" marL="0" marR="0" rtl="0" algn="l">
              <a:lnSpc>
                <a:spcPct val="80000"/>
              </a:lnSpc>
              <a:spcBef>
                <a:spcPts val="306"/>
              </a:spcBef>
              <a:spcAft>
                <a:spcPts val="0"/>
              </a:spcAft>
              <a:buClr>
                <a:schemeClr val="dk1"/>
              </a:buClr>
              <a:buSzPts val="1020"/>
              <a:buFont typeface="Calibri"/>
              <a:buNone/>
            </a:pPr>
            <a:r>
              <a:rPr b="0" lang="en-US" sz="1020"/>
              <a:t>Tuy nhiên, có thể ACK đến trễ hơn so với timeout chứ không bị mất =&gt; có hiện tượng gửi ACK hai lần. Tuy nhiên dùng số thứ tự sẽ giải quyết được vấn đề này.</a:t>
            </a:r>
            <a:endParaRPr/>
          </a:p>
          <a:p>
            <a:pPr indent="0" lvl="0" marL="0" marR="0" rtl="0" algn="l">
              <a:lnSpc>
                <a:spcPct val="80000"/>
              </a:lnSpc>
              <a:spcBef>
                <a:spcPts val="306"/>
              </a:spcBef>
              <a:spcAft>
                <a:spcPts val="0"/>
              </a:spcAft>
              <a:buClr>
                <a:schemeClr val="dk1"/>
              </a:buClr>
              <a:buSzPts val="1020"/>
              <a:buFont typeface="Calibri"/>
              <a:buNone/>
            </a:pPr>
            <a:r>
              <a:rPr b="1" lang="en-US" sz="1020"/>
              <a:t>Tuy nhiên rdt 3.0 là giao thức làm hạn chế việc sử dụng băng thông mạng (ví dụ với giao thức thì bên gửi chỉ gửi với tốc độ nhỏ hơn so với tốc độ cho  phép của kênh truyền) =&gt; dùng pipeline</a:t>
            </a:r>
            <a:endParaRPr/>
          </a:p>
          <a:p>
            <a:pPr indent="0" lvl="0" marL="0" marR="0" rtl="0" algn="l">
              <a:lnSpc>
                <a:spcPct val="80000"/>
              </a:lnSpc>
              <a:spcBef>
                <a:spcPts val="306"/>
              </a:spcBef>
              <a:spcAft>
                <a:spcPts val="0"/>
              </a:spcAft>
              <a:buClr>
                <a:schemeClr val="dk1"/>
              </a:buClr>
              <a:buSzPts val="1020"/>
              <a:buFont typeface="Calibri"/>
              <a:buNone/>
            </a:pPr>
            <a:r>
              <a:rPr b="1" lang="en-US" sz="1020"/>
              <a:t>- pipeline</a:t>
            </a:r>
            <a:endParaRPr/>
          </a:p>
          <a:p>
            <a:pPr indent="0" lvl="0" marL="0" marR="0" rtl="0" algn="l">
              <a:lnSpc>
                <a:spcPct val="80000"/>
              </a:lnSpc>
              <a:spcBef>
                <a:spcPts val="306"/>
              </a:spcBef>
              <a:spcAft>
                <a:spcPts val="0"/>
              </a:spcAft>
              <a:buClr>
                <a:schemeClr val="dk1"/>
              </a:buClr>
              <a:buSzPts val="1020"/>
              <a:buFont typeface="Calibri"/>
              <a:buNone/>
            </a:pPr>
            <a:r>
              <a:t/>
            </a:r>
            <a:endParaRPr b="1" sz="1020"/>
          </a:p>
          <a:p>
            <a:pPr indent="-106679" lvl="0" marL="171450" marR="0" rtl="0" algn="l">
              <a:lnSpc>
                <a:spcPct val="80000"/>
              </a:lnSpc>
              <a:spcBef>
                <a:spcPts val="306"/>
              </a:spcBef>
              <a:spcAft>
                <a:spcPts val="0"/>
              </a:spcAft>
              <a:buClr>
                <a:schemeClr val="dk1"/>
              </a:buClr>
              <a:buSzPts val="1020"/>
              <a:buFont typeface="Calibri"/>
              <a:buNone/>
            </a:pPr>
            <a:r>
              <a:t/>
            </a:r>
            <a:endParaRPr sz="1020"/>
          </a:p>
          <a:p>
            <a:pPr indent="-106679" lvl="0" marL="171450" rtl="0" algn="l">
              <a:lnSpc>
                <a:spcPct val="80000"/>
              </a:lnSpc>
              <a:spcBef>
                <a:spcPts val="306"/>
              </a:spcBef>
              <a:spcAft>
                <a:spcPts val="0"/>
              </a:spcAft>
              <a:buClr>
                <a:schemeClr val="dk1"/>
              </a:buClr>
              <a:buSzPts val="1020"/>
              <a:buFont typeface="Calibri"/>
              <a:buNone/>
            </a:pPr>
            <a:r>
              <a:t/>
            </a:r>
            <a:endParaRPr sz="1020"/>
          </a:p>
        </p:txBody>
      </p:sp>
      <p:sp>
        <p:nvSpPr>
          <p:cNvPr id="332" name="Google Shape;332;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rgbClr val="333333"/>
              </a:buClr>
              <a:buSzPts val="750"/>
              <a:buFont typeface="Arial"/>
              <a:buNone/>
            </a:pPr>
            <a:r>
              <a:rPr b="1" i="0" lang="en-US" sz="750" u="none" strike="noStrike">
                <a:solidFill>
                  <a:srgbClr val="333333"/>
                </a:solidFill>
                <a:latin typeface="Arial"/>
                <a:ea typeface="Arial"/>
                <a:cs typeface="Arial"/>
                <a:sym typeface="Arial"/>
              </a:rPr>
              <a:t>Xét trường hợp đơn giản nhất là kênh truyền hoàn toàn tin cậy - </a:t>
            </a:r>
            <a:r>
              <a:rPr lang="en-US" sz="750"/>
              <a:t>rdt1.0</a:t>
            </a:r>
            <a:endParaRPr/>
          </a:p>
          <a:p>
            <a:pPr indent="0" lvl="0" marL="0" rtl="0" algn="l">
              <a:lnSpc>
                <a:spcPct val="80000"/>
              </a:lnSpc>
              <a:spcBef>
                <a:spcPts val="225"/>
              </a:spcBef>
              <a:spcAft>
                <a:spcPts val="0"/>
              </a:spcAft>
              <a:buClr>
                <a:srgbClr val="333333"/>
              </a:buClr>
              <a:buSzPts val="750"/>
              <a:buFont typeface="Arial"/>
              <a:buNone/>
            </a:pPr>
            <a:r>
              <a:rPr b="0" i="0" lang="en-US" sz="750" u="none" strike="noStrike">
                <a:solidFill>
                  <a:srgbClr val="333333"/>
                </a:solidFill>
                <a:latin typeface="Arial"/>
                <a:ea typeface="Arial"/>
                <a:cs typeface="Arial"/>
                <a:sym typeface="Arial"/>
              </a:rPr>
              <a:t>1. Máy trạng thái hữu hạn FSM cho bên gửi và bên nhận được thể hiện trong hình</a:t>
            </a:r>
            <a:endParaRPr/>
          </a:p>
          <a:p>
            <a:pPr indent="-171450" lvl="0" marL="171450" rtl="0" algn="l">
              <a:lnSpc>
                <a:spcPct val="80000"/>
              </a:lnSpc>
              <a:spcBef>
                <a:spcPts val="225"/>
              </a:spcBef>
              <a:spcAft>
                <a:spcPts val="0"/>
              </a:spcAft>
              <a:buClr>
                <a:srgbClr val="333333"/>
              </a:buClr>
              <a:buSzPts val="750"/>
              <a:buFont typeface="Arial"/>
              <a:buChar char="-"/>
            </a:pPr>
            <a:r>
              <a:rPr b="0" i="0" lang="en-US" sz="750" u="none" strike="noStrike">
                <a:solidFill>
                  <a:srgbClr val="333333"/>
                </a:solidFill>
                <a:latin typeface="Arial"/>
                <a:ea typeface="Arial"/>
                <a:cs typeface="Arial"/>
                <a:sym typeface="Arial"/>
              </a:rPr>
              <a:t>Các FSM ở đầu gửi và nhận chỉ có một trạng thái</a:t>
            </a:r>
            <a:endParaRPr/>
          </a:p>
          <a:p>
            <a:pPr indent="-171450" lvl="0" marL="171450" rtl="0" algn="l">
              <a:lnSpc>
                <a:spcPct val="80000"/>
              </a:lnSpc>
              <a:spcBef>
                <a:spcPts val="225"/>
              </a:spcBef>
              <a:spcAft>
                <a:spcPts val="0"/>
              </a:spcAft>
              <a:buClr>
                <a:srgbClr val="333333"/>
              </a:buClr>
              <a:buSzPts val="750"/>
              <a:buFont typeface="Arial"/>
              <a:buChar char="-"/>
            </a:pPr>
            <a:r>
              <a:rPr b="0" i="0" lang="en-US" sz="750" u="none" strike="noStrike">
                <a:solidFill>
                  <a:srgbClr val="333333"/>
                </a:solidFill>
                <a:latin typeface="Arial"/>
                <a:ea typeface="Arial"/>
                <a:cs typeface="Arial"/>
                <a:sym typeface="Arial"/>
              </a:rPr>
              <a:t>Các mũi tên chỉ việc dịch chuyển giao thức rdt từ một trạng thái này sang một trạng thái khác</a:t>
            </a:r>
            <a:endParaRPr/>
          </a:p>
          <a:p>
            <a:pPr indent="-171450" lvl="0" marL="171450" rtl="0" algn="l">
              <a:lnSpc>
                <a:spcPct val="80000"/>
              </a:lnSpc>
              <a:spcBef>
                <a:spcPts val="225"/>
              </a:spcBef>
              <a:spcAft>
                <a:spcPts val="0"/>
              </a:spcAft>
              <a:buClr>
                <a:srgbClr val="333333"/>
              </a:buClr>
              <a:buSzPts val="750"/>
              <a:buFont typeface="Arial"/>
              <a:buChar char="-"/>
            </a:pPr>
            <a:r>
              <a:rPr b="0" i="0" lang="en-US" sz="750" u="none" strike="noStrike">
                <a:solidFill>
                  <a:srgbClr val="333333"/>
                </a:solidFill>
                <a:latin typeface="Arial"/>
                <a:ea typeface="Arial"/>
                <a:cs typeface="Arial"/>
                <a:sym typeface="Arial"/>
              </a:rPr>
              <a:t>Bởi vì mỗi FSM chỉ có một trạng thái, nên cần có sự dịch chuyển từ một trạng thái trở lại chính nó.</a:t>
            </a:r>
            <a:endParaRPr/>
          </a:p>
          <a:p>
            <a:pPr indent="-171450" lvl="0" marL="171450" rtl="0" algn="l">
              <a:lnSpc>
                <a:spcPct val="80000"/>
              </a:lnSpc>
              <a:spcBef>
                <a:spcPts val="225"/>
              </a:spcBef>
              <a:spcAft>
                <a:spcPts val="0"/>
              </a:spcAft>
              <a:buClr>
                <a:srgbClr val="333333"/>
              </a:buClr>
              <a:buSzPts val="750"/>
              <a:buFont typeface="Arial"/>
              <a:buChar char="-"/>
            </a:pPr>
            <a:r>
              <a:rPr b="1" i="0" lang="en-US" sz="750" u="none" strike="noStrike">
                <a:solidFill>
                  <a:srgbClr val="333333"/>
                </a:solidFill>
                <a:latin typeface="Arial"/>
                <a:ea typeface="Arial"/>
                <a:cs typeface="Arial"/>
                <a:sym typeface="Arial"/>
              </a:rPr>
              <a:t>Sự kiện</a:t>
            </a:r>
            <a:r>
              <a:rPr b="0" i="0" lang="en-US" sz="750" u="none" strike="noStrike">
                <a:solidFill>
                  <a:srgbClr val="333333"/>
                </a:solidFill>
                <a:latin typeface="Arial"/>
                <a:ea typeface="Arial"/>
                <a:cs typeface="Arial"/>
                <a:sym typeface="Arial"/>
              </a:rPr>
              <a:t> gây ra sự dịch chuyển được biểu diễn ở trên đường nằm ngang gán nhãn cho sự dịch chuyển này – </a:t>
            </a:r>
            <a:r>
              <a:rPr b="1" i="0" lang="en-US" sz="750" u="none" strike="noStrike">
                <a:solidFill>
                  <a:srgbClr val="333333"/>
                </a:solidFill>
                <a:latin typeface="Arial"/>
                <a:ea typeface="Arial"/>
                <a:cs typeface="Arial"/>
                <a:sym typeface="Arial"/>
              </a:rPr>
              <a:t>rdt_send(data); rdt_rcv(packet)</a:t>
            </a:r>
            <a:endParaRPr/>
          </a:p>
          <a:p>
            <a:pPr indent="-171450" lvl="0" marL="171450" rtl="0" algn="l">
              <a:lnSpc>
                <a:spcPct val="80000"/>
              </a:lnSpc>
              <a:spcBef>
                <a:spcPts val="225"/>
              </a:spcBef>
              <a:spcAft>
                <a:spcPts val="0"/>
              </a:spcAft>
              <a:buClr>
                <a:srgbClr val="333333"/>
              </a:buClr>
              <a:buSzPts val="750"/>
              <a:buFont typeface="Arial"/>
              <a:buChar char="-"/>
            </a:pPr>
            <a:r>
              <a:rPr b="1" i="0" lang="en-US" sz="750" u="none" strike="noStrike">
                <a:solidFill>
                  <a:srgbClr val="333333"/>
                </a:solidFill>
                <a:latin typeface="Arial"/>
                <a:ea typeface="Arial"/>
                <a:cs typeface="Arial"/>
                <a:sym typeface="Arial"/>
              </a:rPr>
              <a:t>các hành động </a:t>
            </a:r>
            <a:r>
              <a:rPr b="0" i="0" lang="en-US" sz="750" u="none" strike="noStrike">
                <a:solidFill>
                  <a:srgbClr val="333333"/>
                </a:solidFill>
                <a:latin typeface="Arial"/>
                <a:ea typeface="Arial"/>
                <a:cs typeface="Arial"/>
                <a:sym typeface="Arial"/>
              </a:rPr>
              <a:t>được thực hiện </a:t>
            </a:r>
            <a:r>
              <a:rPr b="1" i="0" lang="en-US" sz="750" u="none" strike="noStrike">
                <a:solidFill>
                  <a:srgbClr val="333333"/>
                </a:solidFill>
                <a:latin typeface="Arial"/>
                <a:ea typeface="Arial"/>
                <a:cs typeface="Arial"/>
                <a:sym typeface="Arial"/>
              </a:rPr>
              <a:t>khi sự kiện xảy ra </a:t>
            </a:r>
            <a:r>
              <a:rPr b="0" i="0" lang="en-US" sz="750" u="none" strike="noStrike">
                <a:solidFill>
                  <a:srgbClr val="333333"/>
                </a:solidFill>
                <a:latin typeface="Arial"/>
                <a:ea typeface="Arial"/>
                <a:cs typeface="Arial"/>
                <a:sym typeface="Arial"/>
              </a:rPr>
              <a:t>được hiển thị bên dưới đường ngang: </a:t>
            </a:r>
            <a:r>
              <a:rPr b="1" i="0" lang="en-US" sz="750" u="none" strike="noStrike">
                <a:solidFill>
                  <a:srgbClr val="333333"/>
                </a:solidFill>
                <a:latin typeface="Arial"/>
                <a:ea typeface="Arial"/>
                <a:cs typeface="Arial"/>
                <a:sym typeface="Arial"/>
              </a:rPr>
              <a:t>packet=make_pkt(data), udt_send(packet), extract(packet,data); deliver_data(data)</a:t>
            </a:r>
            <a:endParaRPr/>
          </a:p>
          <a:p>
            <a:pPr indent="-171450" lvl="0" marL="171450" rtl="0" algn="l">
              <a:lnSpc>
                <a:spcPct val="80000"/>
              </a:lnSpc>
              <a:spcBef>
                <a:spcPts val="225"/>
              </a:spcBef>
              <a:spcAft>
                <a:spcPts val="0"/>
              </a:spcAft>
              <a:buClr>
                <a:srgbClr val="333333"/>
              </a:buClr>
              <a:buSzPts val="750"/>
              <a:buFont typeface="Arial"/>
              <a:buChar char="-"/>
            </a:pPr>
            <a:r>
              <a:rPr b="0" i="0" lang="en-US" sz="750" u="none" strike="noStrike">
                <a:solidFill>
                  <a:srgbClr val="333333"/>
                </a:solidFill>
                <a:latin typeface="Arial"/>
                <a:ea typeface="Arial"/>
                <a:cs typeface="Arial"/>
                <a:sym typeface="Arial"/>
              </a:rPr>
              <a:t>Khi không có hành động nào được thực hiện đối với một sự kiện hoặc không có sự kiện nào xảy ra với một hành động được thực hiện, chúng tôi sẽ sử dụng </a:t>
            </a:r>
            <a:r>
              <a:rPr b="1" i="0" lang="en-US" sz="750" u="none" strike="noStrike">
                <a:solidFill>
                  <a:srgbClr val="333333"/>
                </a:solidFill>
                <a:latin typeface="Arial"/>
                <a:ea typeface="Arial"/>
                <a:cs typeface="Arial"/>
                <a:sym typeface="Arial"/>
              </a:rPr>
              <a:t>biểu tượng Λ </a:t>
            </a:r>
            <a:r>
              <a:rPr b="0" i="0" lang="en-US" sz="750" u="none" strike="noStrike">
                <a:solidFill>
                  <a:srgbClr val="333333"/>
                </a:solidFill>
                <a:latin typeface="Arial"/>
                <a:ea typeface="Arial"/>
                <a:cs typeface="Arial"/>
                <a:sym typeface="Arial"/>
              </a:rPr>
              <a:t>bên dưới hoặc bên trên đường ngang, tương ứng, để biểu thị rõ ràng việc </a:t>
            </a:r>
            <a:r>
              <a:rPr b="1" i="0" lang="en-US" sz="750" u="none" strike="noStrike">
                <a:solidFill>
                  <a:srgbClr val="333333"/>
                </a:solidFill>
                <a:latin typeface="Arial"/>
                <a:ea typeface="Arial"/>
                <a:cs typeface="Arial"/>
                <a:sym typeface="Arial"/>
              </a:rPr>
              <a:t>thiếu một hành động hoặc sự kiện</a:t>
            </a:r>
            <a:r>
              <a:rPr b="0" i="0" lang="en-US" sz="750" u="none" strike="noStrike">
                <a:solidFill>
                  <a:srgbClr val="333333"/>
                </a:solidFill>
                <a:latin typeface="Arial"/>
                <a:ea typeface="Arial"/>
                <a:cs typeface="Arial"/>
                <a:sym typeface="Arial"/>
              </a:rPr>
              <a:t>. </a:t>
            </a:r>
            <a:endParaRPr/>
          </a:p>
          <a:p>
            <a:pPr indent="-171450" lvl="0" marL="171450" rtl="0" algn="l">
              <a:lnSpc>
                <a:spcPct val="80000"/>
              </a:lnSpc>
              <a:spcBef>
                <a:spcPts val="225"/>
              </a:spcBef>
              <a:spcAft>
                <a:spcPts val="0"/>
              </a:spcAft>
              <a:buClr>
                <a:srgbClr val="333333"/>
              </a:buClr>
              <a:buSzPts val="750"/>
              <a:buFont typeface="Arial"/>
              <a:buChar char="-"/>
            </a:pPr>
            <a:r>
              <a:rPr b="1" i="0" lang="en-US" sz="750" u="none" strike="noStrike">
                <a:solidFill>
                  <a:srgbClr val="333333"/>
                </a:solidFill>
                <a:latin typeface="Arial"/>
                <a:ea typeface="Arial"/>
                <a:cs typeface="Arial"/>
                <a:sym typeface="Arial"/>
              </a:rPr>
              <a:t>Trạng thái ban đầu </a:t>
            </a:r>
            <a:r>
              <a:rPr b="0" i="0" lang="en-US" sz="750" u="none" strike="noStrike">
                <a:solidFill>
                  <a:srgbClr val="333333"/>
                </a:solidFill>
                <a:latin typeface="Arial"/>
                <a:ea typeface="Arial"/>
                <a:cs typeface="Arial"/>
                <a:sym typeface="Arial"/>
              </a:rPr>
              <a:t>của FSM được biểu thị bằng </a:t>
            </a:r>
            <a:r>
              <a:rPr b="1" i="0" lang="en-US" sz="750" u="none" strike="noStrike">
                <a:solidFill>
                  <a:srgbClr val="333333"/>
                </a:solidFill>
                <a:latin typeface="Arial"/>
                <a:ea typeface="Arial"/>
                <a:cs typeface="Arial"/>
                <a:sym typeface="Arial"/>
              </a:rPr>
              <a:t>mũi tên nét đứt</a:t>
            </a:r>
            <a:r>
              <a:rPr b="0" i="0" lang="en-US" sz="750" u="none" strike="noStrike">
                <a:solidFill>
                  <a:srgbClr val="333333"/>
                </a:solidFill>
                <a:latin typeface="Arial"/>
                <a:ea typeface="Arial"/>
                <a:cs typeface="Arial"/>
                <a:sym typeface="Arial"/>
              </a:rPr>
              <a:t>.</a:t>
            </a:r>
            <a:endParaRPr/>
          </a:p>
          <a:p>
            <a:pPr indent="0" lvl="0" marL="0" rtl="0" algn="l">
              <a:lnSpc>
                <a:spcPct val="80000"/>
              </a:lnSpc>
              <a:spcBef>
                <a:spcPts val="338"/>
              </a:spcBef>
              <a:spcAft>
                <a:spcPts val="0"/>
              </a:spcAft>
              <a:buClr>
                <a:srgbClr val="333333"/>
              </a:buClr>
              <a:buSzPts val="750"/>
              <a:buFont typeface="Arial"/>
              <a:buNone/>
            </a:pPr>
            <a:r>
              <a:rPr b="0" i="0" lang="en-US" sz="750" u="none" strike="noStrike">
                <a:solidFill>
                  <a:srgbClr val="333333"/>
                </a:solidFill>
                <a:latin typeface="Arial"/>
                <a:ea typeface="Arial"/>
                <a:cs typeface="Arial"/>
                <a:sym typeface="Arial"/>
              </a:rPr>
              <a:t>2. </a:t>
            </a:r>
            <a:r>
              <a:rPr b="1" i="0" lang="en-US" sz="750" u="none" strike="noStrike">
                <a:solidFill>
                  <a:srgbClr val="333333"/>
                </a:solidFill>
                <a:latin typeface="Arial"/>
                <a:ea typeface="Arial"/>
                <a:cs typeface="Arial"/>
                <a:sym typeface="Arial"/>
              </a:rPr>
              <a:t>Bên gửi </a:t>
            </a:r>
            <a:r>
              <a:rPr b="0" i="0" lang="en-US" sz="750" u="none" strike="noStrike">
                <a:solidFill>
                  <a:srgbClr val="333333"/>
                </a:solidFill>
                <a:latin typeface="Arial"/>
                <a:ea typeface="Arial"/>
                <a:cs typeface="Arial"/>
                <a:sym typeface="Arial"/>
              </a:rPr>
              <a:t>của rdt đơn giản chấp nhận dữ liệu từ tầng trên qua sự kiện </a:t>
            </a:r>
            <a:r>
              <a:rPr b="1" i="1" lang="en-US" sz="1125" u="none" strike="noStrike">
                <a:solidFill>
                  <a:srgbClr val="468273"/>
                </a:solidFill>
                <a:latin typeface="Courier"/>
                <a:ea typeface="Courier"/>
                <a:cs typeface="Courier"/>
                <a:sym typeface="Courier"/>
              </a:rPr>
              <a:t>rdt_send(data)</a:t>
            </a:r>
            <a:endParaRPr/>
          </a:p>
          <a:p>
            <a:pPr indent="-285750" lvl="0" marL="285750" rtl="0" algn="l">
              <a:lnSpc>
                <a:spcPct val="80000"/>
              </a:lnSpc>
              <a:spcBef>
                <a:spcPts val="338"/>
              </a:spcBef>
              <a:spcAft>
                <a:spcPts val="0"/>
              </a:spcAft>
              <a:buClr>
                <a:srgbClr val="468273"/>
              </a:buClr>
              <a:buSzPts val="1125"/>
              <a:buFont typeface="Courier"/>
              <a:buChar char="-"/>
            </a:pPr>
            <a:r>
              <a:rPr b="0" i="0" lang="en-US" sz="1125" u="none" strike="noStrike">
                <a:solidFill>
                  <a:srgbClr val="468273"/>
                </a:solidFill>
                <a:latin typeface="Courier"/>
                <a:ea typeface="Courier"/>
                <a:cs typeface="Courier"/>
                <a:sym typeface="Courier"/>
              </a:rPr>
              <a:t>tạo</a:t>
            </a:r>
            <a:r>
              <a:rPr b="0" i="1" lang="en-US" sz="1125" u="none" strike="noStrike">
                <a:solidFill>
                  <a:srgbClr val="468273"/>
                </a:solidFill>
                <a:latin typeface="Courier"/>
                <a:ea typeface="Courier"/>
                <a:cs typeface="Courier"/>
                <a:sym typeface="Courier"/>
              </a:rPr>
              <a:t> </a:t>
            </a:r>
            <a:r>
              <a:rPr b="0" i="0" lang="en-US" sz="1125" u="none" strike="noStrike">
                <a:solidFill>
                  <a:srgbClr val="468273"/>
                </a:solidFill>
                <a:latin typeface="Courier"/>
                <a:ea typeface="Courier"/>
                <a:cs typeface="Courier"/>
                <a:sym typeface="Courier"/>
              </a:rPr>
              <a:t>gói tin chứa dữ liệu bằng hành động </a:t>
            </a:r>
            <a:r>
              <a:rPr b="1" i="1" lang="en-US" sz="1125" u="none" strike="noStrike">
                <a:solidFill>
                  <a:srgbClr val="468273"/>
                </a:solidFill>
                <a:latin typeface="Courier"/>
                <a:ea typeface="Courier"/>
                <a:cs typeface="Courier"/>
                <a:sym typeface="Courier"/>
              </a:rPr>
              <a:t>make_pkt(data)</a:t>
            </a:r>
            <a:endParaRPr/>
          </a:p>
          <a:p>
            <a:pPr indent="-285750" lvl="0" marL="285750" rtl="0" algn="l">
              <a:lnSpc>
                <a:spcPct val="80000"/>
              </a:lnSpc>
              <a:spcBef>
                <a:spcPts val="338"/>
              </a:spcBef>
              <a:spcAft>
                <a:spcPts val="0"/>
              </a:spcAft>
              <a:buClr>
                <a:srgbClr val="468273"/>
              </a:buClr>
              <a:buSzPts val="1125"/>
              <a:buFont typeface="Courier"/>
              <a:buChar char="-"/>
            </a:pPr>
            <a:r>
              <a:rPr b="0" i="0" lang="en-US" sz="1125" u="none" strike="noStrike">
                <a:solidFill>
                  <a:srgbClr val="468273"/>
                </a:solidFill>
                <a:latin typeface="Courier"/>
                <a:ea typeface="Courier"/>
                <a:cs typeface="Courier"/>
                <a:sym typeface="Courier"/>
              </a:rPr>
              <a:t>Gửi gói tin đó lên kênh truyền</a:t>
            </a:r>
            <a:r>
              <a:rPr b="1" i="1" lang="en-US" sz="1125" u="none" strike="noStrike">
                <a:solidFill>
                  <a:srgbClr val="468273"/>
                </a:solidFill>
                <a:latin typeface="Courier"/>
                <a:ea typeface="Courier"/>
                <a:cs typeface="Courier"/>
                <a:sym typeface="Courier"/>
              </a:rPr>
              <a:t> </a:t>
            </a:r>
            <a:r>
              <a:rPr b="0" i="0" lang="en-US" sz="1125" u="none" strike="noStrike">
                <a:solidFill>
                  <a:srgbClr val="333333"/>
                </a:solidFill>
                <a:latin typeface="Arial"/>
                <a:ea typeface="Arial"/>
                <a:cs typeface="Arial"/>
                <a:sym typeface="Arial"/>
              </a:rPr>
              <a:t> Thực tế, sự kiện </a:t>
            </a:r>
            <a:r>
              <a:rPr b="1" i="1" lang="en-US" sz="1125" u="none" strike="noStrike">
                <a:solidFill>
                  <a:srgbClr val="468273"/>
                </a:solidFill>
                <a:latin typeface="Courier"/>
                <a:ea typeface="Courier"/>
                <a:cs typeface="Courier"/>
                <a:sym typeface="Courier"/>
              </a:rPr>
              <a:t>rdt_send(data) </a:t>
            </a:r>
            <a:r>
              <a:rPr b="0" i="0" lang="en-US" sz="1125" u="none" strike="noStrike">
                <a:solidFill>
                  <a:srgbClr val="468273"/>
                </a:solidFill>
                <a:latin typeface="Courier"/>
                <a:ea typeface="Courier"/>
                <a:cs typeface="Courier"/>
                <a:sym typeface="Courier"/>
              </a:rPr>
              <a:t>là kết quả tử một cuộc gọi thủ tục (ví dụ </a:t>
            </a:r>
            <a:r>
              <a:rPr b="1" i="1" lang="en-US" sz="1125" u="none" strike="noStrike">
                <a:solidFill>
                  <a:srgbClr val="468273"/>
                </a:solidFill>
                <a:latin typeface="Courier"/>
                <a:ea typeface="Courier"/>
                <a:cs typeface="Courier"/>
                <a:sym typeface="Courier"/>
              </a:rPr>
              <a:t>rdt_send()</a:t>
            </a:r>
            <a:r>
              <a:rPr b="1" i="0" lang="en-US" sz="1125" u="none" strike="noStrike">
                <a:solidFill>
                  <a:srgbClr val="333333"/>
                </a:solidFill>
                <a:latin typeface="Arial"/>
                <a:ea typeface="Arial"/>
                <a:cs typeface="Arial"/>
                <a:sym typeface="Arial"/>
              </a:rPr>
              <a:t>) từ tầng ứng dụng.</a:t>
            </a:r>
            <a:endParaRPr/>
          </a:p>
          <a:p>
            <a:pPr indent="0" lvl="0" marL="0" rtl="0" algn="l">
              <a:lnSpc>
                <a:spcPct val="80000"/>
              </a:lnSpc>
              <a:spcBef>
                <a:spcPts val="338"/>
              </a:spcBef>
              <a:spcAft>
                <a:spcPts val="0"/>
              </a:spcAft>
              <a:buClr>
                <a:srgbClr val="333333"/>
              </a:buClr>
              <a:buSzPts val="1125"/>
              <a:buFont typeface="Arial"/>
              <a:buNone/>
            </a:pPr>
            <a:r>
              <a:rPr b="1" i="0" lang="en-US" sz="1125" u="none" strike="noStrike">
                <a:solidFill>
                  <a:srgbClr val="333333"/>
                </a:solidFill>
                <a:latin typeface="Arial"/>
                <a:ea typeface="Arial"/>
                <a:cs typeface="Arial"/>
                <a:sym typeface="Arial"/>
              </a:rPr>
              <a:t>3. Bên nhận </a:t>
            </a:r>
            <a:endParaRPr/>
          </a:p>
          <a:p>
            <a:pPr indent="-285750" lvl="0" marL="285750" rtl="0" algn="l">
              <a:lnSpc>
                <a:spcPct val="80000"/>
              </a:lnSpc>
              <a:spcBef>
                <a:spcPts val="338"/>
              </a:spcBef>
              <a:spcAft>
                <a:spcPts val="0"/>
              </a:spcAft>
              <a:buClr>
                <a:srgbClr val="333333"/>
              </a:buClr>
              <a:buSzPts val="1125"/>
              <a:buFont typeface="Arial"/>
              <a:buChar char="-"/>
            </a:pPr>
            <a:r>
              <a:rPr b="0" i="0" lang="en-US" sz="1125" u="none" strike="noStrike">
                <a:solidFill>
                  <a:srgbClr val="333333"/>
                </a:solidFill>
                <a:latin typeface="Arial"/>
                <a:ea typeface="Arial"/>
                <a:cs typeface="Arial"/>
                <a:sym typeface="Arial"/>
              </a:rPr>
              <a:t>Rdt nhận gói tin từ kênh qua sự kiện </a:t>
            </a:r>
            <a:r>
              <a:rPr b="1" i="1" lang="en-US" sz="1125" u="none" strike="noStrike">
                <a:solidFill>
                  <a:srgbClr val="468273"/>
                </a:solidFill>
                <a:latin typeface="Courier"/>
                <a:ea typeface="Courier"/>
                <a:cs typeface="Courier"/>
                <a:sym typeface="Courier"/>
              </a:rPr>
              <a:t>rdt_rcv(packet)</a:t>
            </a:r>
            <a:endParaRPr/>
          </a:p>
          <a:p>
            <a:pPr indent="-285750" lvl="0" marL="285750" rtl="0" algn="l">
              <a:lnSpc>
                <a:spcPct val="80000"/>
              </a:lnSpc>
              <a:spcBef>
                <a:spcPts val="338"/>
              </a:spcBef>
              <a:spcAft>
                <a:spcPts val="0"/>
              </a:spcAft>
              <a:buClr>
                <a:srgbClr val="468273"/>
              </a:buClr>
              <a:buSzPts val="1125"/>
              <a:buFont typeface="Courier"/>
              <a:buChar char="-"/>
            </a:pPr>
            <a:r>
              <a:rPr b="0" i="0" lang="en-US" sz="1125" u="none" strike="noStrike">
                <a:solidFill>
                  <a:srgbClr val="468273"/>
                </a:solidFill>
                <a:latin typeface="Courier"/>
                <a:ea typeface="Courier"/>
                <a:cs typeface="Courier"/>
                <a:sym typeface="Courier"/>
              </a:rPr>
              <a:t>Trích xuất dữ liệu ra từ gói tin thông qua hành động </a:t>
            </a:r>
            <a:r>
              <a:rPr b="1" i="1" lang="en-US" sz="1125" u="none" strike="noStrike">
                <a:solidFill>
                  <a:srgbClr val="468273"/>
                </a:solidFill>
                <a:latin typeface="Courier"/>
                <a:ea typeface="Courier"/>
                <a:cs typeface="Courier"/>
                <a:sym typeface="Courier"/>
              </a:rPr>
              <a:t>extract (packet, data) </a:t>
            </a:r>
            <a:r>
              <a:rPr b="0" i="0" lang="en-US" sz="1125" u="none" strike="noStrike">
                <a:solidFill>
                  <a:srgbClr val="468273"/>
                </a:solidFill>
                <a:latin typeface="Courier"/>
                <a:ea typeface="Courier"/>
                <a:cs typeface="Courier"/>
                <a:sym typeface="Courier"/>
              </a:rPr>
              <a:t>và chuyển dữ liệu lên tầng trên thông qua hành động </a:t>
            </a:r>
            <a:r>
              <a:rPr b="0" i="1" lang="en-US" sz="1125" u="none" strike="noStrike">
                <a:solidFill>
                  <a:srgbClr val="468273"/>
                </a:solidFill>
                <a:latin typeface="Courier"/>
                <a:ea typeface="Courier"/>
                <a:cs typeface="Courier"/>
                <a:sym typeface="Courier"/>
              </a:rPr>
              <a:t> </a:t>
            </a:r>
            <a:r>
              <a:rPr b="1" i="1" lang="en-US" sz="1125" u="none" strike="noStrike">
                <a:solidFill>
                  <a:srgbClr val="468273"/>
                </a:solidFill>
                <a:latin typeface="Courier"/>
                <a:ea typeface="Courier"/>
                <a:cs typeface="Courier"/>
                <a:sym typeface="Courier"/>
              </a:rPr>
              <a:t>deliver_data(data)</a:t>
            </a:r>
            <a:r>
              <a:rPr b="0" i="1" lang="en-US" sz="1125" u="none" strike="noStrike">
                <a:solidFill>
                  <a:srgbClr val="468273"/>
                </a:solidFill>
                <a:latin typeface="Courier"/>
                <a:ea typeface="Courier"/>
                <a:cs typeface="Courier"/>
                <a:sym typeface="Courier"/>
              </a:rPr>
              <a:t> </a:t>
            </a:r>
            <a:endParaRPr/>
          </a:p>
          <a:p>
            <a:pPr indent="-285750" lvl="0" marL="285750" rtl="0" algn="l">
              <a:lnSpc>
                <a:spcPct val="80000"/>
              </a:lnSpc>
              <a:spcBef>
                <a:spcPts val="338"/>
              </a:spcBef>
              <a:spcAft>
                <a:spcPts val="0"/>
              </a:spcAft>
              <a:buClr>
                <a:srgbClr val="468273"/>
              </a:buClr>
              <a:buSzPts val="1125"/>
              <a:buFont typeface="Courier"/>
              <a:buChar char="-"/>
            </a:pPr>
            <a:r>
              <a:rPr b="0" i="0" lang="en-US" sz="1125" u="none" strike="noStrike">
                <a:solidFill>
                  <a:srgbClr val="468273"/>
                </a:solidFill>
                <a:latin typeface="Courier"/>
                <a:ea typeface="Courier"/>
                <a:cs typeface="Courier"/>
                <a:sym typeface="Courier"/>
              </a:rPr>
              <a:t>Thực tế</a:t>
            </a:r>
            <a:r>
              <a:rPr b="0" i="0" lang="en-US" sz="1125" u="none" strike="noStrike">
                <a:solidFill>
                  <a:srgbClr val="333333"/>
                </a:solidFill>
                <a:latin typeface="Arial"/>
                <a:ea typeface="Arial"/>
                <a:cs typeface="Arial"/>
                <a:sym typeface="Arial"/>
              </a:rPr>
              <a:t> sự kiện </a:t>
            </a:r>
            <a:r>
              <a:rPr b="1" i="1" lang="en-US" sz="1125" u="none" strike="noStrike">
                <a:solidFill>
                  <a:srgbClr val="468273"/>
                </a:solidFill>
                <a:latin typeface="Courier"/>
                <a:ea typeface="Courier"/>
                <a:cs typeface="Courier"/>
                <a:sym typeface="Courier"/>
              </a:rPr>
              <a:t>rdt_rcv(packet) </a:t>
            </a:r>
            <a:r>
              <a:rPr b="0" i="0" lang="en-US" sz="1125" u="none" strike="noStrike">
                <a:solidFill>
                  <a:srgbClr val="333333"/>
                </a:solidFill>
                <a:latin typeface="Arial"/>
                <a:ea typeface="Arial"/>
                <a:cs typeface="Arial"/>
                <a:sym typeface="Arial"/>
              </a:rPr>
              <a:t>là kết quả từ một cuộc gọi thủ tục (vi dụ </a:t>
            </a:r>
            <a:r>
              <a:rPr b="1" i="1" lang="en-US" sz="1125" u="none" strike="noStrike">
                <a:solidFill>
                  <a:srgbClr val="468273"/>
                </a:solidFill>
                <a:latin typeface="Courier"/>
                <a:ea typeface="Courier"/>
                <a:cs typeface="Courier"/>
                <a:sym typeface="Courier"/>
              </a:rPr>
              <a:t>rdt_rcv() từ giao thức tầng thấp hơn.</a:t>
            </a:r>
            <a:endParaRPr/>
          </a:p>
          <a:p>
            <a:pPr indent="0" lvl="0" marL="0" rtl="0" algn="l">
              <a:lnSpc>
                <a:spcPct val="80000"/>
              </a:lnSpc>
              <a:spcBef>
                <a:spcPts val="338"/>
              </a:spcBef>
              <a:spcAft>
                <a:spcPts val="0"/>
              </a:spcAft>
              <a:buClr>
                <a:srgbClr val="468273"/>
              </a:buClr>
              <a:buSzPts val="1125"/>
              <a:buFont typeface="Courier"/>
              <a:buNone/>
            </a:pPr>
            <a:r>
              <a:rPr b="1" i="1" lang="en-US" sz="1125" u="none" strike="noStrike">
                <a:solidFill>
                  <a:srgbClr val="468273"/>
                </a:solidFill>
                <a:latin typeface="Courier"/>
                <a:ea typeface="Courier"/>
                <a:cs typeface="Courier"/>
                <a:sym typeface="Courier"/>
              </a:rPr>
              <a:t>4. Lưu ý:</a:t>
            </a:r>
            <a:endParaRPr/>
          </a:p>
          <a:p>
            <a:pPr indent="0" lvl="0" marL="0" rtl="0" algn="l">
              <a:lnSpc>
                <a:spcPct val="80000"/>
              </a:lnSpc>
              <a:spcBef>
                <a:spcPts val="338"/>
              </a:spcBef>
              <a:spcAft>
                <a:spcPts val="0"/>
              </a:spcAft>
              <a:buClr>
                <a:srgbClr val="468273"/>
              </a:buClr>
              <a:buSzPts val="1125"/>
              <a:buFont typeface="Courier"/>
              <a:buNone/>
            </a:pPr>
            <a:r>
              <a:rPr b="1" i="1" lang="en-US" sz="1125" u="none" strike="noStrike">
                <a:solidFill>
                  <a:srgbClr val="468273"/>
                </a:solidFill>
                <a:latin typeface="Courier"/>
                <a:ea typeface="Courier"/>
                <a:cs typeface="Courier"/>
                <a:sym typeface="Courier"/>
              </a:rPr>
              <a:t>- </a:t>
            </a:r>
            <a:r>
              <a:rPr b="1" i="1" lang="en-US" sz="750" u="none" strike="noStrike">
                <a:solidFill>
                  <a:srgbClr val="468273"/>
                </a:solidFill>
                <a:latin typeface="Courier"/>
                <a:ea typeface="Courier"/>
                <a:cs typeface="Courier"/>
                <a:sym typeface="Courier"/>
              </a:rPr>
              <a:t>rdt_send()</a:t>
            </a:r>
            <a:r>
              <a:rPr b="1" i="0" lang="en-US" sz="750" u="none" strike="noStrike">
                <a:solidFill>
                  <a:srgbClr val="333333"/>
                </a:solidFill>
                <a:latin typeface="Arial"/>
                <a:ea typeface="Arial"/>
                <a:cs typeface="Arial"/>
                <a:sym typeface="Arial"/>
              </a:rPr>
              <a:t>)  thì send ở đây ko phải là sự kiện/hành động gửi mà nó thể hiện là bên gửi: bên gửi đang chờ nhận dữ liệu từ tầng trên</a:t>
            </a:r>
            <a:endParaRPr b="1" i="0" sz="750" u="none" strike="noStrike">
              <a:solidFill>
                <a:srgbClr val="333333"/>
              </a:solidFill>
              <a:latin typeface="Arial"/>
              <a:ea typeface="Arial"/>
              <a:cs typeface="Arial"/>
              <a:sym typeface="Arial"/>
            </a:endParaRPr>
          </a:p>
          <a:p>
            <a:pPr indent="0" lvl="0" marL="0" rtl="0" algn="l">
              <a:lnSpc>
                <a:spcPct val="80000"/>
              </a:lnSpc>
              <a:spcBef>
                <a:spcPts val="225"/>
              </a:spcBef>
              <a:spcAft>
                <a:spcPts val="0"/>
              </a:spcAft>
              <a:buNone/>
            </a:pPr>
            <a:r>
              <a:t/>
            </a:r>
            <a:endParaRPr sz="750"/>
          </a:p>
        </p:txBody>
      </p:sp>
      <p:sp>
        <p:nvSpPr>
          <p:cNvPr id="356" name="Google Shape;356;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Trước khi phát triển một giao thức cho việc truyền dữ liệu tin cậy trong một kênh truyền có lỗi bít</a:t>
            </a:r>
            <a:r>
              <a:rPr b="1" i="0" lang="en-US" sz="1800" u="none" strike="noStrike">
                <a:solidFill>
                  <a:srgbClr val="333333"/>
                </a:solidFill>
                <a:latin typeface="Arial"/>
                <a:ea typeface="Arial"/>
                <a:cs typeface="Arial"/>
                <a:sym typeface="Arial"/>
              </a:rPr>
              <a:t> như vậy</a:t>
            </a:r>
            <a:r>
              <a:rPr b="0" i="0" lang="en-US" sz="1800" u="none" strike="noStrike">
                <a:solidFill>
                  <a:srgbClr val="333333"/>
                </a:solidFill>
                <a:latin typeface="Arial"/>
                <a:ea typeface="Arial"/>
                <a:cs typeface="Arial"/>
                <a:sym typeface="Arial"/>
              </a:rPr>
              <a:t>, trước tiên cần xem xem con người giải quyết tình huống này như thế nào.</a:t>
            </a:r>
            <a:endParaRPr/>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Ví dụ khi thực hiện cuộc hội thoại bằng điện thoại. Nếu như bạn không nghe rõ đối phương nói gì, bạn sẽ yêu cầu họ nói lại, còn nếu nghe rõ, ví dụ bạn nói OK.</a:t>
            </a:r>
            <a:endParaRPr/>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Các tin nhắn cho phép bên nhận báo cho bên gửi biết rằng mình đã nhận được gói tin đúng và những gì nhận bị lỗi và yêu cầu gửi lại cái bị lỗi. Các giao thức truyền dữ liệu tin cậy trên mạng dựa trên việc truyền lại này được gọi là </a:t>
            </a:r>
            <a:r>
              <a:rPr b="1" i="0" lang="en-US" sz="1800" u="none" strike="noStrike">
                <a:solidFill>
                  <a:srgbClr val="1E7ABA"/>
                </a:solidFill>
                <a:latin typeface="Arial"/>
                <a:ea typeface="Arial"/>
                <a:cs typeface="Arial"/>
                <a:sym typeface="Arial"/>
              </a:rPr>
              <a:t>ARQ (Automatic Repeat reQuest) protocols</a:t>
            </a:r>
            <a:r>
              <a:rPr b="0" i="0" lang="en-US" sz="1800" u="none" strike="noStrike">
                <a:solidFill>
                  <a:srgbClr val="333333"/>
                </a:solidFill>
                <a:latin typeface="Arial"/>
                <a:ea typeface="Arial"/>
                <a:cs typeface="Arial"/>
                <a:sym typeface="Arial"/>
              </a:rPr>
              <a:t>.</a:t>
            </a:r>
            <a:endParaRPr/>
          </a:p>
        </p:txBody>
      </p:sp>
      <p:sp>
        <p:nvSpPr>
          <p:cNvPr id="365" name="Google Shape;365;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4" name="Google Shape;37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1" name="Google Shape;38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570"/>
              <a:t>Đặc tả FSM trong giao thức rdt 2.0:</a:t>
            </a:r>
            <a:endParaRPr/>
          </a:p>
          <a:p>
            <a:pPr indent="-342900" lvl="0" marL="342900" rtl="0" algn="l">
              <a:lnSpc>
                <a:spcPct val="80000"/>
              </a:lnSpc>
              <a:spcBef>
                <a:spcPts val="257"/>
              </a:spcBef>
              <a:spcAft>
                <a:spcPts val="0"/>
              </a:spcAft>
              <a:buClr>
                <a:srgbClr val="333333"/>
              </a:buClr>
              <a:buSzPts val="855"/>
              <a:buFont typeface="Arial"/>
              <a:buAutoNum type="arabicPeriod"/>
            </a:pPr>
            <a:r>
              <a:rPr b="0" i="0" lang="en-US" sz="855" u="none" strike="noStrike">
                <a:solidFill>
                  <a:srgbClr val="333333"/>
                </a:solidFill>
                <a:latin typeface="Arial"/>
                <a:ea typeface="Arial"/>
                <a:cs typeface="Arial"/>
                <a:sym typeface="Arial"/>
              </a:rPr>
              <a:t>Bên gửi của </a:t>
            </a:r>
            <a:r>
              <a:rPr b="1" i="1" lang="en-US" sz="855" u="none" strike="noStrike">
                <a:solidFill>
                  <a:srgbClr val="468273"/>
                </a:solidFill>
                <a:latin typeface="Courier"/>
                <a:ea typeface="Courier"/>
                <a:cs typeface="Courier"/>
                <a:sym typeface="Courier"/>
              </a:rPr>
              <a:t>rdt2.0</a:t>
            </a:r>
            <a:r>
              <a:rPr b="0" i="1" lang="en-US" sz="855" u="none" strike="noStrike">
                <a:solidFill>
                  <a:srgbClr val="468273"/>
                </a:solidFill>
                <a:latin typeface="Courier"/>
                <a:ea typeface="Courier"/>
                <a:cs typeface="Courier"/>
                <a:sym typeface="Courier"/>
              </a:rPr>
              <a:t> </a:t>
            </a:r>
            <a:r>
              <a:rPr b="0" i="0" lang="en-US" sz="855" u="none" strike="noStrike">
                <a:solidFill>
                  <a:srgbClr val="468273"/>
                </a:solidFill>
                <a:latin typeface="Courier"/>
                <a:ea typeface="Courier"/>
                <a:cs typeface="Courier"/>
                <a:sym typeface="Courier"/>
              </a:rPr>
              <a:t>có 2 trạng thái:</a:t>
            </a:r>
            <a:endParaRPr/>
          </a:p>
          <a:p>
            <a:pPr indent="0" lvl="0" marL="0" rtl="0" algn="l">
              <a:lnSpc>
                <a:spcPct val="80000"/>
              </a:lnSpc>
              <a:spcBef>
                <a:spcPts val="257"/>
              </a:spcBef>
              <a:spcAft>
                <a:spcPts val="0"/>
              </a:spcAft>
              <a:buClr>
                <a:srgbClr val="468273"/>
              </a:buClr>
              <a:buSzPts val="855"/>
              <a:buFont typeface="Courier"/>
              <a:buNone/>
            </a:pPr>
            <a:r>
              <a:rPr b="0" i="0" lang="en-US" sz="855" u="none" strike="noStrike">
                <a:solidFill>
                  <a:srgbClr val="468273"/>
                </a:solidFill>
                <a:latin typeface="Courier"/>
                <a:ea typeface="Courier"/>
                <a:cs typeface="Courier"/>
                <a:sym typeface="Courier"/>
              </a:rPr>
              <a:t>- </a:t>
            </a:r>
            <a:r>
              <a:rPr b="1" i="0" lang="en-US" sz="855" u="none" strike="noStrike">
                <a:solidFill>
                  <a:srgbClr val="468273"/>
                </a:solidFill>
                <a:latin typeface="Courier"/>
                <a:ea typeface="Courier"/>
                <a:cs typeface="Courier"/>
                <a:sym typeface="Courier"/>
              </a:rPr>
              <a:t>Trạng thái 1: </a:t>
            </a:r>
            <a:r>
              <a:rPr b="0" i="0" lang="en-US" sz="855" u="none" strike="noStrike">
                <a:solidFill>
                  <a:srgbClr val="468273"/>
                </a:solidFill>
                <a:latin typeface="Courier"/>
                <a:ea typeface="Courier"/>
                <a:cs typeface="Courier"/>
                <a:sym typeface="Courier"/>
              </a:rPr>
              <a:t>giao thức bên gửi đợi dữ liệu chuyển xuống từ tầng cao hơn: trạng thái này có một sự kiện và 2 hành động đi kèm:</a:t>
            </a:r>
            <a:endParaRPr/>
          </a:p>
          <a:p>
            <a:pPr indent="0" lvl="0" marL="0" rtl="0" algn="l">
              <a:lnSpc>
                <a:spcPct val="80000"/>
              </a:lnSpc>
              <a:spcBef>
                <a:spcPts val="257"/>
              </a:spcBef>
              <a:spcAft>
                <a:spcPts val="0"/>
              </a:spcAft>
              <a:buClr>
                <a:srgbClr val="468273"/>
              </a:buClr>
              <a:buSzPts val="855"/>
              <a:buFont typeface="Courier"/>
              <a:buNone/>
            </a:pPr>
            <a:r>
              <a:rPr b="0" i="0" lang="en-US" sz="855" u="none" strike="noStrike">
                <a:solidFill>
                  <a:srgbClr val="468273"/>
                </a:solidFill>
                <a:latin typeface="Courier"/>
                <a:ea typeface="Courier"/>
                <a:cs typeface="Courier"/>
                <a:sym typeface="Courier"/>
              </a:rPr>
              <a:t>+ Khi sự kiện </a:t>
            </a:r>
            <a:r>
              <a:rPr b="1" i="1" lang="en-US" sz="855" u="none" strike="noStrike">
                <a:solidFill>
                  <a:srgbClr val="468273"/>
                </a:solidFill>
                <a:latin typeface="Courier"/>
                <a:ea typeface="Courier"/>
                <a:cs typeface="Courier"/>
                <a:sym typeface="Courier"/>
              </a:rPr>
              <a:t>rdt_send(data) </a:t>
            </a:r>
            <a:r>
              <a:rPr b="0" i="0" lang="en-US" sz="855" u="none" strike="noStrike">
                <a:solidFill>
                  <a:srgbClr val="468273"/>
                </a:solidFill>
                <a:latin typeface="Courier"/>
                <a:ea typeface="Courier"/>
                <a:cs typeface="Courier"/>
                <a:sym typeface="Courier"/>
              </a:rPr>
              <a:t>xuất hiện, bên gửi sẽ tạo một gói tin </a:t>
            </a:r>
            <a:r>
              <a:rPr b="0" i="0" lang="en-US" sz="855" u="none" strike="noStrike">
                <a:solidFill>
                  <a:srgbClr val="333333"/>
                </a:solidFill>
                <a:latin typeface="Arial"/>
                <a:ea typeface="Arial"/>
                <a:cs typeface="Arial"/>
                <a:sym typeface="Arial"/>
              </a:rPr>
              <a:t>(</a:t>
            </a:r>
            <a:r>
              <a:rPr b="1" i="1" lang="en-US" sz="855" u="none" strike="noStrike">
                <a:solidFill>
                  <a:srgbClr val="468273"/>
                </a:solidFill>
                <a:latin typeface="Courier"/>
                <a:ea typeface="Courier"/>
                <a:cs typeface="Courier"/>
                <a:sym typeface="Courier"/>
              </a:rPr>
              <a:t>sndpkt</a:t>
            </a:r>
            <a:r>
              <a:rPr b="0" i="0" lang="en-US" sz="855" u="none" strike="noStrike">
                <a:solidFill>
                  <a:srgbClr val="333333"/>
                </a:solidFill>
                <a:latin typeface="Arial"/>
                <a:ea typeface="Arial"/>
                <a:cs typeface="Arial"/>
                <a:sym typeface="Arial"/>
              </a:rPr>
              <a:t>) có chứa data sẽ gửi, cùng với checksum gói tin</a:t>
            </a:r>
            <a:endParaRPr/>
          </a:p>
          <a:p>
            <a:pPr indent="0" lvl="0" marL="0" rtl="0" algn="l">
              <a:lnSpc>
                <a:spcPct val="80000"/>
              </a:lnSpc>
              <a:spcBef>
                <a:spcPts val="257"/>
              </a:spcBef>
              <a:spcAft>
                <a:spcPts val="0"/>
              </a:spcAft>
              <a:buClr>
                <a:srgbClr val="333333"/>
              </a:buClr>
              <a:buSzPts val="855"/>
              <a:buFont typeface="Arial"/>
              <a:buNone/>
            </a:pPr>
            <a:r>
              <a:rPr b="0" i="0" lang="en-US" sz="855" u="none" strike="noStrike">
                <a:solidFill>
                  <a:srgbClr val="333333"/>
                </a:solidFill>
                <a:latin typeface="Arial"/>
                <a:ea typeface="Arial"/>
                <a:cs typeface="Arial"/>
                <a:sym typeface="Arial"/>
              </a:rPr>
              <a:t>+ Sau đó chuyển gói tin qua hành động </a:t>
            </a:r>
            <a:r>
              <a:rPr b="1" i="1" lang="en-US" sz="855" u="none" strike="noStrike">
                <a:solidFill>
                  <a:srgbClr val="468273"/>
                </a:solidFill>
                <a:latin typeface="Courier"/>
                <a:ea typeface="Courier"/>
                <a:cs typeface="Courier"/>
                <a:sym typeface="Courier"/>
              </a:rPr>
              <a:t>udt_send(sndpkt)</a:t>
            </a:r>
            <a:r>
              <a:rPr b="0" i="0" lang="en-US" sz="855" u="none" strike="noStrike">
                <a:solidFill>
                  <a:srgbClr val="333333"/>
                </a:solidFill>
                <a:latin typeface="Arial"/>
                <a:ea typeface="Arial"/>
                <a:cs typeface="Arial"/>
                <a:sym typeface="Arial"/>
              </a:rPr>
              <a:t>. </a:t>
            </a:r>
            <a:endParaRPr/>
          </a:p>
          <a:p>
            <a:pPr indent="-285750" lvl="0" marL="285750" rtl="0" algn="l">
              <a:lnSpc>
                <a:spcPct val="80000"/>
              </a:lnSpc>
              <a:spcBef>
                <a:spcPts val="257"/>
              </a:spcBef>
              <a:spcAft>
                <a:spcPts val="0"/>
              </a:spcAft>
              <a:buClr>
                <a:srgbClr val="333333"/>
              </a:buClr>
              <a:buSzPts val="855"/>
              <a:buFont typeface="Arial"/>
              <a:buChar char="-"/>
            </a:pPr>
            <a:r>
              <a:rPr b="1" i="0" lang="en-US" sz="855" u="none" strike="noStrike">
                <a:solidFill>
                  <a:srgbClr val="333333"/>
                </a:solidFill>
                <a:latin typeface="Arial"/>
                <a:ea typeface="Arial"/>
                <a:cs typeface="Arial"/>
                <a:sym typeface="Arial"/>
              </a:rPr>
              <a:t>Trạng thái 2: </a:t>
            </a:r>
            <a:r>
              <a:rPr b="0" i="0" lang="en-US" sz="855" u="none" strike="noStrike">
                <a:solidFill>
                  <a:srgbClr val="333333"/>
                </a:solidFill>
                <a:latin typeface="Arial"/>
                <a:ea typeface="Arial"/>
                <a:cs typeface="Arial"/>
                <a:sym typeface="Arial"/>
              </a:rPr>
              <a:t>giao thức đầu gửi đang đợi gói ACK hoặc NAK từ bên nhận.</a:t>
            </a:r>
            <a:endParaRPr/>
          </a:p>
          <a:p>
            <a:pPr indent="0" lvl="0" marL="0" rtl="0" algn="l">
              <a:lnSpc>
                <a:spcPct val="80000"/>
              </a:lnSpc>
              <a:spcBef>
                <a:spcPts val="257"/>
              </a:spcBef>
              <a:spcAft>
                <a:spcPts val="0"/>
              </a:spcAft>
              <a:buClr>
                <a:srgbClr val="333333"/>
              </a:buClr>
              <a:buSzPts val="855"/>
              <a:buFont typeface="Arial"/>
              <a:buNone/>
            </a:pPr>
            <a:r>
              <a:rPr b="0" i="0" lang="en-US" sz="855" u="none" strike="noStrike">
                <a:solidFill>
                  <a:srgbClr val="333333"/>
                </a:solidFill>
                <a:latin typeface="Arial"/>
                <a:ea typeface="Arial"/>
                <a:cs typeface="Arial"/>
                <a:sym typeface="Arial"/>
              </a:rPr>
              <a:t>+ Nếu nhận được ACK (qua sự kiện </a:t>
            </a:r>
            <a:r>
              <a:rPr b="1" i="1" lang="en-US" sz="855" u="none" strike="noStrike">
                <a:solidFill>
                  <a:srgbClr val="468273"/>
                </a:solidFill>
                <a:latin typeface="Courier"/>
                <a:ea typeface="Courier"/>
                <a:cs typeface="Courier"/>
                <a:sym typeface="Courier"/>
              </a:rPr>
              <a:t>rdt_rcv(rcvpkt) &amp;&amp; isACK (rcvpkt)</a:t>
            </a:r>
            <a:r>
              <a:rPr b="0" i="0" lang="en-US" sz="855" u="none" strike="noStrike">
                <a:solidFill>
                  <a:srgbClr val="333333"/>
                </a:solidFill>
                <a:latin typeface="Arial"/>
                <a:ea typeface="Arial"/>
                <a:cs typeface="Arial"/>
                <a:sym typeface="Arial"/>
              </a:rPr>
              <a:t>), bên gửi biết rằng gói vừa truyền gần đây nhất đã được nhận mà không có lỗi, do đó giao thức chuyển trạng thái về trạng thái 1 (chờ data từ tầng trên)</a:t>
            </a:r>
            <a:endParaRPr/>
          </a:p>
          <a:p>
            <a:pPr indent="0" lvl="0" marL="0" rtl="0" algn="l">
              <a:lnSpc>
                <a:spcPct val="80000"/>
              </a:lnSpc>
              <a:spcBef>
                <a:spcPts val="257"/>
              </a:spcBef>
              <a:spcAft>
                <a:spcPts val="0"/>
              </a:spcAft>
              <a:buClr>
                <a:srgbClr val="333333"/>
              </a:buClr>
              <a:buSzPts val="855"/>
              <a:buFont typeface="Arial"/>
              <a:buNone/>
            </a:pPr>
            <a:r>
              <a:rPr b="0" i="0" lang="en-US" sz="855" u="none" strike="noStrike">
                <a:solidFill>
                  <a:srgbClr val="333333"/>
                </a:solidFill>
                <a:latin typeface="Arial"/>
                <a:ea typeface="Arial"/>
                <a:cs typeface="Arial"/>
                <a:sym typeface="Arial"/>
              </a:rPr>
              <a:t>+ Nếu nhận được NAK, giao thức truyền lại gói tin cuối cùng và đợi ACK hoặc NAK trả lời từ đầu nhận.</a:t>
            </a:r>
            <a:endParaRPr/>
          </a:p>
          <a:p>
            <a:pPr indent="0" lvl="0" marL="0" rtl="0" algn="l">
              <a:lnSpc>
                <a:spcPct val="80000"/>
              </a:lnSpc>
              <a:spcBef>
                <a:spcPts val="257"/>
              </a:spcBef>
              <a:spcAft>
                <a:spcPts val="0"/>
              </a:spcAft>
              <a:buClr>
                <a:schemeClr val="dk1"/>
              </a:buClr>
              <a:buSzPts val="855"/>
              <a:buFont typeface="Calibri"/>
              <a:buNone/>
            </a:pPr>
            <a:r>
              <a:t/>
            </a:r>
            <a:endParaRPr b="1" i="0" sz="855" u="none" strike="noStrike">
              <a:solidFill>
                <a:srgbClr val="333333"/>
              </a:solidFill>
              <a:latin typeface="Arial"/>
              <a:ea typeface="Arial"/>
              <a:cs typeface="Arial"/>
              <a:sym typeface="Arial"/>
            </a:endParaRPr>
          </a:p>
          <a:p>
            <a:pPr indent="0" lvl="0" marL="0" rtl="0" algn="l">
              <a:lnSpc>
                <a:spcPct val="80000"/>
              </a:lnSpc>
              <a:spcBef>
                <a:spcPts val="257"/>
              </a:spcBef>
              <a:spcAft>
                <a:spcPts val="0"/>
              </a:spcAft>
              <a:buClr>
                <a:srgbClr val="1E7ABA"/>
              </a:buClr>
              <a:buSzPts val="855"/>
              <a:buFont typeface="Arial"/>
              <a:buNone/>
            </a:pPr>
            <a:r>
              <a:rPr b="1" i="0" lang="en-US" sz="855" u="none" strike="noStrike">
                <a:solidFill>
                  <a:srgbClr val="1E7ABA"/>
                </a:solidFill>
                <a:latin typeface="Arial"/>
                <a:ea typeface="Arial"/>
                <a:cs typeface="Arial"/>
                <a:sym typeface="Arial"/>
              </a:rPr>
              <a:t>2. Bên nhận</a:t>
            </a:r>
            <a:endParaRPr b="1" i="0" sz="855" u="none" strike="noStrike">
              <a:solidFill>
                <a:srgbClr val="1E7ABA"/>
              </a:solidFill>
              <a:latin typeface="Arial"/>
              <a:ea typeface="Arial"/>
              <a:cs typeface="Arial"/>
              <a:sym typeface="Arial"/>
            </a:endParaRPr>
          </a:p>
          <a:p>
            <a:pPr indent="0" lvl="0" marL="0" rtl="0" algn="l">
              <a:lnSpc>
                <a:spcPct val="80000"/>
              </a:lnSpc>
              <a:spcBef>
                <a:spcPts val="257"/>
              </a:spcBef>
              <a:spcAft>
                <a:spcPts val="0"/>
              </a:spcAft>
              <a:buClr>
                <a:srgbClr val="1E7ABA"/>
              </a:buClr>
              <a:buSzPts val="855"/>
              <a:buFont typeface="Arial"/>
              <a:buNone/>
            </a:pPr>
            <a:r>
              <a:rPr b="0" i="0" lang="en-US" sz="855" u="none" strike="noStrike">
                <a:solidFill>
                  <a:srgbClr val="1E7ABA"/>
                </a:solidFill>
                <a:latin typeface="Arial"/>
                <a:ea typeface="Arial"/>
                <a:cs typeface="Arial"/>
                <a:sym typeface="Arial"/>
              </a:rPr>
              <a:t>Chỉ có 1 trạng thái. Khi gói tin đến, bên nhận trả lời bằng gói ACK hoặc NAK</a:t>
            </a:r>
            <a:endParaRPr/>
          </a:p>
          <a:p>
            <a:pPr indent="-285750" lvl="0" marL="285750" rtl="0" algn="l">
              <a:lnSpc>
                <a:spcPct val="80000"/>
              </a:lnSpc>
              <a:spcBef>
                <a:spcPts val="257"/>
              </a:spcBef>
              <a:spcAft>
                <a:spcPts val="0"/>
              </a:spcAft>
              <a:buClr>
                <a:srgbClr val="1E7ABA"/>
              </a:buClr>
              <a:buSzPts val="855"/>
              <a:buFont typeface="Arial"/>
              <a:buChar char="-"/>
            </a:pPr>
            <a:r>
              <a:rPr b="0" i="0" lang="en-US" sz="855" u="none" strike="noStrike">
                <a:solidFill>
                  <a:srgbClr val="1E7ABA"/>
                </a:solidFill>
                <a:latin typeface="Arial"/>
                <a:ea typeface="Arial"/>
                <a:cs typeface="Arial"/>
                <a:sym typeface="Arial"/>
              </a:rPr>
              <a:t>Sự kiện </a:t>
            </a:r>
            <a:r>
              <a:rPr b="1" i="1" lang="en-US" sz="855" u="none" strike="noStrike">
                <a:solidFill>
                  <a:srgbClr val="468273"/>
                </a:solidFill>
                <a:latin typeface="Courier"/>
                <a:ea typeface="Courier"/>
                <a:cs typeface="Courier"/>
                <a:sym typeface="Courier"/>
              </a:rPr>
              <a:t>rdt_rcv(rcvpkt) &amp;&amp; corrupt(rcvpkt) </a:t>
            </a:r>
            <a:r>
              <a:rPr b="0" i="0" lang="en-US" sz="855" u="none" strike="noStrike">
                <a:solidFill>
                  <a:srgbClr val="468273"/>
                </a:solidFill>
                <a:latin typeface="Courier"/>
                <a:ea typeface="Courier"/>
                <a:cs typeface="Courier"/>
                <a:sym typeface="Courier"/>
              </a:rPr>
              <a:t>tương ứng với gói tin nhận được có lỗi.</a:t>
            </a:r>
            <a:endParaRPr/>
          </a:p>
          <a:p>
            <a:pPr indent="0" lvl="0" marL="0" rtl="0" algn="l">
              <a:lnSpc>
                <a:spcPct val="80000"/>
              </a:lnSpc>
              <a:spcBef>
                <a:spcPts val="257"/>
              </a:spcBef>
              <a:spcAft>
                <a:spcPts val="0"/>
              </a:spcAft>
              <a:buClr>
                <a:schemeClr val="dk1"/>
              </a:buClr>
              <a:buSzPts val="855"/>
              <a:buFont typeface="Calibri"/>
              <a:buNone/>
            </a:pPr>
            <a:r>
              <a:t/>
            </a:r>
            <a:endParaRPr b="0" i="0" sz="855" u="none" strike="noStrike">
              <a:solidFill>
                <a:srgbClr val="468273"/>
              </a:solidFill>
              <a:latin typeface="Courier"/>
              <a:ea typeface="Courier"/>
              <a:cs typeface="Courier"/>
              <a:sym typeface="Courier"/>
            </a:endParaRPr>
          </a:p>
          <a:p>
            <a:pPr indent="0" lvl="0" marL="0" rtl="0" algn="l">
              <a:lnSpc>
                <a:spcPct val="80000"/>
              </a:lnSpc>
              <a:spcBef>
                <a:spcPts val="257"/>
              </a:spcBef>
              <a:spcAft>
                <a:spcPts val="0"/>
              </a:spcAft>
              <a:buClr>
                <a:srgbClr val="333333"/>
              </a:buClr>
              <a:buSzPts val="855"/>
              <a:buFont typeface="Arial"/>
              <a:buNone/>
            </a:pPr>
            <a:r>
              <a:rPr b="1" i="0" lang="en-US" sz="855" u="none" strike="noStrike">
                <a:solidFill>
                  <a:srgbClr val="333333"/>
                </a:solidFill>
                <a:latin typeface="Arial"/>
                <a:ea typeface="Arial"/>
                <a:cs typeface="Arial"/>
                <a:sym typeface="Arial"/>
              </a:rPr>
              <a:t>Câu hỏi:</a:t>
            </a:r>
            <a:endParaRPr/>
          </a:p>
          <a:p>
            <a:pPr indent="0" lvl="0" marL="0" rtl="0" algn="l">
              <a:lnSpc>
                <a:spcPct val="80000"/>
              </a:lnSpc>
              <a:spcBef>
                <a:spcPts val="257"/>
              </a:spcBef>
              <a:spcAft>
                <a:spcPts val="0"/>
              </a:spcAft>
              <a:buClr>
                <a:srgbClr val="333333"/>
              </a:buClr>
              <a:buSzPts val="855"/>
              <a:buFont typeface="Arial"/>
              <a:buNone/>
            </a:pPr>
            <a:r>
              <a:rPr b="1" i="0" lang="en-US" sz="855" u="none" strike="noStrike">
                <a:solidFill>
                  <a:srgbClr val="333333"/>
                </a:solidFill>
                <a:latin typeface="Arial"/>
                <a:ea typeface="Arial"/>
                <a:cs typeface="Arial"/>
                <a:sym typeface="Arial"/>
              </a:rPr>
              <a:t>1. Tại sao gọi rdt 2.0 là giao thức stop-and-wait</a:t>
            </a:r>
            <a:endParaRPr/>
          </a:p>
          <a:p>
            <a:pPr indent="0" lvl="0" marL="0" rtl="0" algn="l">
              <a:lnSpc>
                <a:spcPct val="80000"/>
              </a:lnSpc>
              <a:spcBef>
                <a:spcPts val="257"/>
              </a:spcBef>
              <a:spcAft>
                <a:spcPts val="0"/>
              </a:spcAft>
              <a:buClr>
                <a:schemeClr val="dk1"/>
              </a:buClr>
              <a:buSzPts val="855"/>
              <a:buFont typeface="Calibri"/>
              <a:buNone/>
            </a:pPr>
            <a:r>
              <a:t/>
            </a:r>
            <a:endParaRPr b="1" i="0" sz="855" u="none" strike="noStrike">
              <a:solidFill>
                <a:srgbClr val="333333"/>
              </a:solidFill>
              <a:latin typeface="Arial"/>
              <a:ea typeface="Arial"/>
              <a:cs typeface="Arial"/>
              <a:sym typeface="Arial"/>
            </a:endParaRPr>
          </a:p>
          <a:p>
            <a:pPr indent="0" lvl="0" marL="0" rtl="0" algn="l">
              <a:lnSpc>
                <a:spcPct val="80000"/>
              </a:lnSpc>
              <a:spcBef>
                <a:spcPts val="257"/>
              </a:spcBef>
              <a:spcAft>
                <a:spcPts val="0"/>
              </a:spcAft>
              <a:buClr>
                <a:srgbClr val="333333"/>
              </a:buClr>
              <a:buSzPts val="855"/>
              <a:buFont typeface="Arial"/>
              <a:buNone/>
            </a:pPr>
            <a:r>
              <a:rPr b="1" i="0" lang="en-US" sz="855" u="none" strike="noStrike">
                <a:solidFill>
                  <a:srgbClr val="333333"/>
                </a:solidFill>
                <a:latin typeface="Arial"/>
                <a:ea typeface="Arial"/>
                <a:cs typeface="Arial"/>
                <a:sym typeface="Arial"/>
              </a:rPr>
              <a:t>Lưu ý: </a:t>
            </a:r>
            <a:r>
              <a:rPr b="0" i="0" lang="en-US" sz="855" u="none" strike="noStrike">
                <a:solidFill>
                  <a:srgbClr val="333333"/>
                </a:solidFill>
                <a:latin typeface="Arial"/>
                <a:ea typeface="Arial"/>
                <a:cs typeface="Arial"/>
                <a:sym typeface="Arial"/>
              </a:rPr>
              <a:t>khi đầu gửi ở trạng thái chờ ACK hay NAK, nó không thể nhận thêm data từ tầng trên ⬄ sự kiện </a:t>
            </a:r>
            <a:r>
              <a:rPr b="1" i="1" lang="en-US" sz="855" u="none" strike="noStrike">
                <a:solidFill>
                  <a:srgbClr val="468273"/>
                </a:solidFill>
                <a:latin typeface="Courier"/>
                <a:ea typeface="Courier"/>
                <a:cs typeface="Courier"/>
                <a:sym typeface="Courier"/>
              </a:rPr>
              <a:t>rdt_send() </a:t>
            </a:r>
            <a:r>
              <a:rPr b="0" i="0" lang="en-US" sz="855" u="none" strike="noStrike">
                <a:solidFill>
                  <a:srgbClr val="333333"/>
                </a:solidFill>
                <a:latin typeface="Arial"/>
                <a:ea typeface="Arial"/>
                <a:cs typeface="Arial"/>
                <a:sym typeface="Arial"/>
              </a:rPr>
              <a:t>không thể xuất hiện; nó chỉ xuất hiện sau khi bên gửi nhận được một ACK và rời trạng thái này. Do đó bên gửi sẽ không gửi data mới cho đến khi nó chắc chắn rằng bên nhận đã nhận đúng gói hiện tại.</a:t>
            </a:r>
            <a:endParaRPr/>
          </a:p>
          <a:p>
            <a:pPr indent="0" lvl="0" marL="0" rtl="0" algn="l">
              <a:lnSpc>
                <a:spcPct val="80000"/>
              </a:lnSpc>
              <a:spcBef>
                <a:spcPts val="257"/>
              </a:spcBef>
              <a:spcAft>
                <a:spcPts val="0"/>
              </a:spcAft>
              <a:buClr>
                <a:srgbClr val="333333"/>
              </a:buClr>
              <a:buSzPts val="855"/>
              <a:buFont typeface="Arial"/>
              <a:buNone/>
            </a:pPr>
            <a:r>
              <a:rPr b="0" i="0" lang="en-US" sz="855" u="none" strike="noStrike">
                <a:solidFill>
                  <a:srgbClr val="333333"/>
                </a:solidFill>
                <a:latin typeface="Arial"/>
                <a:ea typeface="Arial"/>
                <a:cs typeface="Arial"/>
                <a:sym typeface="Arial"/>
              </a:rPr>
              <a:t>Vì hành xử kiểu này nên giao thức </a:t>
            </a:r>
            <a:r>
              <a:rPr b="1" i="1" lang="en-US" sz="855" u="none" strike="noStrike">
                <a:solidFill>
                  <a:srgbClr val="468273"/>
                </a:solidFill>
                <a:latin typeface="Courier"/>
                <a:ea typeface="Courier"/>
                <a:cs typeface="Courier"/>
                <a:sym typeface="Courier"/>
              </a:rPr>
              <a:t>rdt2.0</a:t>
            </a:r>
            <a:r>
              <a:rPr b="0" i="1" lang="en-US" sz="855" u="none" strike="noStrike">
                <a:solidFill>
                  <a:srgbClr val="468273"/>
                </a:solidFill>
                <a:latin typeface="Courier"/>
                <a:ea typeface="Courier"/>
                <a:cs typeface="Courier"/>
                <a:sym typeface="Courier"/>
              </a:rPr>
              <a:t> còn được gọi là giao thức </a:t>
            </a:r>
            <a:r>
              <a:rPr b="1" i="0" lang="en-US" sz="855" u="none" strike="noStrike">
                <a:solidFill>
                  <a:srgbClr val="1E7ABA"/>
                </a:solidFill>
                <a:latin typeface="Arial"/>
                <a:ea typeface="Arial"/>
                <a:cs typeface="Arial"/>
                <a:sym typeface="Arial"/>
              </a:rPr>
              <a:t>stop-and-wait</a:t>
            </a:r>
            <a:endParaRPr/>
          </a:p>
          <a:p>
            <a:pPr indent="0" lvl="0" marL="0" rtl="0" algn="l">
              <a:lnSpc>
                <a:spcPct val="80000"/>
              </a:lnSpc>
              <a:spcBef>
                <a:spcPts val="257"/>
              </a:spcBef>
              <a:spcAft>
                <a:spcPts val="0"/>
              </a:spcAft>
              <a:buClr>
                <a:schemeClr val="dk1"/>
              </a:buClr>
              <a:buSzPts val="855"/>
              <a:buFont typeface="Calibri"/>
              <a:buNone/>
            </a:pPr>
            <a:r>
              <a:t/>
            </a:r>
            <a:endParaRPr b="1" i="0" sz="855" u="none" strike="noStrike">
              <a:solidFill>
                <a:srgbClr val="1E7ABA"/>
              </a:solidFill>
              <a:latin typeface="Arial"/>
              <a:ea typeface="Arial"/>
              <a:cs typeface="Arial"/>
              <a:sym typeface="Arial"/>
            </a:endParaRPr>
          </a:p>
          <a:p>
            <a:pPr indent="0" lvl="0" marL="0" rtl="0" algn="l">
              <a:lnSpc>
                <a:spcPct val="80000"/>
              </a:lnSpc>
              <a:spcBef>
                <a:spcPts val="257"/>
              </a:spcBef>
              <a:spcAft>
                <a:spcPts val="0"/>
              </a:spcAft>
              <a:buClr>
                <a:srgbClr val="1E7ABA"/>
              </a:buClr>
              <a:buSzPts val="855"/>
              <a:buFont typeface="Arial"/>
              <a:buNone/>
            </a:pPr>
            <a:r>
              <a:rPr b="1" i="0" lang="en-US" sz="855" u="none" strike="noStrike">
                <a:solidFill>
                  <a:srgbClr val="1E7ABA"/>
                </a:solidFill>
                <a:latin typeface="Arial"/>
                <a:ea typeface="Arial"/>
                <a:cs typeface="Arial"/>
                <a:sym typeface="Arial"/>
              </a:rPr>
              <a:t>2. Lỗ hổng của rdt2.0 (nhược điểm) là gì?</a:t>
            </a:r>
            <a:endParaRPr b="1" i="0" sz="855" u="none" strike="noStrike">
              <a:solidFill>
                <a:srgbClr val="1E7ABA"/>
              </a:solidFill>
              <a:latin typeface="Arial"/>
              <a:ea typeface="Arial"/>
              <a:cs typeface="Arial"/>
              <a:sym typeface="Arial"/>
            </a:endParaRPr>
          </a:p>
        </p:txBody>
      </p:sp>
      <p:sp>
        <p:nvSpPr>
          <p:cNvPr id="389" name="Google Shape;389;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1200"/>
              <a:buFont typeface="Calibri"/>
              <a:buAutoNum type="arabicPeriod"/>
            </a:pPr>
            <a:r>
              <a:rPr lang="en-US"/>
              <a:t>rdt2.0 tưởng OK nhưng lại có lỗ hổng:</a:t>
            </a:r>
            <a:endParaRPr/>
          </a:p>
          <a:p>
            <a:pPr indent="-228600" lvl="0" marL="228600" rtl="0" algn="l">
              <a:spcBef>
                <a:spcPts val="360"/>
              </a:spcBef>
              <a:spcAft>
                <a:spcPts val="0"/>
              </a:spcAft>
              <a:buClr>
                <a:schemeClr val="dk1"/>
              </a:buClr>
              <a:buSzPts val="1200"/>
              <a:buFont typeface="Calibri"/>
              <a:buAutoNum type="arabicPeriod"/>
            </a:pPr>
            <a:r>
              <a:rPr lang="en-US"/>
              <a:t>Khắc phục: 3 phương án có thể</a:t>
            </a:r>
            <a:endParaRPr/>
          </a:p>
          <a:p>
            <a:pPr indent="-152400" lvl="0" marL="228600" rtl="0" algn="l">
              <a:spcBef>
                <a:spcPts val="360"/>
              </a:spcBef>
              <a:spcAft>
                <a:spcPts val="0"/>
              </a:spcAft>
              <a:buClr>
                <a:schemeClr val="dk1"/>
              </a:buClr>
              <a:buSzPts val="1200"/>
              <a:buFont typeface="Calibri"/>
              <a:buNone/>
            </a:pPr>
            <a:r>
              <a:t/>
            </a:r>
            <a:endParaRPr/>
          </a:p>
          <a:p>
            <a:pPr indent="0" lvl="0" marL="0" rtl="0" algn="l">
              <a:spcBef>
                <a:spcPts val="360"/>
              </a:spcBef>
              <a:spcAft>
                <a:spcPts val="0"/>
              </a:spcAft>
              <a:buClr>
                <a:schemeClr val="dk1"/>
              </a:buClr>
              <a:buSzPts val="1200"/>
              <a:buFont typeface="Calibri"/>
              <a:buNone/>
            </a:pPr>
            <a:r>
              <a:rPr b="1" lang="en-US"/>
              <a:t>Câu hỏi: </a:t>
            </a:r>
            <a:endParaRPr/>
          </a:p>
          <a:p>
            <a:pPr indent="0" lvl="0" marL="0" rtl="0" algn="l">
              <a:spcBef>
                <a:spcPts val="360"/>
              </a:spcBef>
              <a:spcAft>
                <a:spcPts val="0"/>
              </a:spcAft>
              <a:buClr>
                <a:schemeClr val="dk1"/>
              </a:buClr>
              <a:buSzPts val="1200"/>
              <a:buFont typeface="Calibri"/>
              <a:buNone/>
            </a:pPr>
            <a:r>
              <a:rPr b="1" lang="en-US"/>
              <a:t>Khắc phục bằng cách nào?</a:t>
            </a:r>
            <a:endParaRPr/>
          </a:p>
          <a:p>
            <a:pPr indent="0" lvl="0" marL="0" rtl="0" algn="l">
              <a:spcBef>
                <a:spcPts val="360"/>
              </a:spcBef>
              <a:spcAft>
                <a:spcPts val="0"/>
              </a:spcAft>
              <a:buClr>
                <a:schemeClr val="dk1"/>
              </a:buClr>
              <a:buSzPts val="1200"/>
              <a:buFont typeface="Calibri"/>
              <a:buNone/>
            </a:pPr>
            <a:r>
              <a:rPr b="0" lang="en-US"/>
              <a:t>Bổ sung thêm sequence number vào phần header của gói tin</a:t>
            </a:r>
            <a:endParaRPr b="0"/>
          </a:p>
        </p:txBody>
      </p:sp>
      <p:sp>
        <p:nvSpPr>
          <p:cNvPr id="399" name="Google Shape;39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 Cách xử lý đơn giản (được áp dụng ở hầu hết các giao thức truyền dữ liệu hiện tại, gồm cả TCP) là </a:t>
            </a:r>
            <a:r>
              <a:rPr b="1" lang="en-US"/>
              <a:t>bổ sung thêm một trường mới vào gói data-số thứ tự (</a:t>
            </a:r>
            <a:r>
              <a:rPr b="1" i="0" lang="en-US" sz="1200" u="none" strike="noStrike">
                <a:solidFill>
                  <a:srgbClr val="1E7ABA"/>
                </a:solidFill>
                <a:latin typeface="Arial"/>
                <a:ea typeface="Arial"/>
                <a:cs typeface="Arial"/>
                <a:sym typeface="Arial"/>
              </a:rPr>
              <a:t>sequence number) của gói tin truyền.</a:t>
            </a:r>
            <a:endParaRPr/>
          </a:p>
          <a:p>
            <a:pPr indent="-171450" lvl="0" marL="171450" rtl="0" algn="l">
              <a:spcBef>
                <a:spcPts val="360"/>
              </a:spcBef>
              <a:spcAft>
                <a:spcPts val="0"/>
              </a:spcAft>
              <a:buClr>
                <a:schemeClr val="dk1"/>
              </a:buClr>
              <a:buSzPts val="1200"/>
              <a:buFont typeface="Calibri"/>
              <a:buChar char="-"/>
            </a:pPr>
            <a:r>
              <a:rPr lang="en-US"/>
              <a:t>Bên nhận chỉ cần check số thứ tự này để xác định gói nhận được là gói truyền lại hay không.</a:t>
            </a:r>
            <a:endParaRPr/>
          </a:p>
          <a:p>
            <a:pPr indent="-171450" lvl="0" marL="171450" rtl="0" algn="l">
              <a:spcBef>
                <a:spcPts val="360"/>
              </a:spcBef>
              <a:spcAft>
                <a:spcPts val="0"/>
              </a:spcAft>
              <a:buClr>
                <a:schemeClr val="dk1"/>
              </a:buClr>
              <a:buSzPts val="1200"/>
              <a:buFont typeface="Calibri"/>
              <a:buChar char="-"/>
            </a:pPr>
            <a:r>
              <a:rPr lang="en-US"/>
              <a:t>Số thứ tự được biểu diễn bằng 1 bit.</a:t>
            </a:r>
            <a:endParaRPr/>
          </a:p>
          <a:p>
            <a:pPr indent="0" lvl="0" marL="0" rtl="0" algn="l">
              <a:spcBef>
                <a:spcPts val="360"/>
              </a:spcBef>
              <a:spcAft>
                <a:spcPts val="0"/>
              </a:spcAft>
              <a:buClr>
                <a:schemeClr val="dk1"/>
              </a:buClr>
              <a:buSzPts val="1200"/>
              <a:buFont typeface="Calibri"/>
              <a:buNone/>
            </a:pPr>
            <a:r>
              <a:t/>
            </a:r>
            <a:endParaRPr b="1"/>
          </a:p>
          <a:p>
            <a:pPr indent="0" lvl="0" marL="0" rtl="0" algn="l">
              <a:spcBef>
                <a:spcPts val="360"/>
              </a:spcBef>
              <a:spcAft>
                <a:spcPts val="0"/>
              </a:spcAft>
              <a:buClr>
                <a:schemeClr val="dk1"/>
              </a:buClr>
              <a:buSzPts val="1200"/>
              <a:buFont typeface="Calibri"/>
              <a:buNone/>
            </a:pPr>
            <a:r>
              <a:rPr b="1" lang="en-US"/>
              <a:t>Việc khắc phục lỗ hổng của 2.0 được thực hiện trong rdt2.1</a:t>
            </a:r>
            <a:endParaRPr b="1"/>
          </a:p>
          <a:p>
            <a:pPr indent="0" lvl="0" marL="0" rtl="0" algn="l">
              <a:spcBef>
                <a:spcPts val="360"/>
              </a:spcBef>
              <a:spcAft>
                <a:spcPts val="0"/>
              </a:spcAft>
              <a:buNone/>
            </a:pPr>
            <a:r>
              <a:t/>
            </a:r>
            <a:endParaRPr/>
          </a:p>
        </p:txBody>
      </p:sp>
      <p:sp>
        <p:nvSpPr>
          <p:cNvPr id="407" name="Google Shape;407;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 name="Google Shape;9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 Bên nhận chỉ cần kiểm tra sequence number để xem gói tin nhận được có phải là gói được truyền lại hay không?</a:t>
            </a:r>
            <a:endParaRPr/>
          </a:p>
          <a:p>
            <a:pPr indent="-171450" lvl="0" marL="171450" rtl="0" algn="l">
              <a:spcBef>
                <a:spcPts val="360"/>
              </a:spcBef>
              <a:spcAft>
                <a:spcPts val="0"/>
              </a:spcAft>
              <a:buClr>
                <a:schemeClr val="dk1"/>
              </a:buClr>
              <a:buSzPts val="1200"/>
              <a:buFont typeface="Calibri"/>
              <a:buChar char="-"/>
            </a:pPr>
            <a:r>
              <a:rPr lang="en-US"/>
              <a:t>Sequence number có độ dài 1 bít là đủ (0, 1) vì nó cho phép bên nhận biết được liệu:</a:t>
            </a:r>
            <a:endParaRPr/>
          </a:p>
          <a:p>
            <a:pPr indent="0" lvl="0" marL="0" rtl="0" algn="l">
              <a:spcBef>
                <a:spcPts val="360"/>
              </a:spcBef>
              <a:spcAft>
                <a:spcPts val="0"/>
              </a:spcAft>
              <a:buClr>
                <a:schemeClr val="dk1"/>
              </a:buClr>
              <a:buSzPts val="1200"/>
              <a:buFont typeface="Calibri"/>
              <a:buNone/>
            </a:pPr>
            <a:r>
              <a:rPr lang="en-US"/>
              <a:t>+ Bên gửi đang gửi lại gói tin được truyền trước đó hay không (nếu như sequence number của gói tin nhận được giống với sequence number của gói tin nó nhận được gần đây nhất).</a:t>
            </a:r>
            <a:endParaRPr/>
          </a:p>
          <a:p>
            <a:pPr indent="0" lvl="0" marL="0" rtl="0" algn="l">
              <a:spcBef>
                <a:spcPts val="360"/>
              </a:spcBef>
              <a:spcAft>
                <a:spcPts val="0"/>
              </a:spcAft>
              <a:buClr>
                <a:schemeClr val="dk1"/>
              </a:buClr>
              <a:buSzPts val="1200"/>
              <a:buFont typeface="Calibri"/>
              <a:buNone/>
            </a:pPr>
            <a:r>
              <a:rPr lang="en-US"/>
              <a:t>+ Hay một gói tin mới (khi sequence number thay đổi, từ 0 sang 1 hoặc từ 1 thành 0).</a:t>
            </a:r>
            <a:endParaRPr/>
          </a:p>
          <a:p>
            <a:pPr indent="0" lvl="0" marL="0" rtl="0" algn="l">
              <a:spcBef>
                <a:spcPts val="360"/>
              </a:spcBef>
              <a:spcAft>
                <a:spcPts val="0"/>
              </a:spcAft>
              <a:buClr>
                <a:schemeClr val="dk1"/>
              </a:buClr>
              <a:buSzPts val="1200"/>
              <a:buFont typeface="Calibri"/>
              <a:buNone/>
            </a:pPr>
            <a:r>
              <a:t/>
            </a:r>
            <a:endParaRPr/>
          </a:p>
          <a:p>
            <a:pPr indent="0" lvl="0" marL="0" rtl="0" algn="l">
              <a:spcBef>
                <a:spcPts val="360"/>
              </a:spcBef>
              <a:spcAft>
                <a:spcPts val="0"/>
              </a:spcAft>
              <a:buClr>
                <a:schemeClr val="dk1"/>
              </a:buClr>
              <a:buSzPts val="1200"/>
              <a:buFont typeface="Calibri"/>
              <a:buNone/>
            </a:pPr>
            <a:r>
              <a:rPr lang="en-US"/>
              <a:t>Vì chúng ta đang giả thiết ở giao thức này là kênh không làm mất gói tin truyền. Bản thân ACK và NAK không cần thể hiện số thứ tự gói tin mà nó xác nhận.</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200"/>
              <a:buFont typeface="Calibri"/>
              <a:buNone/>
            </a:pPr>
            <a:r>
              <a:t/>
            </a:r>
            <a:endParaRPr/>
          </a:p>
        </p:txBody>
      </p:sp>
      <p:sp>
        <p:nvSpPr>
          <p:cNvPr id="415" name="Google Shape;415;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lnSpc>
                <a:spcPct val="80000"/>
              </a:lnSpc>
              <a:spcBef>
                <a:spcPts val="0"/>
              </a:spcBef>
              <a:spcAft>
                <a:spcPts val="0"/>
              </a:spcAft>
              <a:buClr>
                <a:srgbClr val="333333"/>
              </a:buClr>
              <a:buSzPts val="839"/>
              <a:buFont typeface="Arial"/>
              <a:buChar char="-"/>
            </a:pPr>
            <a:r>
              <a:rPr b="0" i="0" lang="en-US" sz="839" u="none" strike="noStrike">
                <a:solidFill>
                  <a:srgbClr val="333333"/>
                </a:solidFill>
                <a:latin typeface="Arial"/>
                <a:ea typeface="Arial"/>
                <a:cs typeface="Arial"/>
                <a:sym typeface="Arial"/>
              </a:rPr>
              <a:t>FSM của cả bên gửi và bên nhận của rdt 2.1 mỗi bên hiên có gấp đôi số trạng thái so với rdt 2.0</a:t>
            </a:r>
            <a:endParaRPr/>
          </a:p>
          <a:p>
            <a:pPr indent="-171450" lvl="0" marL="171450" rtl="0" algn="l">
              <a:lnSpc>
                <a:spcPct val="80000"/>
              </a:lnSpc>
              <a:spcBef>
                <a:spcPts val="252"/>
              </a:spcBef>
              <a:spcAft>
                <a:spcPts val="0"/>
              </a:spcAft>
              <a:buClr>
                <a:srgbClr val="333333"/>
              </a:buClr>
              <a:buSzPts val="839"/>
              <a:buFont typeface="Arial"/>
              <a:buChar char="-"/>
            </a:pPr>
            <a:r>
              <a:rPr b="0" i="0" lang="en-US" sz="839" u="none" strike="noStrike">
                <a:solidFill>
                  <a:srgbClr val="333333"/>
                </a:solidFill>
                <a:latin typeface="Arial"/>
                <a:ea typeface="Arial"/>
                <a:cs typeface="Arial"/>
                <a:sym typeface="Arial"/>
              </a:rPr>
              <a:t> bởi vì trạng thái giao thức bây giờ phải phản ánh được liệu gói tin hiện đang được gửi bởi đầu gửi hay gói tin được mong đợi nhận (ở đầu nhận) nên có sequence number là 0 hay 1.</a:t>
            </a:r>
            <a:endParaRPr/>
          </a:p>
          <a:p>
            <a:pPr indent="-171450" lvl="0" marL="171450" rtl="0" algn="l">
              <a:lnSpc>
                <a:spcPct val="80000"/>
              </a:lnSpc>
              <a:spcBef>
                <a:spcPts val="252"/>
              </a:spcBef>
              <a:spcAft>
                <a:spcPts val="0"/>
              </a:spcAft>
              <a:buClr>
                <a:schemeClr val="dk1"/>
              </a:buClr>
              <a:buSzPts val="839"/>
              <a:buFont typeface="Calibri"/>
              <a:buChar char="-"/>
            </a:pPr>
            <a:r>
              <a:rPr lang="en-US" sz="839"/>
              <a:t>Giao thức rdt 2.1 sử dụng ACK và NAK :</a:t>
            </a:r>
            <a:endParaRPr/>
          </a:p>
          <a:p>
            <a:pPr indent="0" lvl="0" marL="0" rtl="0" algn="l">
              <a:lnSpc>
                <a:spcPct val="80000"/>
              </a:lnSpc>
              <a:spcBef>
                <a:spcPts val="252"/>
              </a:spcBef>
              <a:spcAft>
                <a:spcPts val="0"/>
              </a:spcAft>
              <a:buClr>
                <a:schemeClr val="dk1"/>
              </a:buClr>
              <a:buSzPts val="839"/>
              <a:buFont typeface="Calibri"/>
              <a:buNone/>
            </a:pPr>
            <a:r>
              <a:rPr lang="en-US" sz="839"/>
              <a:t>+ Khi nhận được gói tin không theo thứ tự, đầu nhận sẽ gửi ACK cho gói tin này</a:t>
            </a:r>
            <a:endParaRPr/>
          </a:p>
          <a:p>
            <a:pPr indent="0" lvl="0" marL="0" rtl="0" algn="l">
              <a:lnSpc>
                <a:spcPct val="80000"/>
              </a:lnSpc>
              <a:spcBef>
                <a:spcPts val="252"/>
              </a:spcBef>
              <a:spcAft>
                <a:spcPts val="0"/>
              </a:spcAft>
              <a:buClr>
                <a:schemeClr val="dk1"/>
              </a:buClr>
              <a:buSzPts val="839"/>
              <a:buFont typeface="Calibri"/>
              <a:buNone/>
            </a:pPr>
            <a:r>
              <a:rPr lang="en-US" sz="839"/>
              <a:t>+ Khi nhạn được gói tin bị lỗi (hỏng) thì bên nhận gửi NAK cho bên gửi</a:t>
            </a:r>
            <a:endParaRPr/>
          </a:p>
          <a:p>
            <a:pPr indent="0" lvl="0" marL="0" rtl="0" algn="l">
              <a:lnSpc>
                <a:spcPct val="80000"/>
              </a:lnSpc>
              <a:spcBef>
                <a:spcPts val="252"/>
              </a:spcBef>
              <a:spcAft>
                <a:spcPts val="0"/>
              </a:spcAft>
              <a:buNone/>
            </a:pPr>
            <a:r>
              <a:t/>
            </a:r>
            <a:endParaRPr sz="839"/>
          </a:p>
          <a:p>
            <a:pPr indent="0" lvl="0" marL="0" rtl="0" algn="l">
              <a:lnSpc>
                <a:spcPct val="80000"/>
              </a:lnSpc>
              <a:spcBef>
                <a:spcPts val="252"/>
              </a:spcBef>
              <a:spcAft>
                <a:spcPts val="0"/>
              </a:spcAft>
              <a:buNone/>
            </a:pPr>
            <a:r>
              <a:rPr b="1" lang="en-US" sz="839"/>
              <a:t>Câu hỏi: </a:t>
            </a:r>
            <a:endParaRPr/>
          </a:p>
          <a:p>
            <a:pPr indent="0" lvl="0" marL="0" rtl="0" algn="l">
              <a:lnSpc>
                <a:spcPct val="80000"/>
              </a:lnSpc>
              <a:spcBef>
                <a:spcPts val="252"/>
              </a:spcBef>
              <a:spcAft>
                <a:spcPts val="0"/>
              </a:spcAft>
              <a:buNone/>
            </a:pPr>
            <a:r>
              <a:rPr lang="en-US" sz="839"/>
              <a:t>Rdt 2.2 thay đổi gì so với rdt 2.1?</a:t>
            </a:r>
            <a:endParaRPr/>
          </a:p>
          <a:p>
            <a:pPr indent="0" lvl="0" marL="0" rtl="0" algn="l">
              <a:lnSpc>
                <a:spcPct val="80000"/>
              </a:lnSpc>
              <a:spcBef>
                <a:spcPts val="252"/>
              </a:spcBef>
              <a:spcAft>
                <a:spcPts val="0"/>
              </a:spcAft>
              <a:buNone/>
            </a:pPr>
            <a:r>
              <a:rPr lang="en-US" sz="839"/>
              <a:t>- Rdt2.2. báo nhận không dùng NAK mà chỉ cần dùng ACK.</a:t>
            </a:r>
            <a:endParaRPr/>
          </a:p>
          <a:p>
            <a:pPr indent="0" lvl="0" marL="0" rtl="0" algn="l">
              <a:lnSpc>
                <a:spcPct val="80000"/>
              </a:lnSpc>
              <a:spcBef>
                <a:spcPts val="252"/>
              </a:spcBef>
              <a:spcAft>
                <a:spcPts val="0"/>
              </a:spcAft>
              <a:buClr>
                <a:schemeClr val="dk1"/>
              </a:buClr>
              <a:buSzPts val="839"/>
              <a:buFont typeface="Calibri"/>
              <a:buNone/>
            </a:pPr>
            <a:r>
              <a:rPr lang="en-US" sz="839"/>
              <a:t>Chúng ta có thể đạt được hiệu quả tương tự như NAK nếu như thay vì gửi NAK, ta gửi ACK cho gói tin đúng nhận được cuối cùng.</a:t>
            </a:r>
            <a:endParaRPr/>
          </a:p>
          <a:p>
            <a:pPr indent="0" lvl="0" marL="0" rtl="0" algn="l">
              <a:lnSpc>
                <a:spcPct val="80000"/>
              </a:lnSpc>
              <a:spcBef>
                <a:spcPts val="252"/>
              </a:spcBef>
              <a:spcAft>
                <a:spcPts val="0"/>
              </a:spcAft>
              <a:buClr>
                <a:schemeClr val="dk1"/>
              </a:buClr>
              <a:buSzPts val="839"/>
              <a:buFont typeface="Calibri"/>
              <a:buNone/>
            </a:pPr>
            <a:r>
              <a:rPr lang="en-US" sz="839"/>
              <a:t>Khi Bên gửi nhận được 2 ACK cho cùng gói tin nó đã gửi đi (</a:t>
            </a:r>
            <a:r>
              <a:rPr b="1" i="0" lang="en-US" sz="839" u="none" strike="noStrike">
                <a:solidFill>
                  <a:srgbClr val="1E7ABA"/>
                </a:solidFill>
                <a:latin typeface="Arial"/>
                <a:ea typeface="Arial"/>
                <a:cs typeface="Arial"/>
                <a:sym typeface="Arial"/>
              </a:rPr>
              <a:t>duplicate ACKs</a:t>
            </a:r>
            <a:r>
              <a:rPr lang="en-US" sz="839"/>
              <a:t>), nó sẽ bết rằng bên nhận đã không nhận đúng gói tin sau gói tin được báo ACK 2 lần </a:t>
            </a:r>
            <a:endParaRPr/>
          </a:p>
          <a:p>
            <a:pPr indent="0" lvl="0" marL="0" rtl="0" algn="l">
              <a:lnSpc>
                <a:spcPct val="80000"/>
              </a:lnSpc>
              <a:spcBef>
                <a:spcPts val="252"/>
              </a:spcBef>
              <a:spcAft>
                <a:spcPts val="0"/>
              </a:spcAft>
              <a:buClr>
                <a:schemeClr val="dk1"/>
              </a:buClr>
              <a:buSzPts val="840"/>
              <a:buFont typeface="Calibri"/>
              <a:buNone/>
            </a:pPr>
            <a:r>
              <a:t/>
            </a:r>
            <a:endParaRPr sz="839"/>
          </a:p>
          <a:p>
            <a:pPr indent="0" lvl="0" marL="0" rtl="0" algn="l">
              <a:lnSpc>
                <a:spcPct val="80000"/>
              </a:lnSpc>
              <a:spcBef>
                <a:spcPts val="252"/>
              </a:spcBef>
              <a:spcAft>
                <a:spcPts val="0"/>
              </a:spcAft>
              <a:buClr>
                <a:schemeClr val="dk1"/>
              </a:buClr>
              <a:buSzPts val="839"/>
              <a:buFont typeface="Calibri"/>
              <a:buNone/>
            </a:pPr>
            <a:r>
              <a:rPr b="1" lang="en-US" sz="839"/>
              <a:t>Giao thức thực hiện việc báo nhận không dùng NAK gọi là rdt 2.2</a:t>
            </a:r>
            <a:endParaRPr/>
          </a:p>
          <a:p>
            <a:pPr indent="0" lvl="0" marL="0" rtl="0" algn="l">
              <a:lnSpc>
                <a:spcPct val="80000"/>
              </a:lnSpc>
              <a:spcBef>
                <a:spcPts val="252"/>
              </a:spcBef>
              <a:spcAft>
                <a:spcPts val="0"/>
              </a:spcAft>
              <a:buClr>
                <a:schemeClr val="dk1"/>
              </a:buClr>
              <a:buSzPts val="840"/>
              <a:buFont typeface="Calibri"/>
              <a:buNone/>
            </a:pPr>
            <a:r>
              <a:t/>
            </a:r>
            <a:endParaRPr b="1" sz="839"/>
          </a:p>
          <a:p>
            <a:pPr indent="0" lvl="0" marL="0" rtl="0" algn="l">
              <a:lnSpc>
                <a:spcPct val="80000"/>
              </a:lnSpc>
              <a:spcBef>
                <a:spcPts val="378"/>
              </a:spcBef>
              <a:spcAft>
                <a:spcPts val="0"/>
              </a:spcAft>
              <a:buClr>
                <a:schemeClr val="dk1"/>
              </a:buClr>
              <a:buSzPts val="839"/>
              <a:buFont typeface="Calibri"/>
              <a:buNone/>
            </a:pPr>
            <a:r>
              <a:rPr b="1" lang="en-US" sz="839"/>
              <a:t>- One </a:t>
            </a:r>
            <a:r>
              <a:rPr b="0" i="0" lang="en-US" sz="1260" u="none" strike="noStrike">
                <a:solidFill>
                  <a:srgbClr val="333333"/>
                </a:solidFill>
                <a:latin typeface="Arial"/>
                <a:ea typeface="Arial"/>
                <a:cs typeface="Arial"/>
                <a:sym typeface="Arial"/>
              </a:rPr>
              <a:t>subtle change between </a:t>
            </a:r>
            <a:r>
              <a:rPr b="0" i="1" lang="en-US" sz="1260" u="none" strike="noStrike">
                <a:solidFill>
                  <a:srgbClr val="468273"/>
                </a:solidFill>
                <a:latin typeface="Courier"/>
                <a:ea typeface="Courier"/>
                <a:cs typeface="Courier"/>
                <a:sym typeface="Courier"/>
              </a:rPr>
              <a:t>rtdt2.1 </a:t>
            </a:r>
            <a:r>
              <a:rPr b="0" i="0" lang="en-US" sz="1260" u="none" strike="noStrike">
                <a:solidFill>
                  <a:srgbClr val="333333"/>
                </a:solidFill>
                <a:latin typeface="Arial"/>
                <a:ea typeface="Arial"/>
                <a:cs typeface="Arial"/>
                <a:sym typeface="Arial"/>
              </a:rPr>
              <a:t>and </a:t>
            </a:r>
            <a:r>
              <a:rPr b="0" i="1" lang="en-US" sz="1260" u="none" strike="noStrike">
                <a:solidFill>
                  <a:srgbClr val="468273"/>
                </a:solidFill>
                <a:latin typeface="Courier"/>
                <a:ea typeface="Courier"/>
                <a:cs typeface="Courier"/>
                <a:sym typeface="Courier"/>
              </a:rPr>
              <a:t>rdt2.2 </a:t>
            </a:r>
            <a:r>
              <a:rPr b="0" i="0" lang="en-US" sz="1260" u="none" strike="noStrike">
                <a:solidFill>
                  <a:srgbClr val="333333"/>
                </a:solidFill>
                <a:latin typeface="Arial"/>
                <a:ea typeface="Arial"/>
                <a:cs typeface="Arial"/>
                <a:sym typeface="Arial"/>
              </a:rPr>
              <a:t>is that the receiver must now include the sequence</a:t>
            </a:r>
            <a:endParaRPr/>
          </a:p>
          <a:p>
            <a:pPr indent="0" lvl="0" marL="0" rtl="0" algn="l">
              <a:lnSpc>
                <a:spcPct val="80000"/>
              </a:lnSpc>
              <a:spcBef>
                <a:spcPts val="378"/>
              </a:spcBef>
              <a:spcAft>
                <a:spcPts val="0"/>
              </a:spcAft>
              <a:buNone/>
            </a:pPr>
            <a:r>
              <a:rPr b="0" i="0" lang="en-US" sz="1260" u="none" strike="noStrike">
                <a:solidFill>
                  <a:srgbClr val="333333"/>
                </a:solidFill>
                <a:latin typeface="Arial"/>
                <a:ea typeface="Arial"/>
                <a:cs typeface="Arial"/>
                <a:sym typeface="Arial"/>
              </a:rPr>
              <a:t>number of the packet being acknowledged by an ACK message (this is done by including the </a:t>
            </a:r>
            <a:r>
              <a:rPr b="0" i="1" lang="en-US" sz="1260" u="none" strike="noStrike">
                <a:solidFill>
                  <a:srgbClr val="468273"/>
                </a:solidFill>
                <a:latin typeface="Courier"/>
                <a:ea typeface="Courier"/>
                <a:cs typeface="Courier"/>
                <a:sym typeface="Courier"/>
              </a:rPr>
              <a:t>ACK </a:t>
            </a:r>
            <a:r>
              <a:rPr b="0" i="0" lang="en-US" sz="1260" u="none" strike="noStrike">
                <a:solidFill>
                  <a:srgbClr val="333333"/>
                </a:solidFill>
                <a:latin typeface="Arial"/>
                <a:ea typeface="Arial"/>
                <a:cs typeface="Arial"/>
                <a:sym typeface="Arial"/>
              </a:rPr>
              <a:t>, </a:t>
            </a:r>
            <a:r>
              <a:rPr b="0" i="1" lang="en-US" sz="1260" u="none" strike="noStrike">
                <a:solidFill>
                  <a:srgbClr val="468273"/>
                </a:solidFill>
                <a:latin typeface="Courier"/>
                <a:ea typeface="Courier"/>
                <a:cs typeface="Courier"/>
                <a:sym typeface="Courier"/>
              </a:rPr>
              <a:t>0</a:t>
            </a:r>
            <a:endParaRPr/>
          </a:p>
          <a:p>
            <a:pPr indent="0" lvl="0" marL="0" rtl="0" algn="l">
              <a:lnSpc>
                <a:spcPct val="80000"/>
              </a:lnSpc>
              <a:spcBef>
                <a:spcPts val="378"/>
              </a:spcBef>
              <a:spcAft>
                <a:spcPts val="0"/>
              </a:spcAft>
              <a:buNone/>
            </a:pPr>
            <a:r>
              <a:rPr b="0" i="0" lang="en-US" sz="1260" u="none" strike="noStrike">
                <a:solidFill>
                  <a:srgbClr val="333333"/>
                </a:solidFill>
                <a:latin typeface="Arial"/>
                <a:ea typeface="Arial"/>
                <a:cs typeface="Arial"/>
                <a:sym typeface="Arial"/>
              </a:rPr>
              <a:t>or </a:t>
            </a:r>
            <a:r>
              <a:rPr b="0" i="1" lang="en-US" sz="1260" u="none" strike="noStrike">
                <a:solidFill>
                  <a:srgbClr val="468273"/>
                </a:solidFill>
                <a:latin typeface="Courier"/>
                <a:ea typeface="Courier"/>
                <a:cs typeface="Courier"/>
                <a:sym typeface="Courier"/>
              </a:rPr>
              <a:t>ACK </a:t>
            </a:r>
            <a:r>
              <a:rPr b="0" i="0" lang="en-US" sz="1260" u="none" strike="noStrike">
                <a:solidFill>
                  <a:srgbClr val="333333"/>
                </a:solidFill>
                <a:latin typeface="Arial"/>
                <a:ea typeface="Arial"/>
                <a:cs typeface="Arial"/>
                <a:sym typeface="Arial"/>
              </a:rPr>
              <a:t>, </a:t>
            </a:r>
            <a:r>
              <a:rPr b="0" i="1" lang="en-US" sz="1260" u="none" strike="noStrike">
                <a:solidFill>
                  <a:srgbClr val="468273"/>
                </a:solidFill>
                <a:latin typeface="Courier"/>
                <a:ea typeface="Courier"/>
                <a:cs typeface="Courier"/>
                <a:sym typeface="Courier"/>
              </a:rPr>
              <a:t>1 </a:t>
            </a:r>
            <a:r>
              <a:rPr b="0" i="0" lang="en-US" sz="1260" u="none" strike="noStrike">
                <a:solidFill>
                  <a:srgbClr val="333333"/>
                </a:solidFill>
                <a:latin typeface="Arial"/>
                <a:ea typeface="Arial"/>
                <a:cs typeface="Arial"/>
                <a:sym typeface="Arial"/>
              </a:rPr>
              <a:t>argument in </a:t>
            </a:r>
            <a:r>
              <a:rPr b="0" i="1" lang="en-US" sz="1260" u="none" strike="noStrike">
                <a:solidFill>
                  <a:srgbClr val="468273"/>
                </a:solidFill>
                <a:latin typeface="Courier"/>
                <a:ea typeface="Courier"/>
                <a:cs typeface="Courier"/>
                <a:sym typeface="Courier"/>
              </a:rPr>
              <a:t>make_pkt() </a:t>
            </a:r>
            <a:r>
              <a:rPr b="0" i="0" lang="en-US" sz="1260" u="none" strike="noStrike">
                <a:solidFill>
                  <a:srgbClr val="333333"/>
                </a:solidFill>
                <a:latin typeface="Arial"/>
                <a:ea typeface="Arial"/>
                <a:cs typeface="Arial"/>
                <a:sym typeface="Arial"/>
              </a:rPr>
              <a:t>in the receiver FSM), and the sender must now check the</a:t>
            </a:r>
            <a:endParaRPr/>
          </a:p>
          <a:p>
            <a:pPr indent="0" lvl="0" marL="0" rtl="0" algn="l">
              <a:lnSpc>
                <a:spcPct val="80000"/>
              </a:lnSpc>
              <a:spcBef>
                <a:spcPts val="378"/>
              </a:spcBef>
              <a:spcAft>
                <a:spcPts val="0"/>
              </a:spcAft>
              <a:buNone/>
            </a:pPr>
            <a:r>
              <a:rPr b="0" i="0" lang="en-US" sz="1260" u="none" strike="noStrike">
                <a:solidFill>
                  <a:srgbClr val="333333"/>
                </a:solidFill>
                <a:latin typeface="Arial"/>
                <a:ea typeface="Arial"/>
                <a:cs typeface="Arial"/>
                <a:sym typeface="Arial"/>
              </a:rPr>
              <a:t>sequence number of the packet being acknowledged by a received ACK message (this is done by</a:t>
            </a:r>
            <a:endParaRPr/>
          </a:p>
          <a:p>
            <a:pPr indent="0" lvl="0" marL="0" rtl="0" algn="l">
              <a:lnSpc>
                <a:spcPct val="80000"/>
              </a:lnSpc>
              <a:spcBef>
                <a:spcPts val="378"/>
              </a:spcBef>
              <a:spcAft>
                <a:spcPts val="0"/>
              </a:spcAft>
              <a:buNone/>
            </a:pPr>
            <a:r>
              <a:rPr b="0" i="0" lang="en-US" sz="1260" u="none" strike="noStrike">
                <a:solidFill>
                  <a:srgbClr val="333333"/>
                </a:solidFill>
                <a:latin typeface="Arial"/>
                <a:ea typeface="Arial"/>
                <a:cs typeface="Arial"/>
                <a:sym typeface="Arial"/>
              </a:rPr>
              <a:t>including the </a:t>
            </a:r>
            <a:r>
              <a:rPr b="0" i="1" lang="en-US" sz="1260" u="none" strike="noStrike">
                <a:solidFill>
                  <a:srgbClr val="468273"/>
                </a:solidFill>
                <a:latin typeface="Courier"/>
                <a:ea typeface="Courier"/>
                <a:cs typeface="Courier"/>
                <a:sym typeface="Courier"/>
              </a:rPr>
              <a:t>0 </a:t>
            </a:r>
            <a:r>
              <a:rPr b="0" i="0" lang="en-US" sz="1260" u="none" strike="noStrike">
                <a:solidFill>
                  <a:srgbClr val="333333"/>
                </a:solidFill>
                <a:latin typeface="Arial"/>
                <a:ea typeface="Arial"/>
                <a:cs typeface="Arial"/>
                <a:sym typeface="Arial"/>
              </a:rPr>
              <a:t>or </a:t>
            </a:r>
            <a:r>
              <a:rPr b="0" i="1" lang="en-US" sz="1260" u="none" strike="noStrike">
                <a:solidFill>
                  <a:srgbClr val="468273"/>
                </a:solidFill>
                <a:latin typeface="Courier"/>
                <a:ea typeface="Courier"/>
                <a:cs typeface="Courier"/>
                <a:sym typeface="Courier"/>
              </a:rPr>
              <a:t>1 </a:t>
            </a:r>
            <a:r>
              <a:rPr b="0" i="0" lang="en-US" sz="1260" u="none" strike="noStrike">
                <a:solidFill>
                  <a:srgbClr val="333333"/>
                </a:solidFill>
                <a:latin typeface="Arial"/>
                <a:ea typeface="Arial"/>
                <a:cs typeface="Arial"/>
                <a:sym typeface="Arial"/>
              </a:rPr>
              <a:t>argument in </a:t>
            </a:r>
            <a:r>
              <a:rPr b="0" i="1" lang="en-US" sz="1260" u="none" strike="noStrike">
                <a:solidFill>
                  <a:srgbClr val="468273"/>
                </a:solidFill>
                <a:latin typeface="Courier"/>
                <a:ea typeface="Courier"/>
                <a:cs typeface="Courier"/>
                <a:sym typeface="Courier"/>
              </a:rPr>
              <a:t>isACK() </a:t>
            </a:r>
            <a:r>
              <a:rPr b="0" i="0" lang="en-US" sz="1260" u="none" strike="noStrike">
                <a:solidFill>
                  <a:srgbClr val="333333"/>
                </a:solidFill>
                <a:latin typeface="Arial"/>
                <a:ea typeface="Arial"/>
                <a:cs typeface="Arial"/>
                <a:sym typeface="Arial"/>
              </a:rPr>
              <a:t>in the sender FSM).</a:t>
            </a:r>
            <a:endParaRPr b="1" sz="839"/>
          </a:p>
        </p:txBody>
      </p:sp>
      <p:sp>
        <p:nvSpPr>
          <p:cNvPr id="424" name="Google Shape;424;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Tuy nhiên với </a:t>
            </a:r>
            <a:r>
              <a:rPr b="1" lang="en-US"/>
              <a:t>rdt2.2 có thể gửi ACK thay cho NAK </a:t>
            </a:r>
            <a:r>
              <a:rPr lang="en-US"/>
              <a:t>mà vẫn có tác dụng tương tự. </a:t>
            </a:r>
            <a:endParaRPr/>
          </a:p>
          <a:p>
            <a:pPr indent="0" lvl="0" marL="0" rtl="0" algn="l">
              <a:spcBef>
                <a:spcPts val="360"/>
              </a:spcBef>
              <a:spcAft>
                <a:spcPts val="0"/>
              </a:spcAft>
              <a:buClr>
                <a:schemeClr val="dk1"/>
              </a:buClr>
              <a:buSzPts val="1200"/>
              <a:buFont typeface="Calibri"/>
              <a:buNone/>
            </a:pPr>
            <a:r>
              <a:rPr lang="en-US"/>
              <a:t>Như vậy người gửi (nhận được hai ACK cho cùng một gói (nghĩa là nhận được ACK trùng lặp)) sẽ biết rằng người nhận đã không nhận đúng gói tin sau gói được ACK 2 lần.</a:t>
            </a:r>
            <a:endParaRPr/>
          </a:p>
          <a:p>
            <a:pPr indent="0" lvl="0" marL="0" rtl="0" algn="l">
              <a:spcBef>
                <a:spcPts val="360"/>
              </a:spcBef>
              <a:spcAft>
                <a:spcPts val="0"/>
              </a:spcAft>
              <a:buClr>
                <a:schemeClr val="dk1"/>
              </a:buClr>
              <a:buSzPts val="1200"/>
              <a:buFont typeface="Calibri"/>
              <a:buNone/>
            </a:pPr>
            <a:r>
              <a:t/>
            </a:r>
            <a:endParaRPr/>
          </a:p>
          <a:p>
            <a:pPr indent="0" lvl="0" marL="0" rtl="0" algn="l">
              <a:spcBef>
                <a:spcPts val="360"/>
              </a:spcBef>
              <a:spcAft>
                <a:spcPts val="0"/>
              </a:spcAft>
              <a:buClr>
                <a:schemeClr val="dk1"/>
              </a:buClr>
              <a:buSzPts val="1200"/>
              <a:buFont typeface="Calibri"/>
              <a:buNone/>
            </a:pPr>
            <a:r>
              <a:rPr lang="en-US"/>
              <a:t>Chúng ta có thể đạt được hiệu quả tương tự như NAK nếu như thay vì gửi NAK, ta gửi ACK cho gói tin đúng nhận được cuối cùng.</a:t>
            </a:r>
            <a:endParaRPr/>
          </a:p>
          <a:p>
            <a:pPr indent="0" lvl="0" marL="0" rtl="0" algn="l">
              <a:spcBef>
                <a:spcPts val="360"/>
              </a:spcBef>
              <a:spcAft>
                <a:spcPts val="0"/>
              </a:spcAft>
              <a:buClr>
                <a:schemeClr val="dk1"/>
              </a:buClr>
              <a:buSzPts val="1200"/>
              <a:buFont typeface="Calibri"/>
              <a:buNone/>
            </a:pPr>
            <a:r>
              <a:rPr lang="en-US"/>
              <a:t>+ Bên gửi khi nhận được 2 ACK cho cùng gói tin nó đã gửi đi (</a:t>
            </a:r>
            <a:r>
              <a:rPr b="1" i="0" lang="en-US" sz="1200" u="none" strike="noStrike">
                <a:solidFill>
                  <a:srgbClr val="1E7ABA"/>
                </a:solidFill>
                <a:latin typeface="Arial"/>
                <a:ea typeface="Arial"/>
                <a:cs typeface="Arial"/>
                <a:sym typeface="Arial"/>
              </a:rPr>
              <a:t>duplicate ACKs</a:t>
            </a:r>
            <a:r>
              <a:rPr lang="en-US"/>
              <a:t>), nó sẽ bết rằng bên nhận đã không nhận đúng gói tin sau gói tin được báo ACK 2 lần </a:t>
            </a:r>
            <a:endParaRPr/>
          </a:p>
          <a:p>
            <a:pPr indent="0" lvl="0" marL="0" rtl="0" algn="l">
              <a:spcBef>
                <a:spcPts val="360"/>
              </a:spcBef>
              <a:spcAft>
                <a:spcPts val="0"/>
              </a:spcAft>
              <a:buClr>
                <a:schemeClr val="dk1"/>
              </a:buClr>
              <a:buSzPts val="1200"/>
              <a:buFont typeface="Calibri"/>
              <a:buNone/>
            </a:pPr>
            <a:r>
              <a:t/>
            </a:r>
            <a:endParaRPr/>
          </a:p>
          <a:p>
            <a:pPr indent="0" lvl="0" marL="0" rtl="0" algn="l">
              <a:spcBef>
                <a:spcPts val="360"/>
              </a:spcBef>
              <a:spcAft>
                <a:spcPts val="0"/>
              </a:spcAft>
              <a:buNone/>
            </a:pPr>
            <a:r>
              <a:t/>
            </a:r>
            <a:endParaRPr/>
          </a:p>
        </p:txBody>
      </p:sp>
      <p:sp>
        <p:nvSpPr>
          <p:cNvPr id="436" name="Google Shape;436;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Calibri"/>
              <a:buNone/>
            </a:pPr>
            <a:r>
              <a:rPr b="1" lang="en-US"/>
              <a:t>- One </a:t>
            </a:r>
            <a:r>
              <a:rPr b="0" i="0" lang="en-US" sz="1200" u="none" strike="noStrike">
                <a:solidFill>
                  <a:srgbClr val="333333"/>
                </a:solidFill>
                <a:latin typeface="Arial"/>
                <a:ea typeface="Arial"/>
                <a:cs typeface="Arial"/>
                <a:sym typeface="Arial"/>
              </a:rPr>
              <a:t>subtle change between </a:t>
            </a:r>
            <a:r>
              <a:rPr b="0" i="1" lang="en-US" sz="1200" u="none" strike="noStrike">
                <a:solidFill>
                  <a:srgbClr val="468273"/>
                </a:solidFill>
                <a:latin typeface="Courier"/>
                <a:ea typeface="Courier"/>
                <a:cs typeface="Courier"/>
                <a:sym typeface="Courier"/>
              </a:rPr>
              <a:t>rtdt2.1 </a:t>
            </a:r>
            <a:r>
              <a:rPr b="0" i="0" lang="en-US" sz="1200" u="none" strike="noStrike">
                <a:solidFill>
                  <a:srgbClr val="333333"/>
                </a:solidFill>
                <a:latin typeface="Arial"/>
                <a:ea typeface="Arial"/>
                <a:cs typeface="Arial"/>
                <a:sym typeface="Arial"/>
              </a:rPr>
              <a:t>and </a:t>
            </a:r>
            <a:r>
              <a:rPr b="0" i="1" lang="en-US" sz="1200" u="none" strike="noStrike">
                <a:solidFill>
                  <a:srgbClr val="468273"/>
                </a:solidFill>
                <a:latin typeface="Courier"/>
                <a:ea typeface="Courier"/>
                <a:cs typeface="Courier"/>
                <a:sym typeface="Courier"/>
              </a:rPr>
              <a:t>rdt2.2 </a:t>
            </a:r>
            <a:r>
              <a:rPr b="0" i="0" lang="en-US" sz="1200" u="none" strike="noStrike">
                <a:solidFill>
                  <a:srgbClr val="333333"/>
                </a:solidFill>
                <a:latin typeface="Arial"/>
                <a:ea typeface="Arial"/>
                <a:cs typeface="Arial"/>
                <a:sym typeface="Arial"/>
              </a:rPr>
              <a:t>is that the receiver must now include the sequence</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number of the packet being acknowledged by an ACK message (this is done by including the </a:t>
            </a:r>
            <a:r>
              <a:rPr b="0" i="1" lang="en-US" sz="1200" u="none" strike="noStrike">
                <a:solidFill>
                  <a:srgbClr val="468273"/>
                </a:solidFill>
                <a:latin typeface="Courier"/>
                <a:ea typeface="Courier"/>
                <a:cs typeface="Courier"/>
                <a:sym typeface="Courier"/>
              </a:rPr>
              <a:t>ACK </a:t>
            </a:r>
            <a:r>
              <a:rPr b="0" i="0" lang="en-US" sz="1200" u="none" strike="noStrike">
                <a:solidFill>
                  <a:srgbClr val="333333"/>
                </a:solidFill>
                <a:latin typeface="Arial"/>
                <a:ea typeface="Arial"/>
                <a:cs typeface="Arial"/>
                <a:sym typeface="Arial"/>
              </a:rPr>
              <a:t>, </a:t>
            </a:r>
            <a:r>
              <a:rPr b="0" i="1" lang="en-US" sz="1200" u="none" strike="noStrike">
                <a:solidFill>
                  <a:srgbClr val="468273"/>
                </a:solidFill>
                <a:latin typeface="Courier"/>
                <a:ea typeface="Courier"/>
                <a:cs typeface="Courier"/>
                <a:sym typeface="Courier"/>
              </a:rPr>
              <a:t>0</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or </a:t>
            </a:r>
            <a:r>
              <a:rPr b="0" i="1" lang="en-US" sz="1200" u="none" strike="noStrike">
                <a:solidFill>
                  <a:srgbClr val="468273"/>
                </a:solidFill>
                <a:latin typeface="Courier"/>
                <a:ea typeface="Courier"/>
                <a:cs typeface="Courier"/>
                <a:sym typeface="Courier"/>
              </a:rPr>
              <a:t>ACK </a:t>
            </a:r>
            <a:r>
              <a:rPr b="0" i="0" lang="en-US" sz="1200" u="none" strike="noStrike">
                <a:solidFill>
                  <a:srgbClr val="333333"/>
                </a:solidFill>
                <a:latin typeface="Arial"/>
                <a:ea typeface="Arial"/>
                <a:cs typeface="Arial"/>
                <a:sym typeface="Arial"/>
              </a:rPr>
              <a:t>, </a:t>
            </a:r>
            <a:r>
              <a:rPr b="0" i="1" lang="en-US" sz="1200" u="none" strike="noStrike">
                <a:solidFill>
                  <a:srgbClr val="468273"/>
                </a:solidFill>
                <a:latin typeface="Courier"/>
                <a:ea typeface="Courier"/>
                <a:cs typeface="Courier"/>
                <a:sym typeface="Courier"/>
              </a:rPr>
              <a:t>1 </a:t>
            </a:r>
            <a:r>
              <a:rPr b="0" i="0" lang="en-US" sz="1200" u="none" strike="noStrike">
                <a:solidFill>
                  <a:srgbClr val="333333"/>
                </a:solidFill>
                <a:latin typeface="Arial"/>
                <a:ea typeface="Arial"/>
                <a:cs typeface="Arial"/>
                <a:sym typeface="Arial"/>
              </a:rPr>
              <a:t>argument in </a:t>
            </a:r>
            <a:r>
              <a:rPr b="0" i="1" lang="en-US" sz="1200" u="none" strike="noStrike">
                <a:solidFill>
                  <a:srgbClr val="468273"/>
                </a:solidFill>
                <a:latin typeface="Courier"/>
                <a:ea typeface="Courier"/>
                <a:cs typeface="Courier"/>
                <a:sym typeface="Courier"/>
              </a:rPr>
              <a:t>make_pkt() </a:t>
            </a:r>
            <a:r>
              <a:rPr b="0" i="0" lang="en-US" sz="1200" u="none" strike="noStrike">
                <a:solidFill>
                  <a:srgbClr val="333333"/>
                </a:solidFill>
                <a:latin typeface="Arial"/>
                <a:ea typeface="Arial"/>
                <a:cs typeface="Arial"/>
                <a:sym typeface="Arial"/>
              </a:rPr>
              <a:t>in the receiver FSM), and the sender must now check the</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sequence number of the packet being acknowledged by a received ACK message (this is done by</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including the </a:t>
            </a:r>
            <a:r>
              <a:rPr b="0" i="1" lang="en-US" sz="1200" u="none" strike="noStrike">
                <a:solidFill>
                  <a:srgbClr val="468273"/>
                </a:solidFill>
                <a:latin typeface="Courier"/>
                <a:ea typeface="Courier"/>
                <a:cs typeface="Courier"/>
                <a:sym typeface="Courier"/>
              </a:rPr>
              <a:t>0 </a:t>
            </a:r>
            <a:r>
              <a:rPr b="0" i="0" lang="en-US" sz="1200" u="none" strike="noStrike">
                <a:solidFill>
                  <a:srgbClr val="333333"/>
                </a:solidFill>
                <a:latin typeface="Arial"/>
                <a:ea typeface="Arial"/>
                <a:cs typeface="Arial"/>
                <a:sym typeface="Arial"/>
              </a:rPr>
              <a:t>or </a:t>
            </a:r>
            <a:r>
              <a:rPr b="0" i="1" lang="en-US" sz="1200" u="none" strike="noStrike">
                <a:solidFill>
                  <a:srgbClr val="468273"/>
                </a:solidFill>
                <a:latin typeface="Courier"/>
                <a:ea typeface="Courier"/>
                <a:cs typeface="Courier"/>
                <a:sym typeface="Courier"/>
              </a:rPr>
              <a:t>1 </a:t>
            </a:r>
            <a:r>
              <a:rPr b="0" i="0" lang="en-US" sz="1200" u="none" strike="noStrike">
                <a:solidFill>
                  <a:srgbClr val="333333"/>
                </a:solidFill>
                <a:latin typeface="Arial"/>
                <a:ea typeface="Arial"/>
                <a:cs typeface="Arial"/>
                <a:sym typeface="Arial"/>
              </a:rPr>
              <a:t>argument in </a:t>
            </a:r>
            <a:r>
              <a:rPr b="0" i="1" lang="en-US" sz="1200" u="none" strike="noStrike">
                <a:solidFill>
                  <a:srgbClr val="468273"/>
                </a:solidFill>
                <a:latin typeface="Courier"/>
                <a:ea typeface="Courier"/>
                <a:cs typeface="Courier"/>
                <a:sym typeface="Courier"/>
              </a:rPr>
              <a:t>isACK() </a:t>
            </a:r>
            <a:r>
              <a:rPr b="0" i="0" lang="en-US" sz="1200" u="none" strike="noStrike">
                <a:solidFill>
                  <a:srgbClr val="333333"/>
                </a:solidFill>
                <a:latin typeface="Arial"/>
                <a:ea typeface="Arial"/>
                <a:cs typeface="Arial"/>
                <a:sym typeface="Arial"/>
              </a:rPr>
              <a:t>in the sender FSM).</a:t>
            </a:r>
            <a:endParaRPr b="1"/>
          </a:p>
          <a:p>
            <a:pPr indent="0" lvl="0" marL="0" rtl="0" algn="l">
              <a:spcBef>
                <a:spcPts val="360"/>
              </a:spcBef>
              <a:spcAft>
                <a:spcPts val="0"/>
              </a:spcAft>
              <a:buNone/>
            </a:pPr>
            <a:r>
              <a:t/>
            </a:r>
            <a:endParaRPr/>
          </a:p>
        </p:txBody>
      </p:sp>
      <p:sp>
        <p:nvSpPr>
          <p:cNvPr id="444" name="Google Shape;444;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Calibri"/>
              <a:buNone/>
            </a:pPr>
            <a:r>
              <a:rPr b="1" lang="en-US"/>
              <a:t>- One </a:t>
            </a:r>
            <a:r>
              <a:rPr b="0" i="0" lang="en-US" sz="1200" u="none" strike="noStrike">
                <a:solidFill>
                  <a:srgbClr val="333333"/>
                </a:solidFill>
                <a:latin typeface="Arial"/>
                <a:ea typeface="Arial"/>
                <a:cs typeface="Arial"/>
                <a:sym typeface="Arial"/>
              </a:rPr>
              <a:t>subtle change between </a:t>
            </a:r>
            <a:r>
              <a:rPr b="0" i="1" lang="en-US" sz="1200" u="none" strike="noStrike">
                <a:solidFill>
                  <a:srgbClr val="468273"/>
                </a:solidFill>
                <a:latin typeface="Courier"/>
                <a:ea typeface="Courier"/>
                <a:cs typeface="Courier"/>
                <a:sym typeface="Courier"/>
              </a:rPr>
              <a:t>rtdt2.1 </a:t>
            </a:r>
            <a:r>
              <a:rPr b="0" i="0" lang="en-US" sz="1200" u="none" strike="noStrike">
                <a:solidFill>
                  <a:srgbClr val="333333"/>
                </a:solidFill>
                <a:latin typeface="Arial"/>
                <a:ea typeface="Arial"/>
                <a:cs typeface="Arial"/>
                <a:sym typeface="Arial"/>
              </a:rPr>
              <a:t>and </a:t>
            </a:r>
            <a:r>
              <a:rPr b="0" i="1" lang="en-US" sz="1200" u="none" strike="noStrike">
                <a:solidFill>
                  <a:srgbClr val="468273"/>
                </a:solidFill>
                <a:latin typeface="Courier"/>
                <a:ea typeface="Courier"/>
                <a:cs typeface="Courier"/>
                <a:sym typeface="Courier"/>
              </a:rPr>
              <a:t>rdt2.2 </a:t>
            </a:r>
            <a:r>
              <a:rPr b="0" i="0" lang="en-US" sz="1200" u="none" strike="noStrike">
                <a:solidFill>
                  <a:srgbClr val="333333"/>
                </a:solidFill>
                <a:latin typeface="Arial"/>
                <a:ea typeface="Arial"/>
                <a:cs typeface="Arial"/>
                <a:sym typeface="Arial"/>
              </a:rPr>
              <a:t>is that the receiver must now include the sequence</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number of the packet being acknowledged by an ACK message (this is done by including the </a:t>
            </a:r>
            <a:r>
              <a:rPr b="0" i="1" lang="en-US" sz="1200" u="none" strike="noStrike">
                <a:solidFill>
                  <a:srgbClr val="468273"/>
                </a:solidFill>
                <a:latin typeface="Courier"/>
                <a:ea typeface="Courier"/>
                <a:cs typeface="Courier"/>
                <a:sym typeface="Courier"/>
              </a:rPr>
              <a:t>ACK </a:t>
            </a:r>
            <a:r>
              <a:rPr b="0" i="0" lang="en-US" sz="1200" u="none" strike="noStrike">
                <a:solidFill>
                  <a:srgbClr val="333333"/>
                </a:solidFill>
                <a:latin typeface="Arial"/>
                <a:ea typeface="Arial"/>
                <a:cs typeface="Arial"/>
                <a:sym typeface="Arial"/>
              </a:rPr>
              <a:t>, </a:t>
            </a:r>
            <a:r>
              <a:rPr b="0" i="1" lang="en-US" sz="1200" u="none" strike="noStrike">
                <a:solidFill>
                  <a:srgbClr val="468273"/>
                </a:solidFill>
                <a:latin typeface="Courier"/>
                <a:ea typeface="Courier"/>
                <a:cs typeface="Courier"/>
                <a:sym typeface="Courier"/>
              </a:rPr>
              <a:t>0</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or </a:t>
            </a:r>
            <a:r>
              <a:rPr b="0" i="1" lang="en-US" sz="1200" u="none" strike="noStrike">
                <a:solidFill>
                  <a:srgbClr val="468273"/>
                </a:solidFill>
                <a:latin typeface="Courier"/>
                <a:ea typeface="Courier"/>
                <a:cs typeface="Courier"/>
                <a:sym typeface="Courier"/>
              </a:rPr>
              <a:t>ACK </a:t>
            </a:r>
            <a:r>
              <a:rPr b="0" i="0" lang="en-US" sz="1200" u="none" strike="noStrike">
                <a:solidFill>
                  <a:srgbClr val="333333"/>
                </a:solidFill>
                <a:latin typeface="Arial"/>
                <a:ea typeface="Arial"/>
                <a:cs typeface="Arial"/>
                <a:sym typeface="Arial"/>
              </a:rPr>
              <a:t>, </a:t>
            </a:r>
            <a:r>
              <a:rPr b="0" i="1" lang="en-US" sz="1200" u="none" strike="noStrike">
                <a:solidFill>
                  <a:srgbClr val="468273"/>
                </a:solidFill>
                <a:latin typeface="Courier"/>
                <a:ea typeface="Courier"/>
                <a:cs typeface="Courier"/>
                <a:sym typeface="Courier"/>
              </a:rPr>
              <a:t>1 </a:t>
            </a:r>
            <a:r>
              <a:rPr b="0" i="0" lang="en-US" sz="1200" u="none" strike="noStrike">
                <a:solidFill>
                  <a:srgbClr val="333333"/>
                </a:solidFill>
                <a:latin typeface="Arial"/>
                <a:ea typeface="Arial"/>
                <a:cs typeface="Arial"/>
                <a:sym typeface="Arial"/>
              </a:rPr>
              <a:t>argument in </a:t>
            </a:r>
            <a:r>
              <a:rPr b="0" i="1" lang="en-US" sz="1200" u="none" strike="noStrike">
                <a:solidFill>
                  <a:srgbClr val="468273"/>
                </a:solidFill>
                <a:latin typeface="Courier"/>
                <a:ea typeface="Courier"/>
                <a:cs typeface="Courier"/>
                <a:sym typeface="Courier"/>
              </a:rPr>
              <a:t>make_pkt() </a:t>
            </a:r>
            <a:r>
              <a:rPr b="0" i="0" lang="en-US" sz="1200" u="none" strike="noStrike">
                <a:solidFill>
                  <a:srgbClr val="333333"/>
                </a:solidFill>
                <a:latin typeface="Arial"/>
                <a:ea typeface="Arial"/>
                <a:cs typeface="Arial"/>
                <a:sym typeface="Arial"/>
              </a:rPr>
              <a:t>in the receiver FSM), and the sender must now check the</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sequence number of the packet being acknowledged by a received ACK message (this is done by</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including the </a:t>
            </a:r>
            <a:r>
              <a:rPr b="0" i="1" lang="en-US" sz="1200" u="none" strike="noStrike">
                <a:solidFill>
                  <a:srgbClr val="468273"/>
                </a:solidFill>
                <a:latin typeface="Courier"/>
                <a:ea typeface="Courier"/>
                <a:cs typeface="Courier"/>
                <a:sym typeface="Courier"/>
              </a:rPr>
              <a:t>0 </a:t>
            </a:r>
            <a:r>
              <a:rPr b="0" i="0" lang="en-US" sz="1200" u="none" strike="noStrike">
                <a:solidFill>
                  <a:srgbClr val="333333"/>
                </a:solidFill>
                <a:latin typeface="Arial"/>
                <a:ea typeface="Arial"/>
                <a:cs typeface="Arial"/>
                <a:sym typeface="Arial"/>
              </a:rPr>
              <a:t>or </a:t>
            </a:r>
            <a:r>
              <a:rPr b="0" i="1" lang="en-US" sz="1200" u="none" strike="noStrike">
                <a:solidFill>
                  <a:srgbClr val="468273"/>
                </a:solidFill>
                <a:latin typeface="Courier"/>
                <a:ea typeface="Courier"/>
                <a:cs typeface="Courier"/>
                <a:sym typeface="Courier"/>
              </a:rPr>
              <a:t>1 </a:t>
            </a:r>
            <a:r>
              <a:rPr b="0" i="0" lang="en-US" sz="1200" u="none" strike="noStrike">
                <a:solidFill>
                  <a:srgbClr val="333333"/>
                </a:solidFill>
                <a:latin typeface="Arial"/>
                <a:ea typeface="Arial"/>
                <a:cs typeface="Arial"/>
                <a:sym typeface="Arial"/>
              </a:rPr>
              <a:t>argument in </a:t>
            </a:r>
            <a:r>
              <a:rPr b="0" i="1" lang="en-US" sz="1200" u="none" strike="noStrike">
                <a:solidFill>
                  <a:srgbClr val="468273"/>
                </a:solidFill>
                <a:latin typeface="Courier"/>
                <a:ea typeface="Courier"/>
                <a:cs typeface="Courier"/>
                <a:sym typeface="Courier"/>
              </a:rPr>
              <a:t>isACK() </a:t>
            </a:r>
            <a:r>
              <a:rPr b="0" i="0" lang="en-US" sz="1200" u="none" strike="noStrike">
                <a:solidFill>
                  <a:srgbClr val="333333"/>
                </a:solidFill>
                <a:latin typeface="Arial"/>
                <a:ea typeface="Arial"/>
                <a:cs typeface="Arial"/>
                <a:sym typeface="Arial"/>
              </a:rPr>
              <a:t>in the sender FSM).</a:t>
            </a:r>
            <a:endParaRPr b="1"/>
          </a:p>
          <a:p>
            <a:pPr indent="0" lvl="0" marL="0" rtl="0" algn="l">
              <a:spcBef>
                <a:spcPts val="360"/>
              </a:spcBef>
              <a:spcAft>
                <a:spcPts val="0"/>
              </a:spcAft>
              <a:buNone/>
            </a:pPr>
            <a:r>
              <a:t/>
            </a:r>
            <a:endParaRPr/>
          </a:p>
        </p:txBody>
      </p:sp>
      <p:sp>
        <p:nvSpPr>
          <p:cNvPr id="453" name="Google Shape;453;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Đến rdt2.2 ta thấy việc truyền lại gói tin như một liều thuốc chữa bách bệnh. Tuy nhiên, nhiều khi gói tin ko phải bị lỗi hay mất mà nó bị trễ lớn chưa đến được đích (gói tin đến đầu nhận trễ, gói ACK, NAK đến đầu gửi trễ). Nếu trong khoảng thời gian trễ này đã tiến hành truyền lại gói tin thì tốn kém, ko cần thiết</a:t>
            </a:r>
            <a:endParaRPr/>
          </a:p>
          <a:p>
            <a:pPr indent="0" lvl="0" marL="0" rtl="0" algn="l">
              <a:spcBef>
                <a:spcPts val="360"/>
              </a:spcBef>
              <a:spcAft>
                <a:spcPts val="0"/>
              </a:spcAft>
              <a:buNone/>
            </a:pPr>
            <a:r>
              <a:rPr lang="en-US"/>
              <a:t>=&gt; </a:t>
            </a:r>
            <a:r>
              <a:rPr b="1" lang="en-US"/>
              <a:t>cần bộ định thời </a:t>
            </a:r>
            <a:endParaRPr b="1"/>
          </a:p>
        </p:txBody>
      </p:sp>
      <p:sp>
        <p:nvSpPr>
          <p:cNvPr id="462" name="Google Shape;462;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 name="Google Shape;47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 Không mất mất: trường hợp của giao thức rd2.2</a:t>
            </a:r>
            <a:endParaRPr/>
          </a:p>
        </p:txBody>
      </p:sp>
      <p:sp>
        <p:nvSpPr>
          <p:cNvPr id="479" name="Google Shape;479;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7" name="Google Shape;48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Tại thời điểm sau khi nhận được ACK từ đầu nhận, đầu gửi có thể gửi thông điệp tiếp theo. Như vậy trong 30,008 msec, người gửi chỉ gửi mất có 0,008 msec.</a:t>
            </a:r>
            <a:endParaRPr/>
          </a:p>
          <a:p>
            <a:pPr indent="-171450" lvl="0" marL="171450" rtl="0" algn="l">
              <a:spcBef>
                <a:spcPts val="360"/>
              </a:spcBef>
              <a:spcAft>
                <a:spcPts val="0"/>
              </a:spcAft>
              <a:buClr>
                <a:schemeClr val="dk1"/>
              </a:buClr>
              <a:buSzPts val="1200"/>
              <a:buFont typeface="Calibri"/>
              <a:buChar char="-"/>
            </a:pPr>
            <a:r>
              <a:rPr lang="en-US"/>
              <a:t>Nếu chúng ta xác định việc sử dụng của người gửi (hoặc kênh) là tỷ lệ thời gian người gửi thực sự bận gửi các bit vào kênh, thì phân tích trong Hình ở slide sau cho thấy rằng giao thức dừng và chờ có có </a:t>
            </a:r>
            <a:r>
              <a:rPr b="1" lang="en-US"/>
              <a:t>thông lượng người dùng (người gửi) khá ảm đạm, U</a:t>
            </a:r>
            <a:r>
              <a:rPr b="1" baseline="-25000" lang="en-US"/>
              <a:t>sender</a:t>
            </a:r>
            <a:r>
              <a:rPr b="1" lang="en-US"/>
              <a:t> (là thông lượng khả dụng của người gửi)</a:t>
            </a:r>
            <a:endParaRPr b="1" baseline="-25000"/>
          </a:p>
        </p:txBody>
      </p:sp>
      <p:sp>
        <p:nvSpPr>
          <p:cNvPr id="496" name="Google Shape;496;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lnSpc>
                <a:spcPct val="80000"/>
              </a:lnSpc>
              <a:spcBef>
                <a:spcPts val="0"/>
              </a:spcBef>
              <a:spcAft>
                <a:spcPts val="0"/>
              </a:spcAft>
              <a:buClr>
                <a:schemeClr val="dk1"/>
              </a:buClr>
              <a:buSzPts val="1110"/>
              <a:buFont typeface="Calibri"/>
              <a:buChar char="-"/>
            </a:pPr>
            <a:r>
              <a:rPr b="1" lang="en-US" sz="1110"/>
              <a:t>Truyền thông logic có nghĩa là thế nào? </a:t>
            </a:r>
            <a:r>
              <a:rPr lang="en-US" sz="1110"/>
              <a:t>Có nghĩa từ góc độ của ứng dụng, như thể các host đang chạy các tiến trình kết nối trực tiếp với nhau nhưng trên thực tế chúng ở rất cách xa nhau (ở 2 đầu của trái đất) và được kết nối với nhau về mặt vật lý bởi rất nhiều router và các kiểu liên kết khác nhau.</a:t>
            </a:r>
            <a:endParaRPr/>
          </a:p>
          <a:p>
            <a:pPr indent="-171450" lvl="0" marL="171450" rtl="0" algn="l">
              <a:lnSpc>
                <a:spcPct val="80000"/>
              </a:lnSpc>
              <a:spcBef>
                <a:spcPts val="333"/>
              </a:spcBef>
              <a:spcAft>
                <a:spcPts val="0"/>
              </a:spcAft>
              <a:buClr>
                <a:schemeClr val="dk1"/>
              </a:buClr>
              <a:buSzPts val="1110"/>
              <a:buFont typeface="Calibri"/>
              <a:buChar char="-"/>
            </a:pPr>
            <a:r>
              <a:rPr b="1" lang="en-US" sz="1110"/>
              <a:t>Tầng giao vận sẽ cung cấp truyền thông logic cho các tiến trình ứng dụng </a:t>
            </a:r>
            <a:r>
              <a:rPr lang="en-US" sz="1110"/>
              <a:t>để chúng có thể gửi thông điệp cho nhau mà không phải lo lắng gì về các chi tiết cụ thể của cơ sở hạ tầng vật lý mang tải các thông điệp này.</a:t>
            </a:r>
            <a:endParaRPr/>
          </a:p>
          <a:p>
            <a:pPr indent="-171450" lvl="0" marL="171450" rtl="0" algn="l">
              <a:lnSpc>
                <a:spcPct val="80000"/>
              </a:lnSpc>
              <a:spcBef>
                <a:spcPts val="333"/>
              </a:spcBef>
              <a:spcAft>
                <a:spcPts val="0"/>
              </a:spcAft>
              <a:buClr>
                <a:schemeClr val="dk1"/>
              </a:buClr>
              <a:buSzPts val="1110"/>
              <a:buFont typeface="Calibri"/>
              <a:buChar char="-"/>
            </a:pPr>
            <a:r>
              <a:rPr b="1" lang="en-US" sz="1110"/>
              <a:t>Như trên hình, các giao thức của tầng giao vận được thực thi ở các hệ thống cuối chứ không phải trên các router mạng:</a:t>
            </a:r>
            <a:endParaRPr/>
          </a:p>
          <a:p>
            <a:pPr indent="0" lvl="0" marL="0" rtl="0" algn="l">
              <a:lnSpc>
                <a:spcPct val="80000"/>
              </a:lnSpc>
              <a:spcBef>
                <a:spcPts val="333"/>
              </a:spcBef>
              <a:spcAft>
                <a:spcPts val="0"/>
              </a:spcAft>
              <a:buClr>
                <a:schemeClr val="dk1"/>
              </a:buClr>
              <a:buSzPts val="1110"/>
              <a:buFont typeface="Calibri"/>
              <a:buNone/>
            </a:pPr>
            <a:r>
              <a:rPr b="1" lang="en-US" sz="1110"/>
              <a:t>    + </a:t>
            </a:r>
            <a:r>
              <a:rPr b="0" lang="en-US" sz="1110"/>
              <a:t>Ở phía gửi, tầng giao vận sẽ chuyển các thông điệp tầng ứng dụng mà nó nhận được từ một tiến trình ứng dụng gửi thành các gói tin tầng giao vận, được gọi là </a:t>
            </a:r>
            <a:r>
              <a:rPr b="1" lang="en-US" sz="1110"/>
              <a:t>segments</a:t>
            </a:r>
            <a:r>
              <a:rPr b="0" lang="en-US" sz="1110"/>
              <a:t>. Thực chất là nó chia các thông điệp ứng dụng thành các phần nhỏ hơn và bổ sung thêm phần tiêu đề (header) của tầng giao vận vào từng phần nhỏ này để tạo thành các segment tầng giao vận.</a:t>
            </a:r>
            <a:endParaRPr/>
          </a:p>
          <a:p>
            <a:pPr indent="0" lvl="0" marL="0" rtl="0" algn="l">
              <a:lnSpc>
                <a:spcPct val="80000"/>
              </a:lnSpc>
              <a:spcBef>
                <a:spcPts val="333"/>
              </a:spcBef>
              <a:spcAft>
                <a:spcPts val="0"/>
              </a:spcAft>
              <a:buClr>
                <a:schemeClr val="dk1"/>
              </a:buClr>
              <a:buSzPts val="1110"/>
              <a:buFont typeface="Calibri"/>
              <a:buNone/>
            </a:pPr>
            <a:r>
              <a:rPr b="0" lang="en-US" sz="1110"/>
              <a:t>    + Tầng giao vận ở đầu gửi sau đó sẽ đẩy các segment này lên tầng mạng. Và tầng mạng sẽ bổ sung thêm (đóng gói) header của tầng mạng vào segment tạo thành </a:t>
            </a:r>
            <a:r>
              <a:rPr b="1" lang="en-US" sz="1110"/>
              <a:t>datagram</a:t>
            </a:r>
            <a:r>
              <a:rPr b="0" lang="en-US" sz="1110"/>
              <a:t> hay gói tin của tầng mạng và gửi nó sang đầu nhận.</a:t>
            </a:r>
            <a:endParaRPr/>
          </a:p>
          <a:p>
            <a:pPr indent="0" lvl="0" marL="0" rtl="0" algn="l">
              <a:lnSpc>
                <a:spcPct val="80000"/>
              </a:lnSpc>
              <a:spcBef>
                <a:spcPts val="333"/>
              </a:spcBef>
              <a:spcAft>
                <a:spcPts val="0"/>
              </a:spcAft>
              <a:buClr>
                <a:schemeClr val="dk1"/>
              </a:buClr>
              <a:buSzPts val="1110"/>
              <a:buFont typeface="Calibri"/>
              <a:buNone/>
            </a:pPr>
            <a:r>
              <a:rPr b="0" lang="en-US" sz="1110"/>
              <a:t>Lưu ý các router chỉ hoạt động trên các trường thông tin của datagram của tầng mạng, nó không xem xét các trường thông tin có trong segment tầng gaio vận được đóng gói trong datagram.</a:t>
            </a:r>
            <a:endParaRPr/>
          </a:p>
          <a:p>
            <a:pPr indent="0" lvl="0" marL="0" rtl="0" algn="l">
              <a:lnSpc>
                <a:spcPct val="80000"/>
              </a:lnSpc>
              <a:spcBef>
                <a:spcPts val="333"/>
              </a:spcBef>
              <a:spcAft>
                <a:spcPts val="0"/>
              </a:spcAft>
              <a:buClr>
                <a:schemeClr val="dk1"/>
              </a:buClr>
              <a:buSzPts val="1110"/>
              <a:buFont typeface="Calibri"/>
              <a:buNone/>
            </a:pPr>
            <a:r>
              <a:rPr b="0" lang="en-US" sz="1110"/>
              <a:t>     + Tại đầu nhận, tầng mạng sẽ trích ra segment tầng giao vận từ datagram và chuyển segment này lên tầng giao vận. Tầng giao vận khi đó sẽ xử lý segment nhận được thành data cho tầng ứng dụng</a:t>
            </a:r>
            <a:endParaRPr/>
          </a:p>
          <a:p>
            <a:pPr indent="0" lvl="0" marL="0" marR="0" rtl="0" algn="l">
              <a:lnSpc>
                <a:spcPct val="80000"/>
              </a:lnSpc>
              <a:spcBef>
                <a:spcPts val="333"/>
              </a:spcBef>
              <a:spcAft>
                <a:spcPts val="0"/>
              </a:spcAft>
              <a:buClr>
                <a:schemeClr val="dk1"/>
              </a:buClr>
              <a:buSzPts val="1110"/>
              <a:buFont typeface="Calibri"/>
              <a:buNone/>
            </a:pPr>
            <a:r>
              <a:rPr b="0" lang="en-US" sz="1110"/>
              <a:t>- </a:t>
            </a:r>
            <a:r>
              <a:rPr b="1" lang="en-US" sz="1110">
                <a:solidFill>
                  <a:srgbClr val="000000"/>
                </a:solidFill>
              </a:rPr>
              <a:t>Có nhiều hơn một giao thức tầng giao vận dành cho các ứng dụng mạng</a:t>
            </a:r>
            <a:r>
              <a:rPr b="0" lang="en-US" sz="1110">
                <a:solidFill>
                  <a:srgbClr val="000000"/>
                </a:solidFill>
              </a:rPr>
              <a:t>. Ví dụ mạng Internet có 2 giao thức TCP và UDP. Mỗi giao thức này cung cấp các dịch vụ tầng giao vận khác nhau cho ứng dụng</a:t>
            </a:r>
            <a:endParaRPr b="1" sz="1110">
              <a:solidFill>
                <a:srgbClr val="000000"/>
              </a:solidFill>
            </a:endParaRPr>
          </a:p>
          <a:p>
            <a:pPr indent="0" lvl="0" marL="0" rtl="0" algn="l">
              <a:lnSpc>
                <a:spcPct val="80000"/>
              </a:lnSpc>
              <a:spcBef>
                <a:spcPts val="333"/>
              </a:spcBef>
              <a:spcAft>
                <a:spcPts val="0"/>
              </a:spcAft>
              <a:buClr>
                <a:schemeClr val="dk1"/>
              </a:buClr>
              <a:buSzPts val="1110"/>
              <a:buFont typeface="Calibri"/>
              <a:buNone/>
            </a:pPr>
            <a:r>
              <a:t/>
            </a:r>
            <a:endParaRPr b="1" sz="1110"/>
          </a:p>
        </p:txBody>
      </p:sp>
      <p:sp>
        <p:nvSpPr>
          <p:cNvPr id="105" name="Google Shape;105;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 Nếu coi việc sử dụng của người gửi (hoặc kênh) là tỷ lệ thời gian người gửi thực sự bận gửi các bit vào kênh, thì rõ ràng giao thức dừng và chờ có có </a:t>
            </a:r>
            <a:r>
              <a:rPr b="1" lang="en-US"/>
              <a:t>thông lượng người dùng (người gửi) khá ảm đạm, U</a:t>
            </a:r>
            <a:r>
              <a:rPr b="1" baseline="-25000" lang="en-US"/>
              <a:t>sender</a:t>
            </a:r>
            <a:r>
              <a:rPr b="1" lang="en-US"/>
              <a:t> (là thông lượng khả dụng của người gửi)</a:t>
            </a:r>
            <a:endParaRPr/>
          </a:p>
          <a:p>
            <a:pPr indent="0" lvl="0" marL="0" marR="0" rtl="0" algn="l">
              <a:lnSpc>
                <a:spcPct val="100000"/>
              </a:lnSpc>
              <a:spcBef>
                <a:spcPts val="360"/>
              </a:spcBef>
              <a:spcAft>
                <a:spcPts val="0"/>
              </a:spcAft>
              <a:buClr>
                <a:schemeClr val="dk1"/>
              </a:buClr>
              <a:buSzPts val="1200"/>
              <a:buFont typeface="Calibri"/>
              <a:buNone/>
            </a:pPr>
            <a:r>
              <a:t/>
            </a:r>
            <a:endParaRPr b="1" baseline="-25000"/>
          </a:p>
          <a:p>
            <a:pPr indent="0" lvl="0" marL="0" rtl="0" algn="l">
              <a:spcBef>
                <a:spcPts val="360"/>
              </a:spcBef>
              <a:spcAft>
                <a:spcPts val="0"/>
              </a:spcAft>
              <a:buNone/>
            </a:pPr>
            <a:r>
              <a:rPr lang="en-US"/>
              <a:t>- Người gửi chỉ có thể gửi 8.000 bit (L) trong 30,008 mili giây =&gt;</a:t>
            </a:r>
            <a:r>
              <a:rPr b="1" lang="en-US"/>
              <a:t>thông lượng hiệu quả chỉ là </a:t>
            </a:r>
            <a:r>
              <a:rPr lang="en-US"/>
              <a:t>267 kbps (2.67=0.008/30.008) (U</a:t>
            </a:r>
            <a:r>
              <a:rPr baseline="-25000" lang="en-US"/>
              <a:t>send</a:t>
            </a:r>
            <a:r>
              <a:rPr lang="en-US"/>
              <a:t>)— mặc dù đã có liên kết 1 Gbps!</a:t>
            </a:r>
            <a:endParaRPr/>
          </a:p>
        </p:txBody>
      </p:sp>
      <p:sp>
        <p:nvSpPr>
          <p:cNvPr id="504" name="Google Shape;504;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1110"/>
              <a:t>- D</a:t>
            </a:r>
            <a:r>
              <a:rPr baseline="-25000" lang="en-US" sz="1110"/>
              <a:t>trans</a:t>
            </a:r>
            <a:r>
              <a:rPr lang="en-US" sz="1110"/>
              <a:t>: Thời gian cần để truyền gói tin này lên đường truyền </a:t>
            </a:r>
            <a:r>
              <a:rPr b="0" i="0" lang="en-US" sz="1665" u="none" strike="noStrike">
                <a:solidFill>
                  <a:srgbClr val="333333"/>
                </a:solidFill>
                <a:latin typeface="Arial"/>
                <a:ea typeface="Arial"/>
                <a:cs typeface="Arial"/>
                <a:sym typeface="Arial"/>
              </a:rPr>
              <a:t>1 Gbps = 8 microsec</a:t>
            </a:r>
            <a:endParaRPr/>
          </a:p>
          <a:p>
            <a:pPr indent="-285750" lvl="0" marL="285750" rtl="0" algn="l">
              <a:lnSpc>
                <a:spcPct val="80000"/>
              </a:lnSpc>
              <a:spcBef>
                <a:spcPts val="500"/>
              </a:spcBef>
              <a:spcAft>
                <a:spcPts val="0"/>
              </a:spcAft>
              <a:buClr>
                <a:srgbClr val="333333"/>
              </a:buClr>
              <a:buSzPts val="1665"/>
              <a:buFont typeface="Arial"/>
              <a:buChar char="-"/>
            </a:pPr>
            <a:r>
              <a:rPr b="0" i="0" lang="en-US" sz="1665" u="none" strike="noStrike">
                <a:solidFill>
                  <a:srgbClr val="333333"/>
                </a:solidFill>
                <a:latin typeface="Arial"/>
                <a:ea typeface="Arial"/>
                <a:cs typeface="Arial"/>
                <a:sym typeface="Arial"/>
              </a:rPr>
              <a:t>Để đến được đích, gói tin mất 15+0,008=15,008 msec</a:t>
            </a:r>
            <a:endParaRPr/>
          </a:p>
          <a:p>
            <a:pPr indent="-171450" lvl="0" marL="171450" rtl="0" algn="l">
              <a:lnSpc>
                <a:spcPct val="80000"/>
              </a:lnSpc>
              <a:spcBef>
                <a:spcPts val="500"/>
              </a:spcBef>
              <a:spcAft>
                <a:spcPts val="0"/>
              </a:spcAft>
              <a:buClr>
                <a:srgbClr val="333333"/>
              </a:buClr>
              <a:buSzPts val="1665"/>
              <a:buFont typeface="Arial"/>
              <a:buChar char="-"/>
            </a:pPr>
            <a:r>
              <a:rPr b="0" i="0" lang="en-US" sz="1665" u="none" strike="noStrike">
                <a:solidFill>
                  <a:srgbClr val="333333"/>
                </a:solidFill>
                <a:latin typeface="Arial"/>
                <a:ea typeface="Arial"/>
                <a:cs typeface="Arial"/>
                <a:sym typeface="Arial"/>
              </a:rPr>
              <a:t>Giả sử gói tin ACK rất nhỏ (nên ta bỏ qua thời gian truyền nó) và bên nhận có thể gửi gói ACK ngay sau khi nó nhận được bit dữ liệu cuối cùng từ đầu gửi.</a:t>
            </a:r>
            <a:endParaRPr/>
          </a:p>
          <a:p>
            <a:pPr indent="-171450" lvl="0" marL="171450" rtl="0" algn="l">
              <a:lnSpc>
                <a:spcPct val="80000"/>
              </a:lnSpc>
              <a:spcBef>
                <a:spcPts val="500"/>
              </a:spcBef>
              <a:spcAft>
                <a:spcPts val="0"/>
              </a:spcAft>
              <a:buClr>
                <a:srgbClr val="333333"/>
              </a:buClr>
              <a:buSzPts val="1665"/>
              <a:buFont typeface="Arial"/>
              <a:buChar char="-"/>
            </a:pPr>
            <a:r>
              <a:rPr b="0" i="0" lang="en-US" sz="1665" u="none" strike="noStrike">
                <a:solidFill>
                  <a:srgbClr val="333333"/>
                </a:solidFill>
                <a:latin typeface="Arial"/>
                <a:ea typeface="Arial"/>
                <a:cs typeface="Arial"/>
                <a:sym typeface="Arial"/>
              </a:rPr>
              <a:t>Khi đó ACK xuất hiện tại đầu gửi sau thời gian t=RTT+L/R=30.008 msec.</a:t>
            </a:r>
            <a:endParaRPr/>
          </a:p>
          <a:p>
            <a:pPr indent="-65722" lvl="0" marL="171450" rtl="0" algn="l">
              <a:lnSpc>
                <a:spcPct val="80000"/>
              </a:lnSpc>
              <a:spcBef>
                <a:spcPts val="500"/>
              </a:spcBef>
              <a:spcAft>
                <a:spcPts val="0"/>
              </a:spcAft>
              <a:buClr>
                <a:schemeClr val="dk1"/>
              </a:buClr>
              <a:buSzPts val="1665"/>
              <a:buFont typeface="Calibri"/>
              <a:buNone/>
            </a:pPr>
            <a:r>
              <a:t/>
            </a:r>
            <a:endParaRPr b="0" i="0" sz="1665" u="none" strike="noStrike">
              <a:solidFill>
                <a:srgbClr val="333333"/>
              </a:solidFill>
              <a:latin typeface="Arial"/>
              <a:ea typeface="Arial"/>
              <a:cs typeface="Arial"/>
              <a:sym typeface="Arial"/>
            </a:endParaRPr>
          </a:p>
          <a:p>
            <a:pPr indent="-171450" lvl="0" marL="171450" rtl="0" algn="l">
              <a:lnSpc>
                <a:spcPct val="80000"/>
              </a:lnSpc>
              <a:spcBef>
                <a:spcPts val="500"/>
              </a:spcBef>
              <a:spcAft>
                <a:spcPts val="0"/>
              </a:spcAft>
              <a:buClr>
                <a:srgbClr val="333333"/>
              </a:buClr>
              <a:buSzPts val="1665"/>
              <a:buFont typeface="Arial"/>
              <a:buChar char="-"/>
            </a:pPr>
            <a:r>
              <a:rPr b="0" i="0" lang="en-US" sz="1665" u="none" strike="noStrike">
                <a:solidFill>
                  <a:srgbClr val="333333"/>
                </a:solidFill>
                <a:latin typeface="Arial"/>
                <a:ea typeface="Arial"/>
                <a:cs typeface="Arial"/>
                <a:sym typeface="Arial"/>
              </a:rPr>
              <a:t>Tại thời điểm sau khi nhận được ACK từ đầu nhận, đầu gửi có thể gửi thông điệp tiếp theo. Như vậy trong 30,008 msec, người gửi chỉ gửi mất có 0,008 msec.</a:t>
            </a:r>
            <a:endParaRPr/>
          </a:p>
          <a:p>
            <a:pPr indent="-171450" lvl="0" marL="171450" rtl="0" algn="l">
              <a:lnSpc>
                <a:spcPct val="80000"/>
              </a:lnSpc>
              <a:spcBef>
                <a:spcPts val="333"/>
              </a:spcBef>
              <a:spcAft>
                <a:spcPts val="0"/>
              </a:spcAft>
              <a:buClr>
                <a:schemeClr val="dk1"/>
              </a:buClr>
              <a:buSzPts val="1110"/>
              <a:buFont typeface="Calibri"/>
              <a:buChar char="-"/>
            </a:pPr>
            <a:r>
              <a:rPr lang="en-US" sz="1110"/>
              <a:t>Nếu chúng ta xác định việc sử dụng của người gửi (hoặc kênh) là tỷ lệ thời gian người gửi thực sự bận gửi các bit vào kênh, thì phân tích trong Hình ở slide sau cho thấy rằng giao thức dừng và chờ có có </a:t>
            </a:r>
            <a:r>
              <a:rPr b="1" lang="en-US" sz="1110"/>
              <a:t>thông lượng người dùng (người gửi) khá ảm đạm, U</a:t>
            </a:r>
            <a:r>
              <a:rPr b="1" baseline="-25000" lang="en-US" sz="1110"/>
              <a:t>sender</a:t>
            </a:r>
            <a:r>
              <a:rPr b="1" lang="en-US" sz="1110"/>
              <a:t> (là thông lượng khả dụng của người gửi)</a:t>
            </a:r>
            <a:endParaRPr b="1" baseline="-25000" sz="1110"/>
          </a:p>
        </p:txBody>
      </p:sp>
      <p:sp>
        <p:nvSpPr>
          <p:cNvPr id="513" name="Google Shape;513;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Giả sử nếu bên gửi được truyền liên tiếp 3 gói tin trước khi phải đợi nhận được ACK từ đầu nhận, thì việc thông lượng khả dụng của bên gửi sẽ tăng lên 3 lần.</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521" name="Google Shape;521;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839"/>
              <a:t>Pipeline cũng có một số vấn đề:</a:t>
            </a:r>
            <a:endParaRPr/>
          </a:p>
          <a:p>
            <a:pPr indent="-285750" lvl="0" marL="285750" rtl="0" algn="l">
              <a:lnSpc>
                <a:spcPct val="80000"/>
              </a:lnSpc>
              <a:spcBef>
                <a:spcPts val="378"/>
              </a:spcBef>
              <a:spcAft>
                <a:spcPts val="0"/>
              </a:spcAft>
              <a:buClr>
                <a:srgbClr val="333333"/>
              </a:buClr>
              <a:buSzPts val="1260"/>
              <a:buFont typeface="Arial"/>
              <a:buChar char="-"/>
            </a:pPr>
            <a:r>
              <a:rPr b="0" i="0" lang="en-US" sz="1260" u="none" strike="noStrike">
                <a:solidFill>
                  <a:srgbClr val="333333"/>
                </a:solidFill>
                <a:latin typeface="Arial"/>
                <a:ea typeface="Arial"/>
                <a:cs typeface="Arial"/>
                <a:sym typeface="Arial"/>
              </a:rPr>
              <a:t>Dãy số thứ tự sẽ tăng dần lên</a:t>
            </a:r>
            <a:endParaRPr b="0" i="0" sz="1260" u="none" strike="noStrike">
              <a:solidFill>
                <a:srgbClr val="333333"/>
              </a:solidFill>
              <a:latin typeface="Arial"/>
              <a:ea typeface="Arial"/>
              <a:cs typeface="Arial"/>
              <a:sym typeface="Arial"/>
            </a:endParaRPr>
          </a:p>
          <a:p>
            <a:pPr indent="-285750" lvl="0" marL="285750" marR="0" rtl="0" algn="l">
              <a:lnSpc>
                <a:spcPct val="80000"/>
              </a:lnSpc>
              <a:spcBef>
                <a:spcPts val="756"/>
              </a:spcBef>
              <a:spcAft>
                <a:spcPts val="0"/>
              </a:spcAft>
              <a:buClr>
                <a:schemeClr val="dk1"/>
              </a:buClr>
              <a:buSzPts val="2520"/>
              <a:buFont typeface="Calibri"/>
              <a:buChar char="-"/>
            </a:pPr>
            <a:r>
              <a:rPr lang="en-US" sz="2520"/>
              <a:t>Cần có bộ đệm tại bên gửi và/hoặc bên nhận để lưu hơn một gói tin</a:t>
            </a:r>
            <a:endParaRPr/>
          </a:p>
          <a:p>
            <a:pPr indent="-285750" lvl="0" marL="285750" marR="0" rtl="0" algn="l">
              <a:lnSpc>
                <a:spcPct val="80000"/>
              </a:lnSpc>
              <a:spcBef>
                <a:spcPts val="756"/>
              </a:spcBef>
              <a:spcAft>
                <a:spcPts val="0"/>
              </a:spcAft>
              <a:buClr>
                <a:schemeClr val="dk1"/>
              </a:buClr>
              <a:buSzPts val="2520"/>
              <a:buFont typeface="Calibri"/>
              <a:buChar char="-"/>
            </a:pPr>
            <a:r>
              <a:rPr lang="en-US" sz="2520"/>
              <a:t>Phạm vi số thứ tự cần thiết và các yêu cầu về bộ đệm sẽ phụ thuộc vào cách thức mà giao thức truyền dữ liệu phản hồi với các gói bị mất, bị hỏng và quá trễ. Có thể xác định hai cách tiếp cận cơ bản để phục hồi lỗi pipelined: Quay lại-N và lặp lại có chọn lọc.</a:t>
            </a:r>
            <a:endParaRPr/>
          </a:p>
          <a:p>
            <a:pPr indent="-205740" lvl="0" marL="285750" rtl="0" algn="l">
              <a:lnSpc>
                <a:spcPct val="80000"/>
              </a:lnSpc>
              <a:spcBef>
                <a:spcPts val="378"/>
              </a:spcBef>
              <a:spcAft>
                <a:spcPts val="0"/>
              </a:spcAft>
              <a:buClr>
                <a:schemeClr val="dk1"/>
              </a:buClr>
              <a:buSzPts val="1260"/>
              <a:buFont typeface="Calibri"/>
              <a:buNone/>
            </a:pPr>
            <a:r>
              <a:t/>
            </a:r>
            <a:endParaRPr b="0" i="0" sz="1260" u="none" strike="noStrike">
              <a:solidFill>
                <a:srgbClr val="333333"/>
              </a:solidFill>
              <a:latin typeface="Arial"/>
              <a:ea typeface="Arial"/>
              <a:cs typeface="Arial"/>
              <a:sym typeface="Arial"/>
            </a:endParaRPr>
          </a:p>
          <a:p>
            <a:pPr indent="0" lvl="0" marL="0" rtl="0" algn="l">
              <a:lnSpc>
                <a:spcPct val="80000"/>
              </a:lnSpc>
              <a:spcBef>
                <a:spcPts val="378"/>
              </a:spcBef>
              <a:spcAft>
                <a:spcPts val="0"/>
              </a:spcAft>
              <a:buNone/>
            </a:pPr>
            <a:r>
              <a:t/>
            </a:r>
            <a:endParaRPr b="0" i="0" sz="1260" u="none" strike="noStrike">
              <a:solidFill>
                <a:srgbClr val="333333"/>
              </a:solidFill>
              <a:latin typeface="Arial"/>
              <a:ea typeface="Arial"/>
              <a:cs typeface="Arial"/>
              <a:sym typeface="Arial"/>
            </a:endParaRPr>
          </a:p>
        </p:txBody>
      </p:sp>
      <p:sp>
        <p:nvSpPr>
          <p:cNvPr id="530" name="Google Shape;530;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N là max của số gói tin có thể được gửi liên tục mà không cần nhận ACK từ bên nhận</a:t>
            </a:r>
            <a:endParaRPr/>
          </a:p>
        </p:txBody>
      </p:sp>
      <p:sp>
        <p:nvSpPr>
          <p:cNvPr id="538" name="Google Shape;538;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7" name="Google Shape;54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56" name="Google Shape;556;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200" u="none" strike="noStrike">
                <a:solidFill>
                  <a:srgbClr val="333333"/>
                </a:solidFill>
                <a:latin typeface="Arial"/>
                <a:ea typeface="Arial"/>
                <a:cs typeface="Arial"/>
                <a:sym typeface="Arial"/>
              </a:rPr>
              <a:t>Sequence numbers in the interval </a:t>
            </a:r>
            <a:r>
              <a:rPr b="0" i="1" lang="en-US" sz="1200" u="none" strike="noStrike">
                <a:solidFill>
                  <a:srgbClr val="468273"/>
                </a:solidFill>
                <a:latin typeface="Courier"/>
                <a:ea typeface="Courier"/>
                <a:cs typeface="Courier"/>
                <a:sym typeface="Courier"/>
              </a:rPr>
              <a:t>[nextseqnum,base+N-1] </a:t>
            </a:r>
            <a:r>
              <a:rPr b="0" i="0" lang="en-US" sz="1200" u="none" strike="noStrike">
                <a:solidFill>
                  <a:srgbClr val="333333"/>
                </a:solidFill>
                <a:latin typeface="Arial"/>
                <a:ea typeface="Arial"/>
                <a:cs typeface="Arial"/>
                <a:sym typeface="Arial"/>
              </a:rPr>
              <a:t>can be used for packets that can be sent immediately, should data arrive from the upper layer.</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Finally, sequence numbers greater than or equal to </a:t>
            </a:r>
            <a:r>
              <a:rPr b="0" i="1" lang="en-US" sz="1200" u="none" strike="noStrike">
                <a:solidFill>
                  <a:srgbClr val="468273"/>
                </a:solidFill>
                <a:latin typeface="Courier"/>
                <a:ea typeface="Courier"/>
                <a:cs typeface="Courier"/>
                <a:sym typeface="Courier"/>
              </a:rPr>
              <a:t>base+N </a:t>
            </a:r>
            <a:r>
              <a:rPr b="0" i="0" lang="en-US" sz="1200" u="none" strike="noStrike">
                <a:solidFill>
                  <a:srgbClr val="333333"/>
                </a:solidFill>
                <a:latin typeface="Arial"/>
                <a:ea typeface="Arial"/>
                <a:cs typeface="Arial"/>
                <a:sym typeface="Arial"/>
              </a:rPr>
              <a:t>cannot be used until an</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unacknowledged packet currently in the pipeline (specifically, the packet with sequence number </a:t>
            </a:r>
            <a:r>
              <a:rPr b="0" i="1" lang="en-US" sz="1200" u="none" strike="noStrike">
                <a:solidFill>
                  <a:srgbClr val="468273"/>
                </a:solidFill>
                <a:latin typeface="Courier"/>
                <a:ea typeface="Courier"/>
                <a:cs typeface="Courier"/>
                <a:sym typeface="Courier"/>
              </a:rPr>
              <a:t>base </a:t>
            </a:r>
            <a:r>
              <a:rPr b="0" i="0" lang="en-US" sz="1200" u="none" strike="noStrike">
                <a:solidFill>
                  <a:srgbClr val="333333"/>
                </a:solidFill>
                <a:latin typeface="Arial"/>
                <a:ea typeface="Arial"/>
                <a:cs typeface="Arial"/>
                <a:sym typeface="Arial"/>
              </a:rPr>
              <a:t>)</a:t>
            </a:r>
            <a:endParaRPr/>
          </a:p>
          <a:p>
            <a:pPr indent="0" lvl="0" marL="0" rtl="0" algn="l">
              <a:spcBef>
                <a:spcPts val="360"/>
              </a:spcBef>
              <a:spcAft>
                <a:spcPts val="0"/>
              </a:spcAft>
              <a:buNone/>
            </a:pPr>
            <a:r>
              <a:rPr b="0" i="0" lang="en-US" sz="1200" u="none" strike="noStrike">
                <a:solidFill>
                  <a:srgbClr val="333333"/>
                </a:solidFill>
                <a:latin typeface="Arial"/>
                <a:ea typeface="Arial"/>
                <a:cs typeface="Arial"/>
                <a:sym typeface="Arial"/>
              </a:rPr>
              <a:t>has been acknowledged.</a:t>
            </a:r>
            <a:endParaRPr/>
          </a:p>
          <a:p>
            <a:pPr indent="0" lvl="0" marL="0" rtl="0" algn="l">
              <a:spcBef>
                <a:spcPts val="360"/>
              </a:spcBef>
              <a:spcAft>
                <a:spcPts val="0"/>
              </a:spcAft>
              <a:buNone/>
            </a:pPr>
            <a:r>
              <a:t/>
            </a:r>
            <a:endParaRPr/>
          </a:p>
        </p:txBody>
      </p:sp>
      <p:sp>
        <p:nvSpPr>
          <p:cNvPr id="565" name="Google Shape;565;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0" i="0" lang="en-US" sz="1665" u="none" strike="noStrike">
                <a:solidFill>
                  <a:srgbClr val="333333"/>
                </a:solidFill>
                <a:latin typeface="Arial"/>
                <a:ea typeface="Arial"/>
                <a:cs typeface="Arial"/>
                <a:sym typeface="Arial"/>
              </a:rPr>
              <a:t>- Như thể hiện trong hình, phạm vi các số thứ tự cho phép các gói được truyền nhưng chưa được ACK có thể được xem như một cửa sổ có kích cỡ N.</a:t>
            </a:r>
            <a:endParaRPr/>
          </a:p>
          <a:p>
            <a:pPr indent="-285750" lvl="0" marL="285750" rtl="0" algn="l">
              <a:lnSpc>
                <a:spcPct val="90000"/>
              </a:lnSpc>
              <a:spcBef>
                <a:spcPts val="500"/>
              </a:spcBef>
              <a:spcAft>
                <a:spcPts val="0"/>
              </a:spcAft>
              <a:buClr>
                <a:srgbClr val="333333"/>
              </a:buClr>
              <a:buSzPts val="1665"/>
              <a:buFont typeface="Arial"/>
              <a:buChar char="-"/>
            </a:pPr>
            <a:r>
              <a:rPr b="0" i="0" lang="en-US" sz="1665" u="none" strike="noStrike">
                <a:solidFill>
                  <a:srgbClr val="333333"/>
                </a:solidFill>
                <a:latin typeface="Arial"/>
                <a:ea typeface="Arial"/>
                <a:cs typeface="Arial"/>
                <a:sym typeface="Arial"/>
              </a:rPr>
              <a:t>Khi giao thức hoạt động, các cửa sổ này sẽ trượt về phía trước qua không gian số thứ tự.</a:t>
            </a:r>
            <a:endParaRPr/>
          </a:p>
          <a:p>
            <a:pPr indent="-285750" lvl="0" marL="285750" rtl="0" algn="l">
              <a:lnSpc>
                <a:spcPct val="90000"/>
              </a:lnSpc>
              <a:spcBef>
                <a:spcPts val="500"/>
              </a:spcBef>
              <a:spcAft>
                <a:spcPts val="0"/>
              </a:spcAft>
              <a:buClr>
                <a:srgbClr val="333333"/>
              </a:buClr>
              <a:buSzPts val="1665"/>
              <a:buFont typeface="Arial"/>
              <a:buChar char="-"/>
            </a:pPr>
            <a:r>
              <a:rPr b="0" i="0" lang="en-US" sz="1665" u="none" strike="noStrike">
                <a:solidFill>
                  <a:srgbClr val="333333"/>
                </a:solidFill>
                <a:latin typeface="Arial"/>
                <a:ea typeface="Arial"/>
                <a:cs typeface="Arial"/>
                <a:sym typeface="Arial"/>
              </a:rPr>
              <a:t>Vì lý do này, </a:t>
            </a:r>
            <a:r>
              <a:rPr b="1" i="0" lang="en-US" sz="1665" u="none" strike="noStrike">
                <a:solidFill>
                  <a:srgbClr val="333333"/>
                </a:solidFill>
                <a:latin typeface="Arial"/>
                <a:ea typeface="Arial"/>
                <a:cs typeface="Arial"/>
                <a:sym typeface="Arial"/>
              </a:rPr>
              <a:t>N</a:t>
            </a:r>
            <a:r>
              <a:rPr b="0" i="0" lang="en-US" sz="1665" u="none" strike="noStrike">
                <a:solidFill>
                  <a:srgbClr val="333333"/>
                </a:solidFill>
                <a:latin typeface="Arial"/>
                <a:ea typeface="Arial"/>
                <a:cs typeface="Arial"/>
                <a:sym typeface="Arial"/>
              </a:rPr>
              <a:t> thường được coi như </a:t>
            </a:r>
            <a:r>
              <a:rPr b="1" i="0" lang="en-US" sz="1665" u="none" strike="noStrike">
                <a:solidFill>
                  <a:srgbClr val="333333"/>
                </a:solidFill>
                <a:latin typeface="Arial"/>
                <a:ea typeface="Arial"/>
                <a:cs typeface="Arial"/>
                <a:sym typeface="Arial"/>
              </a:rPr>
              <a:t>window size </a:t>
            </a:r>
            <a:r>
              <a:rPr b="0" i="0" lang="en-US" sz="1665" u="none" strike="noStrike">
                <a:solidFill>
                  <a:srgbClr val="333333"/>
                </a:solidFill>
                <a:latin typeface="Arial"/>
                <a:ea typeface="Arial"/>
                <a:cs typeface="Arial"/>
                <a:sym typeface="Arial"/>
              </a:rPr>
              <a:t>và giao thức GBN là giao thức cửa sổ trượt.</a:t>
            </a:r>
            <a:endParaRPr/>
          </a:p>
          <a:p>
            <a:pPr indent="0" lvl="0" marL="0" rtl="0" algn="l">
              <a:lnSpc>
                <a:spcPct val="90000"/>
              </a:lnSpc>
              <a:spcBef>
                <a:spcPts val="500"/>
              </a:spcBef>
              <a:spcAft>
                <a:spcPts val="0"/>
              </a:spcAft>
              <a:buClr>
                <a:schemeClr val="dk1"/>
              </a:buClr>
              <a:buSzPts val="1665"/>
              <a:buFont typeface="Calibri"/>
              <a:buNone/>
            </a:pPr>
            <a:r>
              <a:t/>
            </a:r>
            <a:endParaRPr b="1" i="0" sz="1665" u="none" strike="noStrike">
              <a:solidFill>
                <a:srgbClr val="333333"/>
              </a:solidFill>
              <a:latin typeface="Arial"/>
              <a:ea typeface="Arial"/>
              <a:cs typeface="Arial"/>
              <a:sym typeface="Arial"/>
            </a:endParaRPr>
          </a:p>
          <a:p>
            <a:pPr indent="0" lvl="0" marL="0" rtl="0" algn="l">
              <a:lnSpc>
                <a:spcPct val="90000"/>
              </a:lnSpc>
              <a:spcBef>
                <a:spcPts val="500"/>
              </a:spcBef>
              <a:spcAft>
                <a:spcPts val="0"/>
              </a:spcAft>
              <a:buClr>
                <a:srgbClr val="333333"/>
              </a:buClr>
              <a:buSzPts val="1665"/>
              <a:buFont typeface="Arial"/>
              <a:buNone/>
            </a:pPr>
            <a:r>
              <a:rPr b="1" i="0" lang="en-US" sz="1665" u="none" strike="noStrike">
                <a:solidFill>
                  <a:srgbClr val="333333"/>
                </a:solidFill>
                <a:latin typeface="Arial"/>
                <a:ea typeface="Arial"/>
                <a:cs typeface="Arial"/>
                <a:sym typeface="Arial"/>
              </a:rPr>
              <a:t>Câu hỏi: </a:t>
            </a:r>
            <a:endParaRPr/>
          </a:p>
          <a:p>
            <a:pPr indent="0" lvl="0" marL="0" rtl="0" algn="l">
              <a:lnSpc>
                <a:spcPct val="90000"/>
              </a:lnSpc>
              <a:spcBef>
                <a:spcPts val="500"/>
              </a:spcBef>
              <a:spcAft>
                <a:spcPts val="0"/>
              </a:spcAft>
              <a:buClr>
                <a:srgbClr val="333333"/>
              </a:buClr>
              <a:buSzPts val="1665"/>
              <a:buFont typeface="Arial"/>
              <a:buNone/>
            </a:pPr>
            <a:r>
              <a:rPr b="1" i="0" lang="en-US" sz="1665" u="none" strike="noStrike">
                <a:solidFill>
                  <a:srgbClr val="333333"/>
                </a:solidFill>
                <a:latin typeface="Arial"/>
                <a:ea typeface="Arial"/>
                <a:cs typeface="Arial"/>
                <a:sym typeface="Arial"/>
              </a:rPr>
              <a:t>Tại sao lại giới hạn N gói là do ta cần thiết lập cơ chế nào trong các cơ chế của truyền dữ liệu tin cậy? </a:t>
            </a:r>
            <a:endParaRPr/>
          </a:p>
          <a:p>
            <a:pPr indent="0" lvl="0" marL="0" rtl="0" algn="l">
              <a:lnSpc>
                <a:spcPct val="90000"/>
              </a:lnSpc>
              <a:spcBef>
                <a:spcPts val="500"/>
              </a:spcBef>
              <a:spcAft>
                <a:spcPts val="0"/>
              </a:spcAft>
              <a:buClr>
                <a:srgbClr val="333333"/>
              </a:buClr>
              <a:buSzPts val="1665"/>
              <a:buFont typeface="Arial"/>
              <a:buNone/>
            </a:pPr>
            <a:r>
              <a:rPr b="1" i="0" lang="en-US" sz="1665" u="none" strike="noStrike">
                <a:solidFill>
                  <a:srgbClr val="333333"/>
                </a:solidFill>
                <a:latin typeface="Arial"/>
                <a:ea typeface="Arial"/>
                <a:cs typeface="Arial"/>
                <a:sym typeface="Arial"/>
              </a:rPr>
              <a:t>kiểm soát luồng để kiểm soát tắc nghẽn (đề cập ở phần sau)</a:t>
            </a:r>
            <a:endParaRPr/>
          </a:p>
        </p:txBody>
      </p:sp>
      <p:sp>
        <p:nvSpPr>
          <p:cNvPr id="574" name="Google Shape;574;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Thực tế, số thứ tự của gói tin (sequence number) được đặt trong một trường có độ dài cố định ở phần header của gói tin.</a:t>
            </a:r>
            <a:endParaRPr/>
          </a:p>
          <a:p>
            <a:pPr indent="-171450" lvl="0" marL="171450" rtl="0" algn="l">
              <a:spcBef>
                <a:spcPts val="360"/>
              </a:spcBef>
              <a:spcAft>
                <a:spcPts val="0"/>
              </a:spcAft>
              <a:buClr>
                <a:schemeClr val="dk1"/>
              </a:buClr>
              <a:buSzPts val="1200"/>
              <a:buFont typeface="Calibri"/>
              <a:buChar char="-"/>
            </a:pPr>
            <a:r>
              <a:rPr lang="en-US"/>
              <a:t>Nếu k là số bít trong trường số thứ tự gói tin, thì phạm vi các số thứ tự sẽ là [0,2k-1]</a:t>
            </a:r>
            <a:endParaRPr/>
          </a:p>
          <a:p>
            <a:pPr indent="-95250" lvl="0" marL="171450" rtl="0" algn="l">
              <a:spcBef>
                <a:spcPts val="360"/>
              </a:spcBef>
              <a:spcAft>
                <a:spcPts val="0"/>
              </a:spcAft>
              <a:buClr>
                <a:schemeClr val="dk1"/>
              </a:buClr>
              <a:buSzPts val="1200"/>
              <a:buFont typeface="Calibri"/>
              <a:buNone/>
            </a:pPr>
            <a:r>
              <a:t/>
            </a:r>
            <a:endParaRPr/>
          </a:p>
          <a:p>
            <a:pPr indent="-95250" lvl="0" marL="171450" rtl="0" algn="l">
              <a:spcBef>
                <a:spcPts val="360"/>
              </a:spcBef>
              <a:spcAft>
                <a:spcPts val="0"/>
              </a:spcAft>
              <a:buClr>
                <a:schemeClr val="dk1"/>
              </a:buClr>
              <a:buSzPts val="1200"/>
              <a:buFont typeface="Calibri"/>
              <a:buNone/>
            </a:pPr>
            <a:r>
              <a:t/>
            </a:r>
            <a:endParaRPr/>
          </a:p>
        </p:txBody>
      </p:sp>
      <p:sp>
        <p:nvSpPr>
          <p:cNvPr id="583" name="Google Shape;583;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480"/>
              <a:buFont typeface="Calibri"/>
              <a:buNone/>
            </a:pPr>
            <a:r>
              <a:rPr b="1" lang="en-US" sz="480"/>
              <a:t>1. Quan hệ giữa tầng giao vận và tầng mạng</a:t>
            </a:r>
            <a:endParaRPr b="0" sz="480"/>
          </a:p>
          <a:p>
            <a:pPr indent="-171450" lvl="0" marL="171450" marR="0" rtl="0" algn="l">
              <a:lnSpc>
                <a:spcPct val="80000"/>
              </a:lnSpc>
              <a:spcBef>
                <a:spcPts val="144"/>
              </a:spcBef>
              <a:spcAft>
                <a:spcPts val="0"/>
              </a:spcAft>
              <a:buClr>
                <a:schemeClr val="dk1"/>
              </a:buClr>
              <a:buSzPts val="480"/>
              <a:buFont typeface="Calibri"/>
              <a:buChar char="-"/>
            </a:pPr>
            <a:r>
              <a:rPr b="1" i="1" lang="en-US" sz="480"/>
              <a:t>Tầng mạng </a:t>
            </a:r>
            <a:r>
              <a:rPr b="0" i="0" lang="en-US" sz="480"/>
              <a:t>cung cấp </a:t>
            </a:r>
            <a:r>
              <a:rPr lang="en-US" sz="480"/>
              <a:t>truyền thông logic giữa các host</a:t>
            </a:r>
            <a:endParaRPr/>
          </a:p>
          <a:p>
            <a:pPr indent="-176213" lvl="0" marL="176213" rtl="0" algn="l">
              <a:lnSpc>
                <a:spcPct val="80000"/>
              </a:lnSpc>
              <a:spcBef>
                <a:spcPts val="336"/>
              </a:spcBef>
              <a:spcAft>
                <a:spcPts val="0"/>
              </a:spcAft>
              <a:buClr>
                <a:schemeClr val="dk1"/>
              </a:buClr>
              <a:buSzPts val="480"/>
              <a:buFont typeface="Calibri"/>
              <a:buChar char="-"/>
            </a:pPr>
            <a:r>
              <a:rPr b="1" i="1" lang="en-US" sz="480"/>
              <a:t>Tầng giao vận </a:t>
            </a:r>
            <a:r>
              <a:rPr lang="en-US" sz="480"/>
              <a:t>cung cấp </a:t>
            </a:r>
            <a:r>
              <a:rPr lang="en-US" sz="1120"/>
              <a:t>truyền thông logic giữa các tiến trình chạy trên các host khác nhau</a:t>
            </a:r>
            <a:endParaRPr/>
          </a:p>
          <a:p>
            <a:pPr indent="0" lvl="0" marL="0" rtl="0" algn="l">
              <a:lnSpc>
                <a:spcPct val="80000"/>
              </a:lnSpc>
              <a:spcBef>
                <a:spcPts val="336"/>
              </a:spcBef>
              <a:spcAft>
                <a:spcPts val="0"/>
              </a:spcAft>
              <a:buClr>
                <a:schemeClr val="dk1"/>
              </a:buClr>
              <a:buSzPts val="1120"/>
              <a:buFont typeface="Calibri"/>
              <a:buNone/>
            </a:pPr>
            <a:r>
              <a:rPr b="1" lang="en-US" sz="1120"/>
              <a:t>Điểm khác biệt này tuy nhỏ nhưng rất quan trọng</a:t>
            </a:r>
            <a:endParaRPr/>
          </a:p>
          <a:p>
            <a:pPr indent="0" lvl="0" marL="0" rtl="0" algn="l">
              <a:lnSpc>
                <a:spcPct val="80000"/>
              </a:lnSpc>
              <a:spcBef>
                <a:spcPts val="144"/>
              </a:spcBef>
              <a:spcAft>
                <a:spcPts val="0"/>
              </a:spcAft>
              <a:buClr>
                <a:schemeClr val="dk1"/>
              </a:buClr>
              <a:buSzPts val="480"/>
              <a:buFont typeface="Calibri"/>
              <a:buNone/>
            </a:pPr>
            <a:r>
              <a:rPr b="1" lang="en-US" sz="480"/>
              <a:t>2. Xem xét một tình huống tương tự để hiểu sự khác nhau này</a:t>
            </a:r>
            <a:endParaRPr/>
          </a:p>
          <a:p>
            <a:pPr indent="0" lvl="0" marL="0" rtl="0" algn="l">
              <a:lnSpc>
                <a:spcPct val="80000"/>
              </a:lnSpc>
              <a:spcBef>
                <a:spcPts val="144"/>
              </a:spcBef>
              <a:spcAft>
                <a:spcPts val="0"/>
              </a:spcAft>
              <a:buClr>
                <a:schemeClr val="dk1"/>
              </a:buClr>
              <a:buSzPts val="480"/>
              <a:buFont typeface="Calibri"/>
              <a:buNone/>
            </a:pPr>
            <a:r>
              <a:rPr b="0" lang="en-US" sz="480"/>
              <a:t>- Có 2 ngôi nhà, một là nhà A và một là nhà B.</a:t>
            </a:r>
            <a:endParaRPr/>
          </a:p>
          <a:p>
            <a:pPr indent="-171450" lvl="0" marL="171450" rtl="0" algn="l">
              <a:lnSpc>
                <a:spcPct val="80000"/>
              </a:lnSpc>
              <a:spcBef>
                <a:spcPts val="144"/>
              </a:spcBef>
              <a:spcAft>
                <a:spcPts val="0"/>
              </a:spcAft>
              <a:buClr>
                <a:schemeClr val="dk1"/>
              </a:buClr>
              <a:buSzPts val="480"/>
              <a:buFont typeface="Calibri"/>
              <a:buChar char="-"/>
            </a:pPr>
            <a:r>
              <a:rPr b="0" lang="en-US" sz="480"/>
              <a:t>mỗi ngôi nhà là nơi ở của 12 em bé. </a:t>
            </a:r>
            <a:endParaRPr/>
          </a:p>
          <a:p>
            <a:pPr indent="-171450" lvl="0" marL="171450" rtl="0" algn="l">
              <a:lnSpc>
                <a:spcPct val="80000"/>
              </a:lnSpc>
              <a:spcBef>
                <a:spcPts val="144"/>
              </a:spcBef>
              <a:spcAft>
                <a:spcPts val="0"/>
              </a:spcAft>
              <a:buClr>
                <a:schemeClr val="dk1"/>
              </a:buClr>
              <a:buSzPts val="480"/>
              <a:buFont typeface="Calibri"/>
              <a:buChar char="-"/>
            </a:pPr>
            <a:r>
              <a:rPr b="0" lang="en-US" sz="480"/>
              <a:t>Những em bé ở nhà A là anh em họ của những em bé của nhà B</a:t>
            </a:r>
            <a:endParaRPr/>
          </a:p>
          <a:p>
            <a:pPr indent="-171450" lvl="0" marL="171450" rtl="0" algn="l">
              <a:lnSpc>
                <a:spcPct val="80000"/>
              </a:lnSpc>
              <a:spcBef>
                <a:spcPts val="144"/>
              </a:spcBef>
              <a:spcAft>
                <a:spcPts val="0"/>
              </a:spcAft>
              <a:buClr>
                <a:schemeClr val="dk1"/>
              </a:buClr>
              <a:buSzPts val="480"/>
              <a:buFont typeface="Calibri"/>
              <a:buChar char="-"/>
            </a:pPr>
            <a:r>
              <a:rPr b="0" lang="en-US" sz="480"/>
              <a:t>Những em bé ở 2 nhà này thích viết thư cho nhau – hàng tuần, mỗi đứa trẻ viết thư cho mỗi người anh em họ của mình, mỗi lá thư được chuyển đi bởi dịch vụ bưu chính bưu chính truyền thống, mỗi thư được đặt trong một phong bì riêng.</a:t>
            </a:r>
            <a:endParaRPr/>
          </a:p>
          <a:p>
            <a:pPr indent="-171450" lvl="0" marL="171450" rtl="0" algn="l">
              <a:lnSpc>
                <a:spcPct val="80000"/>
              </a:lnSpc>
              <a:spcBef>
                <a:spcPts val="144"/>
              </a:spcBef>
              <a:spcAft>
                <a:spcPts val="0"/>
              </a:spcAft>
              <a:buClr>
                <a:schemeClr val="dk1"/>
              </a:buClr>
              <a:buSzPts val="480"/>
              <a:buFont typeface="Calibri"/>
              <a:buChar char="-"/>
            </a:pPr>
            <a:r>
              <a:rPr b="0" lang="en-US" sz="480"/>
              <a:t>Như vậy hàng tuần, mỗi nhà sẽ gửi 144 bức thư tới cho nhà kia.</a:t>
            </a:r>
            <a:endParaRPr/>
          </a:p>
          <a:p>
            <a:pPr indent="-171450" lvl="0" marL="171450" rtl="0" algn="l">
              <a:lnSpc>
                <a:spcPct val="80000"/>
              </a:lnSpc>
              <a:spcBef>
                <a:spcPts val="144"/>
              </a:spcBef>
              <a:spcAft>
                <a:spcPts val="0"/>
              </a:spcAft>
              <a:buClr>
                <a:schemeClr val="dk1"/>
              </a:buClr>
              <a:buSzPts val="480"/>
              <a:buFont typeface="Calibri"/>
              <a:buChar char="-"/>
            </a:pPr>
            <a:r>
              <a:rPr b="0" lang="en-US" sz="480"/>
              <a:t>Trong nhà A có em bé tên An và trong nhà B có em bé tên là Bill. Hai em bé này có nhiệm vụ thu thập các thư và gửi chúng đi.</a:t>
            </a:r>
            <a:endParaRPr/>
          </a:p>
          <a:p>
            <a:pPr indent="-171450" lvl="0" marL="171450" rtl="0" algn="l">
              <a:lnSpc>
                <a:spcPct val="80000"/>
              </a:lnSpc>
              <a:spcBef>
                <a:spcPts val="144"/>
              </a:spcBef>
              <a:spcAft>
                <a:spcPts val="0"/>
              </a:spcAft>
              <a:buClr>
                <a:schemeClr val="dk1"/>
              </a:buClr>
              <a:buSzPts val="480"/>
              <a:buFont typeface="Calibri"/>
              <a:buChar char="-"/>
            </a:pPr>
            <a:r>
              <a:rPr b="0" lang="en-US" sz="480"/>
              <a:t>Mỗi tuần, An tập hợp thư từ các anh chị em của mình và chuyển chúng cho nhân viên bưu điện (đến nhà lấy). Khi nhận được thư từ nhà B do bưu tá chuyển tới, An cũng kiêm luôn nhiệm vụ phát thư cho các chị em của mình.</a:t>
            </a:r>
            <a:endParaRPr/>
          </a:p>
          <a:p>
            <a:pPr indent="0" lvl="0" marL="0" rtl="0" algn="l">
              <a:lnSpc>
                <a:spcPct val="80000"/>
              </a:lnSpc>
              <a:spcBef>
                <a:spcPts val="144"/>
              </a:spcBef>
              <a:spcAft>
                <a:spcPts val="0"/>
              </a:spcAft>
              <a:buClr>
                <a:schemeClr val="dk1"/>
              </a:buClr>
              <a:buSzPts val="480"/>
              <a:buFont typeface="Calibri"/>
              <a:buNone/>
            </a:pPr>
            <a:r>
              <a:rPr b="1" lang="en-US" sz="480"/>
              <a:t>3. Trong ví dụ trên:</a:t>
            </a:r>
            <a:endParaRPr/>
          </a:p>
          <a:p>
            <a:pPr indent="0" lvl="0" marL="0" rtl="0" algn="l">
              <a:lnSpc>
                <a:spcPct val="80000"/>
              </a:lnSpc>
              <a:spcBef>
                <a:spcPts val="144"/>
              </a:spcBef>
              <a:spcAft>
                <a:spcPts val="0"/>
              </a:spcAft>
              <a:buClr>
                <a:schemeClr val="dk1"/>
              </a:buClr>
              <a:buSzPts val="480"/>
              <a:buFont typeface="Calibri"/>
              <a:buNone/>
            </a:pPr>
            <a:r>
              <a:rPr lang="en-US" sz="480"/>
              <a:t>-</a:t>
            </a:r>
            <a:r>
              <a:rPr b="1" lang="en-US" sz="480"/>
              <a:t>Dịch vụ bưu chính cung cấp truyền thông logic giữa 2 ngôi nhà (tầng mạng)</a:t>
            </a:r>
            <a:r>
              <a:rPr lang="en-US" sz="480"/>
              <a:t>, vì dịch vụ bưu chính chuyển thư từ nhà nọ tới nhà kia chứ không phải từ từng đứa trẻ ở nhà nọ tới từng đứa trẻ ở nhà kia.</a:t>
            </a:r>
            <a:endParaRPr/>
          </a:p>
          <a:p>
            <a:pPr indent="0" lvl="0" marL="0" rtl="0" algn="l">
              <a:lnSpc>
                <a:spcPct val="80000"/>
              </a:lnSpc>
              <a:spcBef>
                <a:spcPts val="144"/>
              </a:spcBef>
              <a:spcAft>
                <a:spcPts val="0"/>
              </a:spcAft>
              <a:buClr>
                <a:schemeClr val="dk1"/>
              </a:buClr>
              <a:buSzPts val="480"/>
              <a:buFont typeface="Calibri"/>
              <a:buNone/>
            </a:pPr>
            <a:r>
              <a:rPr lang="en-US" sz="480"/>
              <a:t>-An và Bill cung cấp truyền thông logic giữa những đứa trẻ (tầng giao vận), vì An và Bill lấy thư từ những anh chị em của mình và chuyển thư đó tới cho họ.</a:t>
            </a:r>
            <a:endParaRPr/>
          </a:p>
          <a:p>
            <a:pPr indent="0" lvl="0" marL="0" rtl="0" algn="l">
              <a:lnSpc>
                <a:spcPct val="80000"/>
              </a:lnSpc>
              <a:spcBef>
                <a:spcPts val="144"/>
              </a:spcBef>
              <a:spcAft>
                <a:spcPts val="0"/>
              </a:spcAft>
              <a:buClr>
                <a:schemeClr val="dk1"/>
              </a:buClr>
              <a:buSzPts val="480"/>
              <a:buFont typeface="Calibri"/>
              <a:buNone/>
            </a:pPr>
            <a:r>
              <a:rPr lang="en-US" sz="480"/>
              <a:t>Như vậy ta có:</a:t>
            </a:r>
            <a:endParaRPr/>
          </a:p>
          <a:p>
            <a:pPr indent="-171450" lvl="0" marL="171450" rtl="0" algn="l">
              <a:lnSpc>
                <a:spcPct val="80000"/>
              </a:lnSpc>
              <a:spcBef>
                <a:spcPts val="144"/>
              </a:spcBef>
              <a:spcAft>
                <a:spcPts val="0"/>
              </a:spcAft>
              <a:buClr>
                <a:schemeClr val="dk1"/>
              </a:buClr>
              <a:buSzPts val="480"/>
              <a:buFont typeface="Calibri"/>
              <a:buChar char="-"/>
            </a:pPr>
            <a:r>
              <a:rPr lang="en-US" sz="480"/>
              <a:t>Host = Ngôi nhà</a:t>
            </a:r>
            <a:endParaRPr/>
          </a:p>
          <a:p>
            <a:pPr indent="-171450" lvl="0" marL="171450" rtl="0" algn="l">
              <a:lnSpc>
                <a:spcPct val="80000"/>
              </a:lnSpc>
              <a:spcBef>
                <a:spcPts val="144"/>
              </a:spcBef>
              <a:spcAft>
                <a:spcPts val="0"/>
              </a:spcAft>
              <a:buClr>
                <a:schemeClr val="dk1"/>
              </a:buClr>
              <a:buSzPts val="480"/>
              <a:buFont typeface="Calibri"/>
              <a:buChar char="-"/>
            </a:pPr>
            <a:r>
              <a:rPr lang="en-US" sz="480"/>
              <a:t>Tiến trình = đứa trẻ</a:t>
            </a:r>
            <a:endParaRPr/>
          </a:p>
          <a:p>
            <a:pPr indent="-171450" lvl="0" marL="171450" rtl="0" algn="l">
              <a:lnSpc>
                <a:spcPct val="80000"/>
              </a:lnSpc>
              <a:spcBef>
                <a:spcPts val="144"/>
              </a:spcBef>
              <a:spcAft>
                <a:spcPts val="0"/>
              </a:spcAft>
              <a:buClr>
                <a:schemeClr val="dk1"/>
              </a:buClr>
              <a:buSzPts val="480"/>
              <a:buFont typeface="Calibri"/>
              <a:buChar char="-"/>
            </a:pPr>
            <a:r>
              <a:rPr lang="en-US" sz="480"/>
              <a:t>Thông điệp ứng dụng = ....</a:t>
            </a:r>
            <a:endParaRPr/>
          </a:p>
          <a:p>
            <a:pPr indent="-171450" lvl="0" marL="171450" rtl="0" algn="l">
              <a:lnSpc>
                <a:spcPct val="80000"/>
              </a:lnSpc>
              <a:spcBef>
                <a:spcPts val="144"/>
              </a:spcBef>
              <a:spcAft>
                <a:spcPts val="0"/>
              </a:spcAft>
              <a:buClr>
                <a:schemeClr val="dk1"/>
              </a:buClr>
              <a:buSzPts val="480"/>
              <a:buFont typeface="Calibri"/>
              <a:buChar char="-"/>
            </a:pPr>
            <a:r>
              <a:rPr lang="en-US" sz="480"/>
              <a:t>Giao thức tầng giao vận: An và Bill</a:t>
            </a:r>
            <a:endParaRPr/>
          </a:p>
          <a:p>
            <a:pPr indent="-171450" lvl="0" marL="171450" rtl="0" algn="l">
              <a:lnSpc>
                <a:spcPct val="80000"/>
              </a:lnSpc>
              <a:spcBef>
                <a:spcPts val="144"/>
              </a:spcBef>
              <a:spcAft>
                <a:spcPts val="0"/>
              </a:spcAft>
              <a:buClr>
                <a:schemeClr val="dk1"/>
              </a:buClr>
              <a:buSzPts val="480"/>
              <a:buFont typeface="Calibri"/>
              <a:buChar char="-"/>
            </a:pPr>
            <a:r>
              <a:rPr lang="en-US" sz="480"/>
              <a:t>Giao thức tầng mạng: dịch vụ bưu điện</a:t>
            </a:r>
            <a:endParaRPr/>
          </a:p>
          <a:p>
            <a:pPr indent="0" lvl="0" marL="0" rtl="0" algn="l">
              <a:lnSpc>
                <a:spcPct val="80000"/>
              </a:lnSpc>
              <a:spcBef>
                <a:spcPts val="144"/>
              </a:spcBef>
              <a:spcAft>
                <a:spcPts val="0"/>
              </a:spcAft>
              <a:buClr>
                <a:schemeClr val="dk1"/>
              </a:buClr>
              <a:buSzPts val="480"/>
              <a:buFont typeface="Calibri"/>
              <a:buNone/>
            </a:pPr>
            <a:r>
              <a:rPr lang="en-US" sz="480"/>
              <a:t>4. </a:t>
            </a:r>
            <a:r>
              <a:rPr b="1" lang="en-US" sz="480"/>
              <a:t>Nếu An và Bill đi vắng thì sẽ có cặp em bé khác thay họ tập hợp thư và gửi thư cho bưu điện, cũng như phân phát thư nhận được cho những em bé khác trong nhà.</a:t>
            </a:r>
            <a:endParaRPr/>
          </a:p>
          <a:p>
            <a:pPr indent="0" lvl="0" marL="0" rtl="0" algn="l">
              <a:lnSpc>
                <a:spcPct val="80000"/>
              </a:lnSpc>
              <a:spcBef>
                <a:spcPts val="144"/>
              </a:spcBef>
              <a:spcAft>
                <a:spcPts val="0"/>
              </a:spcAft>
              <a:buClr>
                <a:schemeClr val="dk1"/>
              </a:buClr>
              <a:buSzPts val="480"/>
              <a:buFont typeface="Calibri"/>
              <a:buNone/>
            </a:pPr>
            <a:r>
              <a:rPr b="1" lang="en-US" sz="480"/>
              <a:t>Ví dụ có em bé C và D</a:t>
            </a:r>
            <a:r>
              <a:rPr lang="en-US" sz="480"/>
              <a:t> làm thay An và Bill việc này.</a:t>
            </a:r>
            <a:endParaRPr/>
          </a:p>
          <a:p>
            <a:pPr indent="-171450" lvl="0" marL="171450" rtl="0" algn="l">
              <a:lnSpc>
                <a:spcPct val="80000"/>
              </a:lnSpc>
              <a:spcBef>
                <a:spcPts val="144"/>
              </a:spcBef>
              <a:spcAft>
                <a:spcPts val="0"/>
              </a:spcAft>
              <a:buClr>
                <a:schemeClr val="dk1"/>
              </a:buClr>
              <a:buSzPts val="480"/>
              <a:buFont typeface="Noto Sans Symbols"/>
              <a:buChar char="⇒"/>
            </a:pPr>
            <a:r>
              <a:rPr lang="en-US" sz="480"/>
              <a:t>Như vậy, ngoài giao thức tầng giao vận là An và Bill, ta có thể </a:t>
            </a:r>
            <a:r>
              <a:rPr b="1" lang="en-US" sz="480"/>
              <a:t>có các giao thức giao vận khác (là C và D)</a:t>
            </a:r>
            <a:endParaRPr/>
          </a:p>
          <a:p>
            <a:pPr indent="-171450" lvl="0" marL="171450" rtl="0" algn="l">
              <a:lnSpc>
                <a:spcPct val="80000"/>
              </a:lnSpc>
              <a:spcBef>
                <a:spcPts val="144"/>
              </a:spcBef>
              <a:spcAft>
                <a:spcPts val="0"/>
              </a:spcAft>
              <a:buClr>
                <a:schemeClr val="dk1"/>
              </a:buClr>
              <a:buSzPts val="480"/>
              <a:buFont typeface="Noto Sans Symbols"/>
              <a:buChar char="⇒"/>
            </a:pPr>
            <a:r>
              <a:rPr b="1" lang="en-US" sz="480"/>
              <a:t>Tuy nhiên </a:t>
            </a:r>
            <a:r>
              <a:rPr b="0" lang="en-US" sz="480"/>
              <a:t>bé C và D hay mải chơi, làm việc không cẩn thận, có thể làm mất thư. Điều này tương đương với việc </a:t>
            </a:r>
            <a:r>
              <a:rPr b="1" lang="en-US" sz="480"/>
              <a:t>mỗi giao thức tầng giao vận cung cấp một mô hình dịch vụ khác nhau cho các ứng dụng</a:t>
            </a:r>
            <a:endParaRPr/>
          </a:p>
          <a:p>
            <a:pPr indent="0" lvl="0" marL="0" rtl="0" algn="l">
              <a:lnSpc>
                <a:spcPct val="80000"/>
              </a:lnSpc>
              <a:spcBef>
                <a:spcPts val="144"/>
              </a:spcBef>
              <a:spcAft>
                <a:spcPts val="0"/>
              </a:spcAft>
              <a:buClr>
                <a:schemeClr val="dk1"/>
              </a:buClr>
              <a:buSzPts val="480"/>
              <a:buFont typeface="Noto Sans Symbols"/>
              <a:buNone/>
            </a:pPr>
            <a:r>
              <a:rPr b="1" lang="en-US" sz="480"/>
              <a:t>5. Các dịch vụ khả thi mà Ann và Bill có thể cung cấp bị hạn chế rõ ràng bởi các dịch vụ khả thi mà dịch vụ bưu chính cung cấp.</a:t>
            </a:r>
            <a:endParaRPr/>
          </a:p>
          <a:p>
            <a:pPr indent="0" lvl="0" marL="0" rtl="0" algn="l">
              <a:lnSpc>
                <a:spcPct val="80000"/>
              </a:lnSpc>
              <a:spcBef>
                <a:spcPts val="144"/>
              </a:spcBef>
              <a:spcAft>
                <a:spcPts val="0"/>
              </a:spcAft>
              <a:buClr>
                <a:schemeClr val="dk1"/>
              </a:buClr>
              <a:buSzPts val="480"/>
              <a:buFont typeface="Noto Sans Symbols"/>
              <a:buNone/>
            </a:pPr>
            <a:r>
              <a:rPr b="0" lang="en-US" sz="480"/>
              <a:t>- Ví dụ: nếu dịch vụ bưu điện không cung cấp giới hạn tối đa về thời gian có thể gửi thư giữa hai nhà (ví dụ: ba ngày), thì không có cách nào mà Ann và Bill có thể đảm bảo thời gian trễ tối đa cho chuyển phát thư giữa bất kỳ cặp anh em họ hàng nào.</a:t>
            </a:r>
            <a:endParaRPr/>
          </a:p>
          <a:p>
            <a:pPr indent="-171450" lvl="0" marL="171450" rtl="0" algn="l">
              <a:lnSpc>
                <a:spcPct val="80000"/>
              </a:lnSpc>
              <a:spcBef>
                <a:spcPts val="144"/>
              </a:spcBef>
              <a:spcAft>
                <a:spcPts val="0"/>
              </a:spcAft>
              <a:buClr>
                <a:schemeClr val="dk1"/>
              </a:buClr>
              <a:buSzPts val="480"/>
              <a:buFont typeface="Calibri"/>
              <a:buChar char="-"/>
            </a:pPr>
            <a:r>
              <a:rPr b="0" lang="en-US" sz="480"/>
              <a:t>Theo cách tương tự, </a:t>
            </a:r>
            <a:r>
              <a:rPr b="1" lang="en-US" sz="480"/>
              <a:t>các dịch vụ mà một giao thức truyền tải có thể cung cấp thường bị hạn chế bởi mô hình dịch vụ của giao thức tầng mạng bên dưới</a:t>
            </a:r>
            <a:r>
              <a:rPr b="0" lang="en-US" sz="480"/>
              <a:t>. Nếu giao thức tầng mạng không thể cung cấp độ trễ hoặc đảm bảo băng thông cho các segment tầng giao vận được gửi giữa các host, thì giao thức tầng giao vận không thể cung cấp độ trễ hoặc đảm bảo băng thông cho các thông điệp ứng dụng được gửi giữa các tiến trình.</a:t>
            </a:r>
            <a:endParaRPr/>
          </a:p>
          <a:p>
            <a:pPr indent="0" lvl="0" marL="0" rtl="0" algn="l">
              <a:lnSpc>
                <a:spcPct val="80000"/>
              </a:lnSpc>
              <a:spcBef>
                <a:spcPts val="144"/>
              </a:spcBef>
              <a:spcAft>
                <a:spcPts val="0"/>
              </a:spcAft>
              <a:buClr>
                <a:schemeClr val="dk1"/>
              </a:buClr>
              <a:buSzPts val="480"/>
              <a:buFont typeface="Calibri"/>
              <a:buNone/>
            </a:pPr>
            <a:r>
              <a:rPr b="0" lang="en-US" sz="480"/>
              <a:t>6. Tuy nhiên, </a:t>
            </a:r>
            <a:r>
              <a:rPr b="1" lang="en-US" sz="480"/>
              <a:t>một số dịch vụ nhất định có thể được cung cấp bởi một giao thức giao vận ngay cả khi giao thức mạng bên dưới không cung cấp dịch vụ tương ứng ở lớp mạng.</a:t>
            </a:r>
            <a:endParaRPr/>
          </a:p>
          <a:p>
            <a:pPr indent="0" lvl="0" marL="0" rtl="0" algn="l">
              <a:lnSpc>
                <a:spcPct val="80000"/>
              </a:lnSpc>
              <a:spcBef>
                <a:spcPts val="144"/>
              </a:spcBef>
              <a:spcAft>
                <a:spcPts val="0"/>
              </a:spcAft>
              <a:buClr>
                <a:schemeClr val="dk1"/>
              </a:buClr>
              <a:buSzPts val="480"/>
              <a:buFont typeface="Calibri"/>
              <a:buNone/>
            </a:pPr>
            <a:r>
              <a:rPr b="1" lang="en-US" sz="480"/>
              <a:t> - </a:t>
            </a:r>
            <a:r>
              <a:rPr b="0" lang="en-US" sz="480"/>
              <a:t>Ví dụ: như chúng ta sẽ thấy trong chương này, </a:t>
            </a:r>
            <a:r>
              <a:rPr b="1" lang="en-US" sz="480"/>
              <a:t>giao thức giao vận</a:t>
            </a:r>
            <a:r>
              <a:rPr b="0" lang="en-US" sz="480"/>
              <a:t> có thể cung cấp </a:t>
            </a:r>
            <a:r>
              <a:rPr b="1" lang="en-US" sz="480"/>
              <a:t>dịch vụ truyền dữ liệu đáng tin cậy </a:t>
            </a:r>
            <a:r>
              <a:rPr b="0" lang="en-US" sz="480"/>
              <a:t>cho một ứng dụng ngay cả khi giao thức mạng bên dưới không đáng tin cậy, nghĩa là ngay cả khi giao thức mạng làm mất, bị cắt hoặc trùng lặp các gói tin . </a:t>
            </a:r>
            <a:endParaRPr/>
          </a:p>
          <a:p>
            <a:pPr indent="0" lvl="0" marL="0" rtl="0" algn="l">
              <a:lnSpc>
                <a:spcPct val="80000"/>
              </a:lnSpc>
              <a:spcBef>
                <a:spcPts val="144"/>
              </a:spcBef>
              <a:spcAft>
                <a:spcPts val="0"/>
              </a:spcAft>
              <a:buClr>
                <a:schemeClr val="dk1"/>
              </a:buClr>
              <a:buSzPts val="480"/>
              <a:buFont typeface="Calibri"/>
              <a:buNone/>
            </a:pPr>
            <a:r>
              <a:rPr b="0" lang="en-US" sz="480"/>
              <a:t>- Một ví dụ khác (mà chúng ta sẽ khám phá trong Chương 8 khi chúng ta thảo luận về bảo mật mạng), một giao thức giao vận có thể sử dụng mã hóa để đảm bảo các thông điệp ứng dụng không bị kẻ xâm nhập đọc, ngay cả khi tầng mạng không thể đảm bảo tính bí mật của các segment ở tầng giao vận.</a:t>
            </a:r>
            <a:endParaRPr/>
          </a:p>
        </p:txBody>
      </p:sp>
      <p:sp>
        <p:nvSpPr>
          <p:cNvPr id="114" name="Google Shape;114;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92" name="Google Shape;592;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01" name="Google Shape;601;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09" name="Google Shape;609;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If a timeout occurs, the sender resends</a:t>
            </a:r>
            <a:endParaRPr/>
          </a:p>
          <a:p>
            <a:pPr indent="0" lvl="0" marL="0" rtl="0" algn="l">
              <a:spcBef>
                <a:spcPts val="540"/>
              </a:spcBef>
              <a:spcAft>
                <a:spcPts val="0"/>
              </a:spcAft>
              <a:buNone/>
            </a:pPr>
            <a:r>
              <a:rPr b="0" i="1" lang="en-US" sz="1800" u="none" strike="noStrike">
                <a:solidFill>
                  <a:srgbClr val="333333"/>
                </a:solidFill>
                <a:latin typeface="Arial"/>
                <a:ea typeface="Arial"/>
                <a:cs typeface="Arial"/>
                <a:sym typeface="Arial"/>
              </a:rPr>
              <a:t>all </a:t>
            </a:r>
            <a:r>
              <a:rPr b="0" i="0" lang="en-US" sz="1800" u="none" strike="noStrike">
                <a:solidFill>
                  <a:srgbClr val="333333"/>
                </a:solidFill>
                <a:latin typeface="Arial"/>
                <a:ea typeface="Arial"/>
                <a:cs typeface="Arial"/>
                <a:sym typeface="Arial"/>
              </a:rPr>
              <a:t>packets that have been previously sent but that have not yet been acknowledged. Our sender in</a:t>
            </a:r>
            <a:endParaRPr/>
          </a:p>
          <a:p>
            <a:pPr indent="0" lvl="0" marL="0" rtl="0" algn="l">
              <a:spcBef>
                <a:spcPts val="540"/>
              </a:spcBef>
              <a:spcAft>
                <a:spcPts val="0"/>
              </a:spcAft>
              <a:buNone/>
            </a:pPr>
            <a:r>
              <a:rPr b="1" i="0" lang="en-US" sz="1800" u="none" strike="noStrike">
                <a:solidFill>
                  <a:srgbClr val="1E7ABA"/>
                </a:solidFill>
                <a:latin typeface="Arial"/>
                <a:ea typeface="Arial"/>
                <a:cs typeface="Arial"/>
                <a:sym typeface="Arial"/>
              </a:rPr>
              <a:t>Figure 3.20 </a:t>
            </a:r>
            <a:r>
              <a:rPr b="0" i="0" lang="en-US" sz="1800" u="none" strike="noStrike">
                <a:solidFill>
                  <a:srgbClr val="333333"/>
                </a:solidFill>
                <a:latin typeface="Arial"/>
                <a:ea typeface="Arial"/>
                <a:cs typeface="Arial"/>
                <a:sym typeface="Arial"/>
              </a:rPr>
              <a:t>uses only a single timer, which can be thought of as a timer for the oldest transmitted</a:t>
            </a:r>
            <a:endParaRPr/>
          </a:p>
          <a:p>
            <a:pPr indent="0" lvl="0" marL="0" rtl="0" algn="l">
              <a:spcBef>
                <a:spcPts val="540"/>
              </a:spcBef>
              <a:spcAft>
                <a:spcPts val="0"/>
              </a:spcAft>
              <a:buNone/>
            </a:pPr>
            <a:r>
              <a:rPr b="0" i="0" lang="en-US" sz="1800" u="none" strike="noStrike">
                <a:solidFill>
                  <a:srgbClr val="333333"/>
                </a:solidFill>
                <a:latin typeface="Arial"/>
                <a:ea typeface="Arial"/>
                <a:cs typeface="Arial"/>
                <a:sym typeface="Arial"/>
              </a:rPr>
              <a:t>but not yet acknowledged packet. If an ACK is received but there are still additional transmitted but</a:t>
            </a:r>
            <a:endParaRPr/>
          </a:p>
          <a:p>
            <a:pPr indent="0" lvl="0" marL="0" rtl="0" algn="l">
              <a:spcBef>
                <a:spcPts val="540"/>
              </a:spcBef>
              <a:spcAft>
                <a:spcPts val="0"/>
              </a:spcAft>
              <a:buNone/>
            </a:pPr>
            <a:r>
              <a:rPr b="0" i="0" lang="en-US" sz="1800" u="none" strike="noStrike">
                <a:solidFill>
                  <a:srgbClr val="333333"/>
                </a:solidFill>
                <a:latin typeface="Arial"/>
                <a:ea typeface="Arial"/>
                <a:cs typeface="Arial"/>
                <a:sym typeface="Arial"/>
              </a:rPr>
              <a:t>not yet acknowledged packets, the timer is restarted. If there are no outstanding, unacknowledged</a:t>
            </a:r>
            <a:endParaRPr/>
          </a:p>
          <a:p>
            <a:pPr indent="0" lvl="0" marL="0" rtl="0" algn="l">
              <a:spcBef>
                <a:spcPts val="540"/>
              </a:spcBef>
              <a:spcAft>
                <a:spcPts val="0"/>
              </a:spcAft>
              <a:buNone/>
            </a:pPr>
            <a:r>
              <a:rPr b="0" i="0" lang="en-US" sz="1800" u="none" strike="noStrike">
                <a:solidFill>
                  <a:srgbClr val="333333"/>
                </a:solidFill>
                <a:latin typeface="Arial"/>
                <a:ea typeface="Arial"/>
                <a:cs typeface="Arial"/>
                <a:sym typeface="Arial"/>
              </a:rPr>
              <a:t>packets, the timer is stopped.</a:t>
            </a:r>
            <a:endParaRPr/>
          </a:p>
        </p:txBody>
      </p:sp>
      <p:sp>
        <p:nvSpPr>
          <p:cNvPr id="617" name="Google Shape;617;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0" i="0" lang="en-US" sz="1800" u="none" strike="noStrike">
                <a:solidFill>
                  <a:srgbClr val="333333"/>
                </a:solidFill>
                <a:latin typeface="Arial"/>
                <a:ea typeface="Arial"/>
                <a:cs typeface="Arial"/>
                <a:sym typeface="Arial"/>
              </a:rPr>
              <a:t>Các hành động tại bên nhận trong GBN cũng đơn giản</a:t>
            </a:r>
            <a:endParaRPr b="0" i="0" sz="1800" u="none" strike="noStrike">
              <a:solidFill>
                <a:srgbClr val="333333"/>
              </a:solidFill>
              <a:latin typeface="Arial"/>
              <a:ea typeface="Arial"/>
              <a:cs typeface="Arial"/>
              <a:sym typeface="Arial"/>
            </a:endParaRPr>
          </a:p>
          <a:p>
            <a:pPr indent="-285750" lvl="0" marL="285750" rtl="0" algn="l">
              <a:lnSpc>
                <a:spcPct val="90000"/>
              </a:lnSpc>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Nếu một gói tin với số thứ tự n được nhận đúng và theo thứ tự, bên nhận sẽ gửi ACK cho gói tin n đó và chuyển phần dữ liệu của gói tin tới tầng cao hơn.</a:t>
            </a:r>
            <a:endParaRPr/>
          </a:p>
          <a:p>
            <a:pPr indent="-285750" lvl="0" marL="285750" rtl="0" algn="l">
              <a:lnSpc>
                <a:spcPct val="90000"/>
              </a:lnSpc>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Trong các trường hợp khác, bên nhận sẽ hủy bỏ gói tin và gửi lại ACK cho gói tin theo thứ tự nhận gần đây nhất.</a:t>
            </a:r>
            <a:endParaRPr/>
          </a:p>
          <a:p>
            <a:pPr indent="-285750" lvl="0" marL="285750" rtl="0" algn="l">
              <a:lnSpc>
                <a:spcPct val="90000"/>
              </a:lnSpc>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Lưu ý do các gói tin được gửi từng gói một tới tầng cao hơn, nếu gói k vừa được nhận và được chuyển, khi đó tất cả các gói tin với số thứ tự thấp hơn k cũng được chuyển. Do đó, việc sử dụng ACK tích lũy là sự lựa chọn tự nhiên cho GBN</a:t>
            </a:r>
            <a:endParaRPr/>
          </a:p>
        </p:txBody>
      </p:sp>
      <p:sp>
        <p:nvSpPr>
          <p:cNvPr id="625" name="Google Shape;625;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i="0" lang="en-US" sz="1800" u="none" strike="noStrike">
                <a:solidFill>
                  <a:srgbClr val="1E7ABA"/>
                </a:solidFill>
                <a:latin typeface="Arial"/>
                <a:ea typeface="Arial"/>
                <a:cs typeface="Arial"/>
                <a:sym typeface="Arial"/>
              </a:rPr>
              <a:t>Hình trên </a:t>
            </a:r>
            <a:r>
              <a:rPr b="0" i="0" lang="en-US" sz="1800" u="none" strike="noStrike">
                <a:solidFill>
                  <a:srgbClr val="1E7ABA"/>
                </a:solidFill>
                <a:latin typeface="Arial"/>
                <a:ea typeface="Arial"/>
                <a:cs typeface="Arial"/>
                <a:sym typeface="Arial"/>
              </a:rPr>
              <a:t>thể hiện hoạt động của giao thức GBN cho trường hợp window size = 4 gói.</a:t>
            </a:r>
            <a:endParaRPr/>
          </a:p>
          <a:p>
            <a:pPr indent="-285750" lvl="0" marL="285750" rtl="0" algn="l">
              <a:spcBef>
                <a:spcPts val="540"/>
              </a:spcBef>
              <a:spcAft>
                <a:spcPts val="0"/>
              </a:spcAft>
              <a:buClr>
                <a:srgbClr val="1E7ABA"/>
              </a:buClr>
              <a:buSzPts val="1800"/>
              <a:buFont typeface="Arial"/>
              <a:buChar char="-"/>
            </a:pPr>
            <a:r>
              <a:rPr b="0" i="0" lang="en-US" sz="1800" u="none" strike="noStrike">
                <a:solidFill>
                  <a:srgbClr val="1E7ABA"/>
                </a:solidFill>
                <a:latin typeface="Arial"/>
                <a:ea typeface="Arial"/>
                <a:cs typeface="Arial"/>
                <a:sym typeface="Arial"/>
              </a:rPr>
              <a:t>Bên gửi sẽ gửi các gói từ 0-3 nhưng sau đó phải đợi một hoặc nhiều các gói này được xác nhận ACK trước khi tiếp tục gửi.</a:t>
            </a:r>
            <a:endParaRPr/>
          </a:p>
          <a:p>
            <a:pPr indent="-285750" lvl="0" marL="285750" rtl="0" algn="l">
              <a:spcBef>
                <a:spcPts val="540"/>
              </a:spcBef>
              <a:spcAft>
                <a:spcPts val="0"/>
              </a:spcAft>
              <a:buClr>
                <a:srgbClr val="1E7ABA"/>
              </a:buClr>
              <a:buSzPts val="1800"/>
              <a:buFont typeface="Arial"/>
              <a:buChar char="-"/>
            </a:pPr>
            <a:r>
              <a:rPr b="0" i="0" lang="en-US" sz="1800" u="none" strike="noStrike">
                <a:solidFill>
                  <a:srgbClr val="1E7ABA"/>
                </a:solidFill>
                <a:latin typeface="Arial"/>
                <a:ea typeface="Arial"/>
                <a:cs typeface="Arial"/>
                <a:sym typeface="Arial"/>
              </a:rPr>
              <a:t>Khi mỗi ACK kế tiếp (ví dụ ACK0, ACK1) được nhận, cửa sổ lại trượt về phía trước và đầu gửi có thê truyền một gói tin mới (pkt4, pkt5, tương ứng). </a:t>
            </a:r>
            <a:endParaRPr/>
          </a:p>
          <a:p>
            <a:pPr indent="-285750" lvl="0" marL="285750" rtl="0" algn="l">
              <a:spcBef>
                <a:spcPts val="540"/>
              </a:spcBef>
              <a:spcAft>
                <a:spcPts val="0"/>
              </a:spcAft>
              <a:buClr>
                <a:srgbClr val="1E7ABA"/>
              </a:buClr>
              <a:buSzPts val="1800"/>
              <a:buFont typeface="Arial"/>
              <a:buChar char="-"/>
            </a:pPr>
            <a:r>
              <a:rPr b="0" i="0" lang="en-US" sz="1800" u="none" strike="noStrike">
                <a:solidFill>
                  <a:srgbClr val="1E7ABA"/>
                </a:solidFill>
                <a:latin typeface="Arial"/>
                <a:ea typeface="Arial"/>
                <a:cs typeface="Arial"/>
                <a:sym typeface="Arial"/>
              </a:rPr>
              <a:t>Ở đầu nhận, gói tin thứ 2 bị mất và do đó các gói 3, 4 và 5 sẽ bị phát hiện là không đúng thứ tự và sẽ bị loại bỏ.</a:t>
            </a:r>
            <a:endParaRPr/>
          </a:p>
          <a:p>
            <a:pPr indent="-171450" lvl="0" marL="285750" rtl="0" algn="l">
              <a:spcBef>
                <a:spcPts val="540"/>
              </a:spcBef>
              <a:spcAft>
                <a:spcPts val="0"/>
              </a:spcAft>
              <a:buClr>
                <a:schemeClr val="dk1"/>
              </a:buClr>
              <a:buSzPts val="1800"/>
              <a:buFont typeface="Calibri"/>
              <a:buNone/>
            </a:pPr>
            <a:r>
              <a:t/>
            </a:r>
            <a:endParaRPr b="1" i="0" sz="1800" u="none" strike="noStrike">
              <a:solidFill>
                <a:srgbClr val="1E7ABA"/>
              </a:solidFill>
              <a:latin typeface="Arial"/>
              <a:ea typeface="Arial"/>
              <a:cs typeface="Arial"/>
              <a:sym typeface="Arial"/>
            </a:endParaRPr>
          </a:p>
        </p:txBody>
      </p:sp>
      <p:sp>
        <p:nvSpPr>
          <p:cNvPr id="634" name="Google Shape;634;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 Giao thức GBN cho phép người gửi có khả năng “lấp đầy đường ống” với các gói, do đó tránh được các vấn đề sử dụng kênh đã lưu ý với các giao thức dừng và chờ. </a:t>
            </a:r>
            <a:endParaRPr/>
          </a:p>
          <a:p>
            <a:pPr indent="-171450" lvl="0" marL="171450" rtl="0" algn="l">
              <a:spcBef>
                <a:spcPts val="360"/>
              </a:spcBef>
              <a:spcAft>
                <a:spcPts val="0"/>
              </a:spcAft>
              <a:buClr>
                <a:schemeClr val="dk1"/>
              </a:buClr>
              <a:buSzPts val="1200"/>
              <a:buFont typeface="Calibri"/>
              <a:buChar char="-"/>
            </a:pPr>
            <a:r>
              <a:rPr lang="en-US"/>
              <a:t>Tuy nhiên, có tình huống trong đó bản thân GBN gặp sự cố về hiệu suất. Đặc biệt, khi kích thước cửa sổ và độ trễ băng thông đều lớn, nhiều gói có thể nằm trong đường ống.</a:t>
            </a:r>
            <a:endParaRPr/>
          </a:p>
          <a:p>
            <a:pPr indent="-171450" lvl="0" marL="171450" rtl="0" algn="l">
              <a:spcBef>
                <a:spcPts val="360"/>
              </a:spcBef>
              <a:spcAft>
                <a:spcPts val="0"/>
              </a:spcAft>
              <a:buClr>
                <a:schemeClr val="dk1"/>
              </a:buClr>
              <a:buSzPts val="1200"/>
              <a:buFont typeface="Calibri"/>
              <a:buChar char="-"/>
            </a:pPr>
            <a:r>
              <a:rPr b="1" lang="en-US"/>
              <a:t>Một gói lỗi có thể khiến GBN truyền lại một số lượng lớn các gói</a:t>
            </a:r>
            <a:r>
              <a:rPr lang="en-US"/>
              <a:t>, nhiều gói không cần thiết. </a:t>
            </a:r>
            <a:endParaRPr/>
          </a:p>
          <a:p>
            <a:pPr indent="-171450" lvl="0" marL="171450" rtl="0" algn="l">
              <a:spcBef>
                <a:spcPts val="360"/>
              </a:spcBef>
              <a:spcAft>
                <a:spcPts val="0"/>
              </a:spcAft>
              <a:buClr>
                <a:schemeClr val="dk1"/>
              </a:buClr>
              <a:buSzPts val="1200"/>
              <a:buFont typeface="Calibri"/>
              <a:buChar char="-"/>
            </a:pPr>
            <a:r>
              <a:rPr lang="en-US"/>
              <a:t>Khi xác suất lỗi kênh tăng lên, đường ống có thể bị lấp đầy bởi những lần truyền lại không cần thiết này.</a:t>
            </a:r>
            <a:endParaRPr/>
          </a:p>
          <a:p>
            <a:pPr indent="-171450" lvl="0" marL="171450" rtl="0" algn="l">
              <a:spcBef>
                <a:spcPts val="360"/>
              </a:spcBef>
              <a:spcAft>
                <a:spcPts val="0"/>
              </a:spcAft>
              <a:buClr>
                <a:schemeClr val="dk1"/>
              </a:buClr>
              <a:buSzPts val="1200"/>
              <a:buFont typeface="Noto Sans Symbols"/>
              <a:buChar char="⇒"/>
            </a:pPr>
            <a:r>
              <a:rPr b="1" lang="en-US"/>
              <a:t>các giao thức lặp có lựa chọn tránh việc truyền lại </a:t>
            </a:r>
            <a:r>
              <a:rPr lang="en-US"/>
              <a:t>không cần thiết bằng cách yêu cầu người gửi chỉ truyền lại những gói mà nó nghi ngờ là là có lỗi (nghĩa là đã bị mất hoặc bị hỏng) ở đầu nhận. Việc truyền lại riêng gói này, nếu cần thiết, sẽ yêu cầu người nhận xác nhận riêng các gói đã nhận đúng. </a:t>
            </a:r>
            <a:endParaRPr/>
          </a:p>
          <a:p>
            <a:pPr indent="-171450" lvl="0" marL="171450" rtl="0" algn="l">
              <a:spcBef>
                <a:spcPts val="360"/>
              </a:spcBef>
              <a:spcAft>
                <a:spcPts val="0"/>
              </a:spcAft>
              <a:buClr>
                <a:schemeClr val="dk1"/>
              </a:buClr>
              <a:buSzPts val="1200"/>
              <a:buFont typeface="Calibri"/>
              <a:buChar char="-"/>
            </a:pPr>
            <a:r>
              <a:rPr lang="en-US"/>
              <a:t>Kích thước cửa sổ là N một lần nữa sẽ được sử dụng để giới hạn số lượng các gói tin chưa được xác nhận ACK, tồn đọng trong đường ống. </a:t>
            </a:r>
            <a:endParaRPr/>
          </a:p>
          <a:p>
            <a:pPr indent="-171450" lvl="0" marL="171450" rtl="0" algn="l">
              <a:spcBef>
                <a:spcPts val="360"/>
              </a:spcBef>
              <a:spcAft>
                <a:spcPts val="0"/>
              </a:spcAft>
              <a:buClr>
                <a:schemeClr val="dk1"/>
              </a:buClr>
              <a:buSzPts val="1200"/>
              <a:buFont typeface="Calibri"/>
              <a:buChar char="-"/>
            </a:pPr>
            <a:r>
              <a:rPr lang="en-US"/>
              <a:t>Tuy nhiên, không giống như GBN, người gửi sẽ nhận được ACK cho một số gói trong cửa sổ. </a:t>
            </a:r>
            <a:endParaRPr/>
          </a:p>
          <a:p>
            <a:pPr indent="-95250" lvl="0" marL="171450" rtl="0" algn="l">
              <a:spcBef>
                <a:spcPts val="360"/>
              </a:spcBef>
              <a:spcAft>
                <a:spcPts val="0"/>
              </a:spcAft>
              <a:buClr>
                <a:schemeClr val="dk1"/>
              </a:buClr>
              <a:buSzPts val="1200"/>
              <a:buFont typeface="Calibri"/>
              <a:buNone/>
            </a:pPr>
            <a:r>
              <a:t/>
            </a:r>
            <a:endParaRPr/>
          </a:p>
          <a:p>
            <a:pPr indent="-95250" lvl="0" marL="171450" rtl="0" algn="l">
              <a:spcBef>
                <a:spcPts val="360"/>
              </a:spcBef>
              <a:spcAft>
                <a:spcPts val="0"/>
              </a:spcAft>
              <a:buClr>
                <a:schemeClr val="dk1"/>
              </a:buClr>
              <a:buSzPts val="1200"/>
              <a:buFont typeface="Calibri"/>
              <a:buNone/>
            </a:pPr>
            <a:r>
              <a:t/>
            </a:r>
            <a:endParaRPr/>
          </a:p>
        </p:txBody>
      </p:sp>
      <p:sp>
        <p:nvSpPr>
          <p:cNvPr id="643" name="Google Shape;643;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Hình trên cho thấy view không gian số thứ tự của bên gửi SR.</a:t>
            </a:r>
            <a:endParaRPr/>
          </a:p>
          <a:p>
            <a:pPr indent="-171450" lvl="0" marL="171450" rtl="0" algn="l">
              <a:spcBef>
                <a:spcPts val="360"/>
              </a:spcBef>
              <a:spcAft>
                <a:spcPts val="0"/>
              </a:spcAft>
              <a:buClr>
                <a:schemeClr val="dk1"/>
              </a:buClr>
              <a:buSzPts val="1200"/>
              <a:buFont typeface="Calibri"/>
              <a:buChar char="-"/>
            </a:pPr>
            <a:r>
              <a:rPr lang="en-US"/>
              <a:t>Bên gửi sẽ xác nhận ACK cho gói tin nhận được là đúng hoặc không theo thứ tự.</a:t>
            </a:r>
            <a:endParaRPr/>
          </a:p>
          <a:p>
            <a:pPr indent="-171450" lvl="0" marL="171450" rtl="0" algn="l">
              <a:spcBef>
                <a:spcPts val="360"/>
              </a:spcBef>
              <a:spcAft>
                <a:spcPts val="0"/>
              </a:spcAft>
              <a:buClr>
                <a:schemeClr val="dk1"/>
              </a:buClr>
              <a:buSzPts val="1200"/>
              <a:buFont typeface="Calibri"/>
              <a:buChar char="-"/>
            </a:pPr>
            <a:r>
              <a:rPr lang="en-US"/>
              <a:t>Các gói tin không theo thứ tự được lưu trong bộ đệm cho tới khi gói tin thất lạc (các gói có số thứ tự thấp hơn) được nhận, </a:t>
            </a:r>
            <a:endParaRPr/>
          </a:p>
          <a:p>
            <a:pPr indent="-171450" lvl="0" marL="171450" rtl="0" algn="l">
              <a:spcBef>
                <a:spcPts val="360"/>
              </a:spcBef>
              <a:spcAft>
                <a:spcPts val="0"/>
              </a:spcAft>
              <a:buClr>
                <a:schemeClr val="dk1"/>
              </a:buClr>
              <a:buSzPts val="1200"/>
              <a:buFont typeface="Calibri"/>
              <a:buChar char="-"/>
            </a:pPr>
            <a:r>
              <a:rPr lang="en-US"/>
              <a:t>Tại thời điểm đó, một lô các gói tin có thể được truyền theo thứ tự tới tầng cao hơn. </a:t>
            </a:r>
            <a:endParaRPr/>
          </a:p>
          <a:p>
            <a:pPr indent="-95250" lvl="0" marL="171450" rtl="0" algn="l">
              <a:spcBef>
                <a:spcPts val="360"/>
              </a:spcBef>
              <a:spcAft>
                <a:spcPts val="0"/>
              </a:spcAft>
              <a:buClr>
                <a:schemeClr val="dk1"/>
              </a:buClr>
              <a:buSzPts val="1200"/>
              <a:buFont typeface="Calibri"/>
              <a:buNone/>
            </a:pPr>
            <a:r>
              <a:t/>
            </a:r>
            <a:endParaRPr/>
          </a:p>
        </p:txBody>
      </p:sp>
      <p:sp>
        <p:nvSpPr>
          <p:cNvPr id="651" name="Google Shape;651;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60" name="Google Shape;660;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68" name="Google Shape;668;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Mạng Internet có hai giao thức giao vận phục vụ tầng ứng dụng là TCP và UDP.</a:t>
            </a:r>
            <a:endParaRPr/>
          </a:p>
          <a:p>
            <a:pPr indent="-171450" lvl="0" marL="171450" rtl="0" algn="l">
              <a:spcBef>
                <a:spcPts val="360"/>
              </a:spcBef>
              <a:spcAft>
                <a:spcPts val="0"/>
              </a:spcAft>
              <a:buClr>
                <a:schemeClr val="dk1"/>
              </a:buClr>
              <a:buSzPts val="1200"/>
              <a:buFont typeface="Calibri"/>
              <a:buChar char="-"/>
            </a:pPr>
            <a:r>
              <a:rPr lang="en-US"/>
              <a:t>Lưu ý, gọi chung gói tin ở tầng giao vận là segment. Mặc dù trong RFC, thì </a:t>
            </a:r>
            <a:r>
              <a:rPr b="1" lang="en-US"/>
              <a:t>gói tin TCP </a:t>
            </a:r>
            <a:r>
              <a:rPr lang="en-US"/>
              <a:t>được gọi là </a:t>
            </a:r>
            <a:r>
              <a:rPr b="1" lang="en-US"/>
              <a:t>segment</a:t>
            </a:r>
            <a:r>
              <a:rPr lang="en-US"/>
              <a:t>, còn </a:t>
            </a:r>
            <a:r>
              <a:rPr b="1" lang="en-US"/>
              <a:t>gói tin UDP </a:t>
            </a:r>
            <a:r>
              <a:rPr lang="en-US"/>
              <a:t>được gọi là </a:t>
            </a:r>
            <a:r>
              <a:rPr b="1" lang="en-US"/>
              <a:t>datagram</a:t>
            </a:r>
            <a:endParaRPr/>
          </a:p>
          <a:p>
            <a:pPr indent="-171450" lvl="0" marL="171450" rtl="0" algn="l">
              <a:spcBef>
                <a:spcPts val="360"/>
              </a:spcBef>
              <a:spcAft>
                <a:spcPts val="0"/>
              </a:spcAft>
              <a:buClr>
                <a:schemeClr val="dk1"/>
              </a:buClr>
              <a:buSzPts val="1200"/>
              <a:buFont typeface="Calibri"/>
              <a:buChar char="-"/>
            </a:pPr>
            <a:r>
              <a:rPr b="0" lang="en-US"/>
              <a:t>Thuật ngữ Internet cũng gọi</a:t>
            </a:r>
            <a:r>
              <a:rPr b="1" lang="en-US"/>
              <a:t> gói tin tầng mạng là datagram</a:t>
            </a:r>
            <a:endParaRPr/>
          </a:p>
          <a:p>
            <a:pPr indent="-171450" lvl="0" marL="171450" rtl="0" algn="l">
              <a:spcBef>
                <a:spcPts val="360"/>
              </a:spcBef>
              <a:spcAft>
                <a:spcPts val="0"/>
              </a:spcAft>
              <a:buClr>
                <a:schemeClr val="dk1"/>
              </a:buClr>
              <a:buSzPts val="1200"/>
              <a:buFont typeface="Calibri"/>
              <a:buChar char="-"/>
            </a:pPr>
            <a:r>
              <a:rPr b="0" lang="en-US"/>
              <a:t>Trong quyển sách này:  </a:t>
            </a:r>
            <a:r>
              <a:rPr b="1" lang="en-US"/>
              <a:t>Segment</a:t>
            </a:r>
            <a:r>
              <a:rPr b="0" lang="en-US"/>
              <a:t> cho </a:t>
            </a:r>
            <a:r>
              <a:rPr b="1" lang="en-US"/>
              <a:t>tầng giao vận</a:t>
            </a:r>
            <a:r>
              <a:rPr b="0" lang="en-US"/>
              <a:t>, và </a:t>
            </a:r>
            <a:r>
              <a:rPr b="1" lang="en-US"/>
              <a:t>datagram</a:t>
            </a:r>
            <a:r>
              <a:rPr b="0" lang="en-US"/>
              <a:t> cho </a:t>
            </a:r>
            <a:r>
              <a:rPr b="1" lang="en-US"/>
              <a:t>tầng mạng</a:t>
            </a:r>
            <a:endParaRPr/>
          </a:p>
        </p:txBody>
      </p:sp>
      <p:sp>
        <p:nvSpPr>
          <p:cNvPr id="124" name="Google Shape;12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5" name="Google Shape;675;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83" name="Google Shape;683;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 Có 4 gói tin với số thứ tự 0,1,2,3 </a:t>
            </a:r>
            <a:endParaRPr/>
          </a:p>
          <a:p>
            <a:pPr indent="-171450" lvl="0" marL="171450" rtl="0" algn="l">
              <a:spcBef>
                <a:spcPts val="360"/>
              </a:spcBef>
              <a:spcAft>
                <a:spcPts val="0"/>
              </a:spcAft>
              <a:buClr>
                <a:schemeClr val="dk1"/>
              </a:buClr>
              <a:buSzPts val="1200"/>
              <a:buFont typeface="Calibri"/>
              <a:buChar char="-"/>
            </a:pPr>
            <a:r>
              <a:rPr lang="en-US"/>
              <a:t>Window size = 3</a:t>
            </a:r>
            <a:endParaRPr/>
          </a:p>
          <a:p>
            <a:pPr indent="-171450" lvl="0" marL="171450" rtl="0" algn="l">
              <a:spcBef>
                <a:spcPts val="360"/>
              </a:spcBef>
              <a:spcAft>
                <a:spcPts val="0"/>
              </a:spcAft>
              <a:buClr>
                <a:schemeClr val="dk1"/>
              </a:buClr>
              <a:buSzPts val="1200"/>
              <a:buFont typeface="Calibri"/>
              <a:buChar char="-"/>
            </a:pPr>
            <a:r>
              <a:rPr lang="en-US"/>
              <a:t>Giả sử các gói 0,1,2 được truyền và nhận đúng và được bên nhận xác nhận ACK. Ở thời điển này, cửa sổ bên nhận sẽ tiến qua các gói tin tiếp theo.</a:t>
            </a:r>
            <a:endParaRPr/>
          </a:p>
          <a:p>
            <a:pPr indent="-171450" lvl="0" marL="171450" rtl="0" algn="l">
              <a:spcBef>
                <a:spcPts val="360"/>
              </a:spcBef>
              <a:spcAft>
                <a:spcPts val="0"/>
              </a:spcAft>
              <a:buClr>
                <a:schemeClr val="dk1"/>
              </a:buClr>
              <a:buSzPts val="1200"/>
              <a:buFont typeface="Calibri"/>
              <a:buChar char="-"/>
            </a:pPr>
            <a:r>
              <a:rPr lang="en-US"/>
              <a:t>Có 2 kịch bản:</a:t>
            </a:r>
            <a:endParaRPr/>
          </a:p>
          <a:p>
            <a:pPr indent="0" lvl="0" marL="0" rtl="0" algn="l">
              <a:spcBef>
                <a:spcPts val="360"/>
              </a:spcBef>
              <a:spcAft>
                <a:spcPts val="0"/>
              </a:spcAft>
              <a:buClr>
                <a:schemeClr val="dk1"/>
              </a:buClr>
              <a:buSzPts val="1200"/>
              <a:buFont typeface="Calibri"/>
              <a:buNone/>
            </a:pPr>
            <a:r>
              <a:rPr lang="en-US"/>
              <a:t>+ kịch bản 1: các ACK cho 3 gói đầu tiên đều bị mất và bên gửi truyền lại các gói tin này. Do đó, bên nhận nhận được gói với số thứ tự = 0 (bản copy của gói tin đầu tiên được gửi)</a:t>
            </a:r>
            <a:endParaRPr/>
          </a:p>
        </p:txBody>
      </p:sp>
      <p:sp>
        <p:nvSpPr>
          <p:cNvPr id="691" name="Google Shape;691;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 Có 2 kịch bản:</a:t>
            </a:r>
            <a:endParaRPr/>
          </a:p>
          <a:p>
            <a:pPr indent="0" lvl="0" marL="0" rtl="0" algn="l">
              <a:spcBef>
                <a:spcPts val="360"/>
              </a:spcBef>
              <a:spcAft>
                <a:spcPts val="0"/>
              </a:spcAft>
              <a:buClr>
                <a:schemeClr val="dk1"/>
              </a:buClr>
              <a:buSzPts val="1200"/>
              <a:buFont typeface="Calibri"/>
              <a:buNone/>
            </a:pPr>
            <a:r>
              <a:rPr lang="en-US"/>
              <a:t>+ kịch bản 2:</a:t>
            </a:r>
            <a:endParaRPr/>
          </a:p>
          <a:p>
            <a:pPr indent="-171450" lvl="0" marL="171450" rtl="0" algn="l">
              <a:spcBef>
                <a:spcPts val="360"/>
              </a:spcBef>
              <a:spcAft>
                <a:spcPts val="0"/>
              </a:spcAft>
              <a:buClr>
                <a:schemeClr val="dk1"/>
              </a:buClr>
              <a:buSzPts val="1200"/>
              <a:buFont typeface="Arial"/>
              <a:buChar char="•"/>
            </a:pPr>
            <a:r>
              <a:rPr lang="en-US"/>
              <a:t>Các ACK cho 3 gói tin đầu tiên đều được truyền đúng.</a:t>
            </a:r>
            <a:endParaRPr/>
          </a:p>
          <a:p>
            <a:pPr indent="-171450" lvl="0" marL="171450" rtl="0" algn="l">
              <a:spcBef>
                <a:spcPts val="360"/>
              </a:spcBef>
              <a:spcAft>
                <a:spcPts val="0"/>
              </a:spcAft>
              <a:buClr>
                <a:schemeClr val="dk1"/>
              </a:buClr>
              <a:buSzPts val="1200"/>
              <a:buFont typeface="Arial"/>
              <a:buChar char="•"/>
            </a:pPr>
            <a:r>
              <a:rPr lang="en-US"/>
              <a:t>Khi đó người gửi sẽ dịch chuyển cửa sổ về phía trước và gửi các gói thứ 4, 5, 6 với các số thứ tự tương ứng (3,0,1) </a:t>
            </a:r>
            <a:endParaRPr/>
          </a:p>
          <a:p>
            <a:pPr indent="-171450" lvl="0" marL="171450" rtl="0" algn="l">
              <a:spcBef>
                <a:spcPts val="360"/>
              </a:spcBef>
              <a:spcAft>
                <a:spcPts val="0"/>
              </a:spcAft>
              <a:buClr>
                <a:schemeClr val="dk1"/>
              </a:buClr>
              <a:buSzPts val="1200"/>
              <a:buFont typeface="Arial"/>
              <a:buChar char="•"/>
            </a:pPr>
            <a:r>
              <a:rPr lang="en-US"/>
              <a:t>Gói tin với số thứ tự thứ 3 bị mất, nhưng gói tin với số thứ tự 0 lại tới – một gói chứa data mới.</a:t>
            </a:r>
            <a:endParaRPr/>
          </a:p>
          <a:p>
            <a:pPr indent="0" lvl="0" marL="0" rtl="0" algn="l">
              <a:spcBef>
                <a:spcPts val="360"/>
              </a:spcBef>
              <a:spcAft>
                <a:spcPts val="0"/>
              </a:spcAft>
              <a:buClr>
                <a:schemeClr val="dk1"/>
              </a:buClr>
              <a:buSzPts val="1200"/>
              <a:buFont typeface="Calibri"/>
              <a:buNone/>
            </a:pPr>
            <a:r>
              <a:t/>
            </a:r>
            <a:endParaRPr/>
          </a:p>
        </p:txBody>
      </p:sp>
      <p:sp>
        <p:nvSpPr>
          <p:cNvPr id="700" name="Google Shape;700;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Vì người nhận không thể “nhìn thấy” các hành động được thực hiện bởi người gửi. Tất cả những gì người nhận quan sát được là chuỗi thông báo nó nhận được từ kênh và gửi vào kênh. </a:t>
            </a:r>
            <a:endParaRPr/>
          </a:p>
          <a:p>
            <a:pPr indent="-171450" lvl="0" marL="171450" rtl="0" algn="l">
              <a:spcBef>
                <a:spcPts val="360"/>
              </a:spcBef>
              <a:spcAft>
                <a:spcPts val="0"/>
              </a:spcAft>
              <a:buClr>
                <a:schemeClr val="dk1"/>
              </a:buClr>
              <a:buSzPts val="1200"/>
              <a:buFont typeface="Calibri"/>
              <a:buChar char="-"/>
            </a:pPr>
            <a:r>
              <a:rPr lang="en-US"/>
              <a:t>Bên nhận không nhận ra sự khác biệt giữa 2 kịch bản trên</a:t>
            </a:r>
            <a:endParaRPr/>
          </a:p>
          <a:p>
            <a:pPr indent="-171450" lvl="0" marL="171450" rtl="0" algn="l">
              <a:spcBef>
                <a:spcPts val="360"/>
              </a:spcBef>
              <a:spcAft>
                <a:spcPts val="0"/>
              </a:spcAft>
              <a:buClr>
                <a:schemeClr val="dk1"/>
              </a:buClr>
              <a:buSzPts val="1200"/>
              <a:buFont typeface="Calibri"/>
              <a:buChar char="-"/>
            </a:pPr>
            <a:r>
              <a:rPr lang="en-US"/>
              <a:t> Rõ ràng, kích thước cửa sổ nhỏ hơn 1 kích thước của không gian số thứ tự sẽ không hoạt động. Nhưng kích thước cửa sổ phải nhỏ như thế nào? Một vấn đề ở cuối chương yêu cầu bạn chỉ ra </a:t>
            </a:r>
            <a:r>
              <a:rPr b="1" lang="en-US"/>
              <a:t>rằng kích thước cửa sổ phải nhỏ hơn hoặc bằng một nửa kích thước của không gian số thứ tự cho các giao thức SR</a:t>
            </a:r>
            <a:r>
              <a:rPr lang="en-US"/>
              <a:t>.</a:t>
            </a:r>
            <a:endParaRPr/>
          </a:p>
        </p:txBody>
      </p:sp>
      <p:sp>
        <p:nvSpPr>
          <p:cNvPr id="709" name="Google Shape;709;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8" name="Google Shape;718;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5" name="Google Shape;725;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2" name="Google Shape;732;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9" name="Google Shape;739;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1020"/>
              <a:buFont typeface="Calibri"/>
              <a:buNone/>
            </a:pPr>
            <a:r>
              <a:rPr b="1" lang="en-US" sz="1020"/>
              <a:t>Sự phát triển từ dần dần của giao thức truyền tin tin cậy rdt</a:t>
            </a:r>
            <a:endParaRPr/>
          </a:p>
          <a:p>
            <a:pPr indent="-171450" lvl="0" marL="171450" rtl="0" algn="l">
              <a:lnSpc>
                <a:spcPct val="80000"/>
              </a:lnSpc>
              <a:spcBef>
                <a:spcPts val="306"/>
              </a:spcBef>
              <a:spcAft>
                <a:spcPts val="0"/>
              </a:spcAft>
              <a:buClr>
                <a:schemeClr val="dk1"/>
              </a:buClr>
              <a:buSzPts val="1020"/>
              <a:buFont typeface="Calibri"/>
              <a:buChar char="-"/>
            </a:pPr>
            <a:r>
              <a:rPr b="1" lang="en-US" sz="1020"/>
              <a:t>rdt2.0: Cách xử lý</a:t>
            </a:r>
            <a:endParaRPr/>
          </a:p>
          <a:p>
            <a:pPr indent="0" lvl="0" marL="0" rtl="0" algn="l">
              <a:lnSpc>
                <a:spcPct val="80000"/>
              </a:lnSpc>
              <a:spcBef>
                <a:spcPts val="459"/>
              </a:spcBef>
              <a:spcAft>
                <a:spcPts val="0"/>
              </a:spcAft>
              <a:buNone/>
            </a:pPr>
            <a:r>
              <a:rPr lang="en-US" sz="1020"/>
              <a:t>+ Bên nhận phát hiện lỗi: Bên nhận biết được bít nào mình nhận được bị lỗi, ví dụ </a:t>
            </a:r>
            <a:r>
              <a:rPr b="0" i="0" lang="en-US" sz="1530" u="none" strike="noStrike">
                <a:solidFill>
                  <a:srgbClr val="333333"/>
                </a:solidFill>
                <a:latin typeface="Arial"/>
                <a:ea typeface="Arial"/>
                <a:cs typeface="Arial"/>
                <a:sym typeface="Arial"/>
              </a:rPr>
              <a:t>UDP sử dụng checksum</a:t>
            </a:r>
            <a:endParaRPr/>
          </a:p>
          <a:p>
            <a:pPr indent="0" lvl="0" marL="0" rtl="0" algn="l">
              <a:lnSpc>
                <a:spcPct val="80000"/>
              </a:lnSpc>
              <a:spcBef>
                <a:spcPts val="306"/>
              </a:spcBef>
              <a:spcAft>
                <a:spcPts val="0"/>
              </a:spcAft>
              <a:buNone/>
            </a:pPr>
            <a:r>
              <a:rPr lang="en-US" sz="1020"/>
              <a:t>+ Bên nhận gửi phản hồi (Receiver feedback): ACK (acknowledgement) hoặc NAK. </a:t>
            </a:r>
            <a:r>
              <a:rPr b="0" i="0" lang="en-US" sz="1020" u="none" strike="noStrike">
                <a:solidFill>
                  <a:srgbClr val="333333"/>
                </a:solidFill>
                <a:latin typeface="Arial"/>
                <a:ea typeface="Arial"/>
                <a:cs typeface="Arial"/>
                <a:sym typeface="Arial"/>
              </a:rPr>
              <a:t>Các gói ACK hay NAK chỉ có độ dài 1 bit: 0 - NAK và 1 – ACK</a:t>
            </a:r>
            <a:endParaRPr/>
          </a:p>
          <a:p>
            <a:pPr indent="0" lvl="0" marL="0" rtl="0" algn="l">
              <a:lnSpc>
                <a:spcPct val="80000"/>
              </a:lnSpc>
              <a:spcBef>
                <a:spcPts val="306"/>
              </a:spcBef>
              <a:spcAft>
                <a:spcPts val="0"/>
              </a:spcAft>
              <a:buNone/>
            </a:pPr>
            <a:r>
              <a:rPr b="0" i="0" lang="en-US" sz="1020" u="none" strike="noStrike">
                <a:solidFill>
                  <a:srgbClr val="333333"/>
                </a:solidFill>
                <a:latin typeface="Arial"/>
                <a:ea typeface="Arial"/>
                <a:cs typeface="Arial"/>
                <a:sym typeface="Arial"/>
              </a:rPr>
              <a:t>+ </a:t>
            </a:r>
            <a:r>
              <a:rPr lang="en-US" sz="1020"/>
              <a:t>Bên gửi truyền lại gói tin có báo nhận là NAK</a:t>
            </a:r>
            <a:endParaRPr/>
          </a:p>
          <a:p>
            <a:pPr indent="0" lvl="0" marL="0" rtl="0" algn="l">
              <a:lnSpc>
                <a:spcPct val="80000"/>
              </a:lnSpc>
              <a:spcBef>
                <a:spcPts val="306"/>
              </a:spcBef>
              <a:spcAft>
                <a:spcPts val="0"/>
              </a:spcAft>
              <a:buNone/>
            </a:pPr>
            <a:r>
              <a:rPr lang="en-US" sz="1020"/>
              <a:t>- </a:t>
            </a:r>
            <a:r>
              <a:rPr b="1" lang="en-US" sz="1020"/>
              <a:t>rdt2.1: khắc phục lỗi của rdt2.0: </a:t>
            </a:r>
            <a:r>
              <a:rPr b="0" lang="en-US" sz="1020"/>
              <a:t>gói ACK hoặc NAK bị lỗi . Khắc phục bằng cách thêm trường </a:t>
            </a:r>
            <a:r>
              <a:rPr b="1" lang="en-US" sz="1020"/>
              <a:t>số thứ tự </a:t>
            </a:r>
            <a:r>
              <a:rPr b="0" lang="en-US" sz="1020"/>
              <a:t>vào mỗi gói tin</a:t>
            </a:r>
            <a:endParaRPr/>
          </a:p>
          <a:p>
            <a:pPr indent="-171450" lvl="0" marL="171450" marR="0" rtl="0" algn="l">
              <a:lnSpc>
                <a:spcPct val="80000"/>
              </a:lnSpc>
              <a:spcBef>
                <a:spcPts val="306"/>
              </a:spcBef>
              <a:spcAft>
                <a:spcPts val="0"/>
              </a:spcAft>
              <a:buClr>
                <a:schemeClr val="dk1"/>
              </a:buClr>
              <a:buSzPts val="1020"/>
              <a:buFont typeface="Calibri"/>
              <a:buChar char="-"/>
            </a:pPr>
            <a:r>
              <a:rPr b="1" lang="en-US" sz="1020"/>
              <a:t>Rdt2.2: gửi ACK thay cho NAK mà vẫn có tác dụng tương tự</a:t>
            </a:r>
            <a:endParaRPr/>
          </a:p>
          <a:p>
            <a:pPr indent="0" lvl="0" marL="0" marR="0" rtl="0" algn="l">
              <a:lnSpc>
                <a:spcPct val="80000"/>
              </a:lnSpc>
              <a:spcBef>
                <a:spcPts val="306"/>
              </a:spcBef>
              <a:spcAft>
                <a:spcPts val="0"/>
              </a:spcAft>
              <a:buClr>
                <a:schemeClr val="dk1"/>
              </a:buClr>
              <a:buSzPts val="1020"/>
              <a:buFont typeface="Calibri"/>
              <a:buNone/>
            </a:pPr>
            <a:r>
              <a:rPr b="1" lang="en-US" sz="1020"/>
              <a:t>+ </a:t>
            </a:r>
            <a:r>
              <a:rPr lang="en-US" sz="1020"/>
              <a:t>người gửi (nhận được hai ACK cho cùng một gói (nghĩa là nhận được ACK trùng lặp)) sẽ biết rằng người nhận đã không nhận đúng gói tin sau khi nhận được gói ACK lần 2.</a:t>
            </a:r>
            <a:endParaRPr/>
          </a:p>
          <a:p>
            <a:pPr indent="-171450" lvl="0" marL="171450" marR="0" rtl="0" algn="l">
              <a:lnSpc>
                <a:spcPct val="80000"/>
              </a:lnSpc>
              <a:spcBef>
                <a:spcPts val="306"/>
              </a:spcBef>
              <a:spcAft>
                <a:spcPts val="0"/>
              </a:spcAft>
              <a:buClr>
                <a:schemeClr val="dk1"/>
              </a:buClr>
              <a:buSzPts val="1020"/>
              <a:buFont typeface="Calibri"/>
              <a:buChar char="-"/>
            </a:pPr>
            <a:r>
              <a:rPr b="1" lang="en-US" sz="1020"/>
              <a:t>Rdt 3.0: lỗi bít + mất mát dữ liệu (data, ACK)</a:t>
            </a:r>
            <a:r>
              <a:rPr b="0" lang="en-US" sz="1020"/>
              <a:t>: dùng số thứ tự, checksum, ACK, truyền lại chưa đủ</a:t>
            </a:r>
            <a:endParaRPr b="1" sz="1020"/>
          </a:p>
          <a:p>
            <a:pPr indent="0" lvl="0" marL="0" marR="0" rtl="0" algn="l">
              <a:lnSpc>
                <a:spcPct val="80000"/>
              </a:lnSpc>
              <a:spcBef>
                <a:spcPts val="306"/>
              </a:spcBef>
              <a:spcAft>
                <a:spcPts val="0"/>
              </a:spcAft>
              <a:buClr>
                <a:schemeClr val="dk1"/>
              </a:buClr>
              <a:buSzPts val="1020"/>
              <a:buFont typeface="Calibri"/>
              <a:buNone/>
            </a:pPr>
            <a:r>
              <a:rPr b="0" lang="en-US" sz="1020"/>
              <a:t>+ timer</a:t>
            </a:r>
            <a:endParaRPr/>
          </a:p>
          <a:p>
            <a:pPr indent="0" lvl="0" marL="0" marR="0" rtl="0" algn="l">
              <a:lnSpc>
                <a:spcPct val="80000"/>
              </a:lnSpc>
              <a:spcBef>
                <a:spcPts val="306"/>
              </a:spcBef>
              <a:spcAft>
                <a:spcPts val="0"/>
              </a:spcAft>
              <a:buClr>
                <a:schemeClr val="dk1"/>
              </a:buClr>
              <a:buSzPts val="1020"/>
              <a:buFont typeface="Calibri"/>
              <a:buNone/>
            </a:pPr>
            <a:r>
              <a:rPr b="0" lang="en-US" sz="1020"/>
              <a:t>+ timeout</a:t>
            </a:r>
            <a:endParaRPr/>
          </a:p>
          <a:p>
            <a:pPr indent="0" lvl="0" marL="0" marR="0" rtl="0" algn="l">
              <a:lnSpc>
                <a:spcPct val="80000"/>
              </a:lnSpc>
              <a:spcBef>
                <a:spcPts val="306"/>
              </a:spcBef>
              <a:spcAft>
                <a:spcPts val="0"/>
              </a:spcAft>
              <a:buClr>
                <a:schemeClr val="dk1"/>
              </a:buClr>
              <a:buSzPts val="1020"/>
              <a:buFont typeface="Calibri"/>
              <a:buNone/>
            </a:pPr>
            <a:r>
              <a:rPr b="0" lang="en-US" sz="1020"/>
              <a:t>Sau khoảng thời gian timeout nếu bên gửi ko nhận được ACK từ bên nhận thì sẽ truyền lại gói tin.</a:t>
            </a:r>
            <a:endParaRPr/>
          </a:p>
          <a:p>
            <a:pPr indent="0" lvl="0" marL="0" marR="0" rtl="0" algn="l">
              <a:lnSpc>
                <a:spcPct val="80000"/>
              </a:lnSpc>
              <a:spcBef>
                <a:spcPts val="306"/>
              </a:spcBef>
              <a:spcAft>
                <a:spcPts val="0"/>
              </a:spcAft>
              <a:buClr>
                <a:schemeClr val="dk1"/>
              </a:buClr>
              <a:buSzPts val="1020"/>
              <a:buFont typeface="Calibri"/>
              <a:buNone/>
            </a:pPr>
            <a:r>
              <a:rPr b="0" lang="en-US" sz="1020"/>
              <a:t>Tuy nhiên, có thể ACK đến trễ hơn so với timeout chứ không bị mất =&gt; có hiện tượng gửi ACK hai lần. Tuy nhiên dùng số thứ tự sẽ giải quyết được vấn đề này.</a:t>
            </a:r>
            <a:endParaRPr/>
          </a:p>
          <a:p>
            <a:pPr indent="0" lvl="0" marL="0" marR="0" rtl="0" algn="l">
              <a:lnSpc>
                <a:spcPct val="80000"/>
              </a:lnSpc>
              <a:spcBef>
                <a:spcPts val="306"/>
              </a:spcBef>
              <a:spcAft>
                <a:spcPts val="0"/>
              </a:spcAft>
              <a:buClr>
                <a:schemeClr val="dk1"/>
              </a:buClr>
              <a:buSzPts val="1020"/>
              <a:buFont typeface="Calibri"/>
              <a:buNone/>
            </a:pPr>
            <a:r>
              <a:rPr b="1" lang="en-US" sz="1020"/>
              <a:t>Tuy nhiên rdt 3.0 là giao thức làm hạn chế việc sử dụng băng thông mạng (ví dụ với giao thức thì bên gửi chỉ gửi với tốc độ nhỏ hơn so với tốc độ cho  phép của kênh truyền) =&gt; dùng pipeline</a:t>
            </a:r>
            <a:endParaRPr/>
          </a:p>
          <a:p>
            <a:pPr indent="0" lvl="0" marL="0" marR="0" rtl="0" algn="l">
              <a:lnSpc>
                <a:spcPct val="80000"/>
              </a:lnSpc>
              <a:spcBef>
                <a:spcPts val="306"/>
              </a:spcBef>
              <a:spcAft>
                <a:spcPts val="0"/>
              </a:spcAft>
              <a:buClr>
                <a:schemeClr val="dk1"/>
              </a:buClr>
              <a:buSzPts val="1020"/>
              <a:buFont typeface="Calibri"/>
              <a:buNone/>
            </a:pPr>
            <a:r>
              <a:rPr b="1" lang="en-US" sz="1020"/>
              <a:t>- pipeline</a:t>
            </a:r>
            <a:endParaRPr/>
          </a:p>
          <a:p>
            <a:pPr indent="0" lvl="0" marL="0" marR="0" rtl="0" algn="l">
              <a:lnSpc>
                <a:spcPct val="80000"/>
              </a:lnSpc>
              <a:spcBef>
                <a:spcPts val="306"/>
              </a:spcBef>
              <a:spcAft>
                <a:spcPts val="0"/>
              </a:spcAft>
              <a:buClr>
                <a:schemeClr val="dk1"/>
              </a:buClr>
              <a:buSzPts val="1020"/>
              <a:buFont typeface="Calibri"/>
              <a:buNone/>
            </a:pPr>
            <a:r>
              <a:t/>
            </a:r>
            <a:endParaRPr b="1" sz="1020"/>
          </a:p>
          <a:p>
            <a:pPr indent="-106679" lvl="0" marL="171450" marR="0" rtl="0" algn="l">
              <a:lnSpc>
                <a:spcPct val="80000"/>
              </a:lnSpc>
              <a:spcBef>
                <a:spcPts val="306"/>
              </a:spcBef>
              <a:spcAft>
                <a:spcPts val="0"/>
              </a:spcAft>
              <a:buClr>
                <a:schemeClr val="dk1"/>
              </a:buClr>
              <a:buSzPts val="1020"/>
              <a:buFont typeface="Calibri"/>
              <a:buNone/>
            </a:pPr>
            <a:r>
              <a:t/>
            </a:r>
            <a:endParaRPr sz="1020"/>
          </a:p>
          <a:p>
            <a:pPr indent="-106679" lvl="0" marL="171450" rtl="0" algn="l">
              <a:lnSpc>
                <a:spcPct val="80000"/>
              </a:lnSpc>
              <a:spcBef>
                <a:spcPts val="306"/>
              </a:spcBef>
              <a:spcAft>
                <a:spcPts val="0"/>
              </a:spcAft>
              <a:buClr>
                <a:schemeClr val="dk1"/>
              </a:buClr>
              <a:buSzPts val="1020"/>
              <a:buFont typeface="Calibri"/>
              <a:buNone/>
            </a:pPr>
            <a:r>
              <a:t/>
            </a:r>
            <a:endParaRPr sz="1020"/>
          </a:p>
        </p:txBody>
      </p:sp>
      <p:sp>
        <p:nvSpPr>
          <p:cNvPr id="747" name="Google Shape;747;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 name="Google Shape;1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0" name="Google Shape;770;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7" name="Google Shape;777;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 MSS: lượng dữ liệu tối đa có thể được lấy và đặt vào một segment </a:t>
            </a:r>
            <a:endParaRPr/>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MSS là lượng tối đa của dữ liệu tầng ứng dụng trong segment, không phải là kích cỡ tối đa của TCP segment gồm các header</a:t>
            </a:r>
            <a:endParaRPr/>
          </a:p>
        </p:txBody>
      </p:sp>
      <p:sp>
        <p:nvSpPr>
          <p:cNvPr id="785" name="Google Shape;785;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2" name="Google Shape;792;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200"/>
              <a:buFont typeface="Calibri"/>
              <a:buChar char="-"/>
            </a:pPr>
            <a:r>
              <a:rPr b="1" lang="en-US"/>
              <a:t>Giống như UDP</a:t>
            </a:r>
            <a:r>
              <a:rPr lang="en-US"/>
              <a:t>, phần header cũng gồm </a:t>
            </a:r>
            <a:r>
              <a:rPr b="1" lang="en-US"/>
              <a:t>source port number </a:t>
            </a:r>
            <a:r>
              <a:rPr lang="en-US"/>
              <a:t>và </a:t>
            </a:r>
            <a:r>
              <a:rPr b="1" lang="en-US"/>
              <a:t>destination port number </a:t>
            </a:r>
            <a:r>
              <a:rPr lang="en-US"/>
              <a:t>để thực hiện nhiệm vụ ghép kênh/phân kênh từ/tới các ứng dụng tầng cao hơn</a:t>
            </a:r>
            <a:endParaRPr/>
          </a:p>
          <a:p>
            <a:pPr indent="-171450" lvl="0" marL="171450" rtl="0" algn="l">
              <a:lnSpc>
                <a:spcPct val="90000"/>
              </a:lnSpc>
              <a:spcBef>
                <a:spcPts val="360"/>
              </a:spcBef>
              <a:spcAft>
                <a:spcPts val="0"/>
              </a:spcAft>
              <a:buClr>
                <a:schemeClr val="dk1"/>
              </a:buClr>
              <a:buSzPts val="1200"/>
              <a:buFont typeface="Calibri"/>
              <a:buChar char="-"/>
            </a:pPr>
            <a:r>
              <a:rPr b="1" lang="en-US"/>
              <a:t>Giống UDP</a:t>
            </a:r>
            <a:r>
              <a:rPr lang="en-US"/>
              <a:t>, phần header cũng gồm </a:t>
            </a:r>
            <a:r>
              <a:rPr b="1" lang="en-US"/>
              <a:t>checksum</a:t>
            </a:r>
            <a:endParaRPr/>
          </a:p>
          <a:p>
            <a:pPr indent="-171450" lvl="0" marL="171450" rtl="0" algn="l">
              <a:lnSpc>
                <a:spcPct val="90000"/>
              </a:lnSpc>
              <a:spcBef>
                <a:spcPts val="360"/>
              </a:spcBef>
              <a:spcAft>
                <a:spcPts val="0"/>
              </a:spcAft>
              <a:buClr>
                <a:schemeClr val="dk1"/>
              </a:buClr>
              <a:buSzPts val="1200"/>
              <a:buFont typeface="Calibri"/>
              <a:buChar char="-"/>
            </a:pPr>
            <a:r>
              <a:rPr b="0" lang="en-US"/>
              <a:t>Một TCP segment header cũng gồm các trường sau:</a:t>
            </a:r>
            <a:endParaRPr/>
          </a:p>
          <a:p>
            <a:pPr indent="0" lvl="0" marL="0" rtl="0" algn="l">
              <a:lnSpc>
                <a:spcPct val="90000"/>
              </a:lnSpc>
              <a:spcBef>
                <a:spcPts val="360"/>
              </a:spcBef>
              <a:spcAft>
                <a:spcPts val="0"/>
              </a:spcAft>
              <a:buClr>
                <a:schemeClr val="dk1"/>
              </a:buClr>
              <a:buSzPts val="1200"/>
              <a:buFont typeface="Calibri"/>
              <a:buNone/>
            </a:pPr>
            <a:r>
              <a:rPr b="0" lang="en-US"/>
              <a:t>+ Trường số thứ tự độ dài 32 bít và trường ACK độ dài 32 bít được sử dụng bởi TCP sender và receiver trong khi thực thi dịch vụ truyền dữ liệu tin cậy.</a:t>
            </a:r>
            <a:endParaRPr/>
          </a:p>
          <a:p>
            <a:pPr indent="0" lvl="0" marL="0" rtl="0" algn="l">
              <a:lnSpc>
                <a:spcPct val="90000"/>
              </a:lnSpc>
              <a:spcBef>
                <a:spcPts val="360"/>
              </a:spcBef>
              <a:spcAft>
                <a:spcPts val="0"/>
              </a:spcAft>
              <a:buClr>
                <a:schemeClr val="dk1"/>
              </a:buClr>
              <a:buSzPts val="1200"/>
              <a:buFont typeface="Calibri"/>
              <a:buNone/>
            </a:pPr>
            <a:r>
              <a:rPr b="0" lang="en-US"/>
              <a:t>+ trường receive window 16 bít được sử dụng để điều khiển luồng, thể hiện số byte bên nhận có thể nhận được</a:t>
            </a:r>
            <a:endParaRPr/>
          </a:p>
          <a:p>
            <a:pPr indent="0" lvl="0" marL="0" rtl="0" algn="l">
              <a:lnSpc>
                <a:spcPct val="90000"/>
              </a:lnSpc>
              <a:spcBef>
                <a:spcPts val="360"/>
              </a:spcBef>
              <a:spcAft>
                <a:spcPts val="0"/>
              </a:spcAft>
              <a:buClr>
                <a:schemeClr val="dk1"/>
              </a:buClr>
              <a:buSzPts val="1200"/>
              <a:buFont typeface="Calibri"/>
              <a:buNone/>
            </a:pPr>
            <a:r>
              <a:rPr b="0" lang="en-US"/>
              <a:t>+ trường header length 4 bit: độ dài của TCP header trong các word 32 bit. TCP header có thể có độ dài thay đổi do trường TCP options (thường trường TCP options là trống do đó độ dài của TCP header thường là 20 byte)</a:t>
            </a:r>
            <a:endParaRPr/>
          </a:p>
          <a:p>
            <a:pPr indent="0" lvl="0" marL="0" rtl="0" algn="l">
              <a:lnSpc>
                <a:spcPct val="90000"/>
              </a:lnSpc>
              <a:spcBef>
                <a:spcPts val="360"/>
              </a:spcBef>
              <a:spcAft>
                <a:spcPts val="0"/>
              </a:spcAft>
              <a:buClr>
                <a:schemeClr val="dk1"/>
              </a:buClr>
              <a:buSzPts val="1200"/>
              <a:buFont typeface="Calibri"/>
              <a:buNone/>
            </a:pPr>
            <a:r>
              <a:rPr b="0" lang="en-US"/>
              <a:t>+</a:t>
            </a:r>
            <a:r>
              <a:rPr b="1" lang="en-US"/>
              <a:t>Trường options có độ dài thay đổi hay tùy chọn </a:t>
            </a:r>
            <a:r>
              <a:rPr b="0" lang="en-US"/>
              <a:t>được sử dụng khi bên gửi và bên nhận thỏa thuận MSS hay như là một yếu tố giới hạn cửa sổ sử dụng cho các mạng tốc độ cao. Một option nhãn thời gian cũng được xác định. Xem thêm trong RFC 854 và RFC 1323</a:t>
            </a:r>
            <a:endParaRPr/>
          </a:p>
          <a:p>
            <a:pPr indent="0" lvl="0" marL="0" rtl="0" algn="l">
              <a:lnSpc>
                <a:spcPct val="90000"/>
              </a:lnSpc>
              <a:spcBef>
                <a:spcPts val="360"/>
              </a:spcBef>
              <a:spcAft>
                <a:spcPts val="0"/>
              </a:spcAft>
              <a:buClr>
                <a:schemeClr val="dk1"/>
              </a:buClr>
              <a:buSzPts val="1200"/>
              <a:buFont typeface="Calibri"/>
              <a:buNone/>
            </a:pPr>
            <a:r>
              <a:rPr b="0" lang="en-US"/>
              <a:t>+ </a:t>
            </a:r>
            <a:r>
              <a:rPr b="1" lang="en-US"/>
              <a:t>Trường flag chứa 6 bit. </a:t>
            </a:r>
            <a:r>
              <a:rPr b="0" lang="en-US"/>
              <a:t>Bit ACK được dùng để chỉ ra rằng giá trị mang tải trong trường ACK là hợp lệ; có nghĩa là segment chứa một ACK cho một segment đã được nhận thành công. Các bit RST, SYN và FIN được dùng cho thiết lập kết nối và ngắt kết nối....</a:t>
            </a:r>
            <a:endParaRPr/>
          </a:p>
        </p:txBody>
      </p:sp>
      <p:sp>
        <p:nvSpPr>
          <p:cNvPr id="800" name="Google Shape;800;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1020"/>
              <a:t>1. TCP xem dữ liệu như một luồng byte không có cấu trúc nhưng có thứ tự. Việc sử dụng số thứ tự của TCP phản ánh quan điểm này, trong đó số thứ tự nằm trên luồng byte được truyền chứ không nằm trên chuỗi các segment được truyền. Do đó, số thứ tự cho một segment là số luồng byte của byte đầu tiên trong segment. </a:t>
            </a:r>
            <a:endParaRPr/>
          </a:p>
          <a:p>
            <a:pPr indent="0" lvl="0" marL="0" rtl="0" algn="l">
              <a:lnSpc>
                <a:spcPct val="90000"/>
              </a:lnSpc>
              <a:spcBef>
                <a:spcPts val="306"/>
              </a:spcBef>
              <a:spcAft>
                <a:spcPts val="0"/>
              </a:spcAft>
              <a:buNone/>
            </a:pPr>
            <a:r>
              <a:rPr lang="en-US" sz="1020"/>
              <a:t>2. Ví dụ</a:t>
            </a:r>
            <a:endParaRPr/>
          </a:p>
          <a:p>
            <a:pPr indent="0" lvl="0" marL="0" rtl="0" algn="l">
              <a:lnSpc>
                <a:spcPct val="90000"/>
              </a:lnSpc>
              <a:spcBef>
                <a:spcPts val="306"/>
              </a:spcBef>
              <a:spcAft>
                <a:spcPts val="0"/>
              </a:spcAft>
              <a:buNone/>
            </a:pPr>
            <a:r>
              <a:rPr b="1" lang="en-US" sz="1020"/>
              <a:t>Câu hỏi cho ví dụ:</a:t>
            </a:r>
            <a:endParaRPr/>
          </a:p>
          <a:p>
            <a:pPr indent="-228600" lvl="0" marL="228600" rtl="0" algn="l">
              <a:lnSpc>
                <a:spcPct val="90000"/>
              </a:lnSpc>
              <a:spcBef>
                <a:spcPts val="306"/>
              </a:spcBef>
              <a:spcAft>
                <a:spcPts val="0"/>
              </a:spcAft>
              <a:buClr>
                <a:schemeClr val="dk1"/>
              </a:buClr>
              <a:buSzPts val="1020"/>
              <a:buFont typeface="Calibri"/>
              <a:buAutoNum type="arabicPeriod"/>
            </a:pPr>
            <a:r>
              <a:rPr lang="en-US" sz="1020"/>
              <a:t>File hay luồng dữ liệu cần truyền có size bằng bao nhiêu byte? 500.000 byte</a:t>
            </a:r>
            <a:endParaRPr/>
          </a:p>
          <a:p>
            <a:pPr indent="-228600" lvl="0" marL="228600" rtl="0" algn="l">
              <a:lnSpc>
                <a:spcPct val="90000"/>
              </a:lnSpc>
              <a:spcBef>
                <a:spcPts val="306"/>
              </a:spcBef>
              <a:spcAft>
                <a:spcPts val="0"/>
              </a:spcAft>
              <a:buClr>
                <a:schemeClr val="dk1"/>
              </a:buClr>
              <a:buSzPts val="1020"/>
              <a:buFont typeface="Calibri"/>
              <a:buAutoNum type="arabicPeriod"/>
            </a:pPr>
            <a:r>
              <a:rPr lang="en-US" sz="1020"/>
              <a:t>Trong hình ta quan sát dữ liệu của segment đầu tiên gồm bao nhiêu byte? sát dữ liệu của segment thứ 2 gồm bao nhiêu byte? 1000 byte</a:t>
            </a:r>
            <a:endParaRPr/>
          </a:p>
          <a:p>
            <a:pPr indent="-228600" lvl="0" marL="228600" rtl="0" algn="l">
              <a:lnSpc>
                <a:spcPct val="90000"/>
              </a:lnSpc>
              <a:spcBef>
                <a:spcPts val="306"/>
              </a:spcBef>
              <a:spcAft>
                <a:spcPts val="0"/>
              </a:spcAft>
              <a:buClr>
                <a:schemeClr val="dk1"/>
              </a:buClr>
              <a:buSzPts val="1020"/>
              <a:buFont typeface="Calibri"/>
              <a:buAutoNum type="arabicPeriod"/>
            </a:pPr>
            <a:r>
              <a:rPr lang="en-US" sz="1020"/>
              <a:t>Vậy MSS được thiết lập ở ví dụ này bằng bao nhiêu? 1000 byte</a:t>
            </a:r>
            <a:endParaRPr/>
          </a:p>
          <a:p>
            <a:pPr indent="-228600" lvl="0" marL="228600" rtl="0" algn="l">
              <a:lnSpc>
                <a:spcPct val="90000"/>
              </a:lnSpc>
              <a:spcBef>
                <a:spcPts val="306"/>
              </a:spcBef>
              <a:spcAft>
                <a:spcPts val="0"/>
              </a:spcAft>
              <a:buClr>
                <a:schemeClr val="dk1"/>
              </a:buClr>
              <a:buSzPts val="1020"/>
              <a:buFont typeface="Calibri"/>
              <a:buAutoNum type="arabicPeriod"/>
            </a:pPr>
            <a:r>
              <a:rPr lang="en-US" sz="1020"/>
              <a:t>Tổng số segment của luồng dữ liệu này là bao nhiêu? 500 segment</a:t>
            </a:r>
            <a:endParaRPr/>
          </a:p>
          <a:p>
            <a:pPr indent="-228600" lvl="0" marL="228600" rtl="0" algn="l">
              <a:lnSpc>
                <a:spcPct val="90000"/>
              </a:lnSpc>
              <a:spcBef>
                <a:spcPts val="306"/>
              </a:spcBef>
              <a:spcAft>
                <a:spcPts val="0"/>
              </a:spcAft>
              <a:buClr>
                <a:schemeClr val="dk1"/>
              </a:buClr>
              <a:buSzPts val="1020"/>
              <a:buFont typeface="Calibri"/>
              <a:buAutoNum type="arabicPeriod"/>
            </a:pPr>
            <a:r>
              <a:rPr lang="en-US" sz="1020"/>
              <a:t>Vậy số thứ tự của segment là bao nhiêu ở segment 1 và segment 2? Là 0 và 1000</a:t>
            </a:r>
            <a:endParaRPr/>
          </a:p>
          <a:p>
            <a:pPr indent="-228600" lvl="0" marL="228600" rtl="0" algn="l">
              <a:lnSpc>
                <a:spcPct val="90000"/>
              </a:lnSpc>
              <a:spcBef>
                <a:spcPts val="306"/>
              </a:spcBef>
              <a:spcAft>
                <a:spcPts val="0"/>
              </a:spcAft>
              <a:buClr>
                <a:schemeClr val="dk1"/>
              </a:buClr>
              <a:buSzPts val="1020"/>
              <a:buFont typeface="Calibri"/>
              <a:buAutoNum type="arabicPeriod"/>
            </a:pPr>
            <a:r>
              <a:rPr lang="en-US" sz="1020"/>
              <a:t>Vậy rút ra quy luật chung của việc gán số thự tự cho TCP segment ở đây là gì? Số thự tự của byte đầu tiên của từng segment trong luồng dữ liệu.</a:t>
            </a:r>
            <a:endParaRPr/>
          </a:p>
          <a:p>
            <a:pPr indent="0" lvl="0" marL="0" rtl="0" algn="l">
              <a:lnSpc>
                <a:spcPct val="90000"/>
              </a:lnSpc>
              <a:spcBef>
                <a:spcPts val="306"/>
              </a:spcBef>
              <a:spcAft>
                <a:spcPts val="0"/>
              </a:spcAft>
              <a:buNone/>
            </a:pPr>
            <a:r>
              <a:t/>
            </a:r>
            <a:endParaRPr sz="1020"/>
          </a:p>
          <a:p>
            <a:pPr indent="0" lvl="0" marL="0" rtl="0" algn="l">
              <a:lnSpc>
                <a:spcPct val="90000"/>
              </a:lnSpc>
              <a:spcBef>
                <a:spcPts val="306"/>
              </a:spcBef>
              <a:spcAft>
                <a:spcPts val="0"/>
              </a:spcAft>
              <a:buNone/>
            </a:pPr>
            <a:r>
              <a:rPr lang="en-US" sz="1020"/>
              <a:t>- Giả sử một tiến trình trong host A muốn gửi một luồng dữ liệu đến một tiến trình trong host B qua kết nối TCP. </a:t>
            </a:r>
            <a:endParaRPr/>
          </a:p>
          <a:p>
            <a:pPr indent="-171450" lvl="0" marL="171450" rtl="0" algn="l">
              <a:lnSpc>
                <a:spcPct val="90000"/>
              </a:lnSpc>
              <a:spcBef>
                <a:spcPts val="306"/>
              </a:spcBef>
              <a:spcAft>
                <a:spcPts val="0"/>
              </a:spcAft>
              <a:buClr>
                <a:schemeClr val="dk1"/>
              </a:buClr>
              <a:buSzPts val="1020"/>
              <a:buFont typeface="Calibri"/>
              <a:buChar char="-"/>
            </a:pPr>
            <a:r>
              <a:rPr lang="en-US" sz="1020"/>
              <a:t>TCP trong host A sẽ ngầm đánh số từng byte trong luồng dữ liệu. </a:t>
            </a:r>
            <a:endParaRPr/>
          </a:p>
          <a:p>
            <a:pPr indent="-171450" lvl="0" marL="171450" rtl="0" algn="l">
              <a:lnSpc>
                <a:spcPct val="90000"/>
              </a:lnSpc>
              <a:spcBef>
                <a:spcPts val="306"/>
              </a:spcBef>
              <a:spcAft>
                <a:spcPts val="0"/>
              </a:spcAft>
              <a:buClr>
                <a:schemeClr val="dk1"/>
              </a:buClr>
              <a:buSzPts val="1020"/>
              <a:buFont typeface="Calibri"/>
              <a:buChar char="-"/>
            </a:pPr>
            <a:r>
              <a:rPr lang="en-US" sz="1020"/>
              <a:t>Giả sử luồng dữ liệu bao gồm một tệp bao gồm 500.000 byte, MSS là 1.000 byte và byte đầu tiên của luồng dữ liệu được đánh số 0.</a:t>
            </a:r>
            <a:endParaRPr/>
          </a:p>
          <a:p>
            <a:pPr indent="-171450" lvl="0" marL="171450" rtl="0" algn="l">
              <a:lnSpc>
                <a:spcPct val="90000"/>
              </a:lnSpc>
              <a:spcBef>
                <a:spcPts val="306"/>
              </a:spcBef>
              <a:spcAft>
                <a:spcPts val="0"/>
              </a:spcAft>
              <a:buClr>
                <a:schemeClr val="dk1"/>
              </a:buClr>
              <a:buSzPts val="1020"/>
              <a:buFont typeface="Calibri"/>
              <a:buChar char="-"/>
            </a:pPr>
            <a:r>
              <a:rPr lang="en-US" sz="1020"/>
              <a:t>TCP xây dựng 500 segment từ luồng dữ liệu này. </a:t>
            </a:r>
            <a:endParaRPr/>
          </a:p>
          <a:p>
            <a:pPr indent="-171450" lvl="0" marL="171450" rtl="0" algn="l">
              <a:lnSpc>
                <a:spcPct val="90000"/>
              </a:lnSpc>
              <a:spcBef>
                <a:spcPts val="306"/>
              </a:spcBef>
              <a:spcAft>
                <a:spcPts val="0"/>
              </a:spcAft>
              <a:buClr>
                <a:schemeClr val="dk1"/>
              </a:buClr>
              <a:buSzPts val="1020"/>
              <a:buFont typeface="Calibri"/>
              <a:buChar char="-"/>
            </a:pPr>
            <a:r>
              <a:rPr lang="en-US" sz="1020"/>
              <a:t>Phân đoạn đầu tiên được gán số thứ tự 0, phân đoạn thứ hai được gán số thứ tự 1.000, phân đoạn thứ ba phân đoạn được gán số thứ tự 2.000, v.v. Mỗi số thứ tự được chèn vào trường số thứ tự trong header của TCP segment tương ứng.</a:t>
            </a:r>
            <a:endParaRPr/>
          </a:p>
        </p:txBody>
      </p:sp>
      <p:sp>
        <p:nvSpPr>
          <p:cNvPr id="809" name="Google Shape;809;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 TCP truyền dữ liệu kiểu song công, có nghĩa là host A có thể đang nhận dữ liệu từ host B trong khi nó cũng đang gửi dữ liệu tới host B.</a:t>
            </a:r>
            <a:endParaRPr/>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mỗi segment đến từ host B có một số thứ tự cho luồng dữ liệu từ B tới A.</a:t>
            </a:r>
            <a:endParaRPr/>
          </a:p>
          <a:p>
            <a:pPr indent="-285750" lvl="0" marL="285750" rtl="0" algn="l">
              <a:spcBef>
                <a:spcPts val="540"/>
              </a:spcBef>
              <a:spcAft>
                <a:spcPts val="0"/>
              </a:spcAft>
              <a:buClr>
                <a:srgbClr val="333333"/>
              </a:buClr>
              <a:buSzPts val="1800"/>
              <a:buFont typeface="Arial"/>
              <a:buChar char="-"/>
            </a:pPr>
            <a:r>
              <a:rPr b="0" i="0" lang="en-US" sz="1800" u="none" strike="noStrike">
                <a:solidFill>
                  <a:srgbClr val="333333"/>
                </a:solidFill>
                <a:latin typeface="Arial"/>
                <a:ea typeface="Arial"/>
                <a:cs typeface="Arial"/>
                <a:sym typeface="Arial"/>
              </a:rPr>
              <a:t>Số ACK  mà host A đặt vào trong segment của nó là số thứ tự của byte tiếp theo mà host A đang mong đợi nhận được từ host B</a:t>
            </a:r>
            <a:endParaRPr/>
          </a:p>
          <a:p>
            <a:pPr indent="-171450" lvl="0" marL="285750" rtl="0" algn="l">
              <a:spcBef>
                <a:spcPts val="540"/>
              </a:spcBef>
              <a:spcAft>
                <a:spcPts val="0"/>
              </a:spcAft>
              <a:buClr>
                <a:schemeClr val="dk1"/>
              </a:buClr>
              <a:buSzPts val="1800"/>
              <a:buFont typeface="Calibri"/>
              <a:buNone/>
            </a:pPr>
            <a:r>
              <a:t/>
            </a:r>
            <a:endParaRPr b="0" i="0" sz="1800" u="none" strike="noStrike">
              <a:solidFill>
                <a:srgbClr val="333333"/>
              </a:solidFill>
              <a:latin typeface="Arial"/>
              <a:ea typeface="Arial"/>
              <a:cs typeface="Arial"/>
              <a:sym typeface="Arial"/>
            </a:endParaRPr>
          </a:p>
        </p:txBody>
      </p:sp>
      <p:sp>
        <p:nvSpPr>
          <p:cNvPr id="818" name="Google Shape;818;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b="0" i="0" sz="1800" u="none" strike="noStrike">
              <a:solidFill>
                <a:srgbClr val="333333"/>
              </a:solidFill>
              <a:latin typeface="Arial"/>
              <a:ea typeface="Arial"/>
              <a:cs typeface="Arial"/>
              <a:sym typeface="Arial"/>
            </a:endParaRPr>
          </a:p>
        </p:txBody>
      </p:sp>
      <p:sp>
        <p:nvSpPr>
          <p:cNvPr id="826" name="Google Shape;826;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b="0" i="0" sz="1800" u="none" strike="noStrike">
              <a:solidFill>
                <a:srgbClr val="333333"/>
              </a:solidFill>
              <a:latin typeface="Arial"/>
              <a:ea typeface="Arial"/>
              <a:cs typeface="Arial"/>
              <a:sym typeface="Arial"/>
            </a:endParaRPr>
          </a:p>
        </p:txBody>
      </p:sp>
      <p:sp>
        <p:nvSpPr>
          <p:cNvPr id="834" name="Google Shape;834;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590"/>
              <a:buFont typeface="Calibri"/>
              <a:buNone/>
            </a:pPr>
            <a:r>
              <a:rPr lang="en-US" sz="2590"/>
              <a:t>Câu hỏi:</a:t>
            </a:r>
            <a:endParaRPr/>
          </a:p>
          <a:p>
            <a:pPr indent="0" lvl="0" marL="0" marR="0" rtl="0" algn="l">
              <a:lnSpc>
                <a:spcPct val="100000"/>
              </a:lnSpc>
              <a:spcBef>
                <a:spcPts val="777"/>
              </a:spcBef>
              <a:spcAft>
                <a:spcPts val="0"/>
              </a:spcAft>
              <a:buClr>
                <a:schemeClr val="dk1"/>
              </a:buClr>
              <a:buSzPts val="2590"/>
              <a:buFont typeface="Calibri"/>
              <a:buNone/>
            </a:pPr>
            <a:r>
              <a:rPr lang="en-US" sz="2590"/>
              <a:t>1. Lựa chọn thứ nhất là: Bên nhận ngay lập tức loại bỏ các segment không theo thứ tự? Nếu loại bỏ hết thế này thì bên gửi phải làm gì để đảm bảo truyền tin tin cậy? </a:t>
            </a:r>
            <a:endParaRPr/>
          </a:p>
          <a:p>
            <a:pPr indent="0" lvl="0" marL="0" marR="0" rtl="0" algn="l">
              <a:lnSpc>
                <a:spcPct val="100000"/>
              </a:lnSpc>
              <a:spcBef>
                <a:spcPts val="777"/>
              </a:spcBef>
              <a:spcAft>
                <a:spcPts val="0"/>
              </a:spcAft>
              <a:buClr>
                <a:schemeClr val="dk1"/>
              </a:buClr>
              <a:buSzPts val="2590"/>
              <a:buFont typeface="Calibri"/>
              <a:buNone/>
            </a:pPr>
            <a:r>
              <a:rPr lang="en-US" sz="2590"/>
              <a:t>Nó phải gửi lại tất cả các gói tin đến không theo thứ tự và yêu cầu đầu gửi gửi lại các gói này.</a:t>
            </a:r>
            <a:endParaRPr/>
          </a:p>
          <a:p>
            <a:pPr indent="0" lvl="0" marL="0" rtl="0" algn="l">
              <a:spcBef>
                <a:spcPts val="500"/>
              </a:spcBef>
              <a:spcAft>
                <a:spcPts val="0"/>
              </a:spcAft>
              <a:buNone/>
            </a:pPr>
            <a:r>
              <a:t/>
            </a:r>
            <a:endParaRPr b="0" i="0" sz="1665" u="none" strike="noStrike">
              <a:solidFill>
                <a:srgbClr val="333333"/>
              </a:solidFill>
              <a:latin typeface="Arial"/>
              <a:ea typeface="Arial"/>
              <a:cs typeface="Arial"/>
              <a:sym typeface="Arial"/>
            </a:endParaRPr>
          </a:p>
        </p:txBody>
      </p:sp>
      <p:sp>
        <p:nvSpPr>
          <p:cNvPr id="842" name="Google Shape;842;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Font typeface="Calibri"/>
              <a:buNone/>
            </a:pPr>
            <a:r>
              <a:rPr b="1" i="0" lang="en-US" sz="1200">
                <a:solidFill>
                  <a:schemeClr val="dk1"/>
                </a:solidFill>
                <a:latin typeface="Calibri"/>
                <a:ea typeface="Calibri"/>
                <a:cs typeface="Calibri"/>
                <a:sym typeface="Calibri"/>
              </a:rPr>
              <a:t>Xem video vui</a:t>
            </a:r>
            <a:endParaRPr b="0" i="0" sz="1200">
              <a:solidFill>
                <a:schemeClr val="dk1"/>
              </a:solidFill>
              <a:latin typeface="Calibri"/>
              <a:ea typeface="Calibri"/>
              <a:cs typeface="Calibri"/>
              <a:sym typeface="Calibri"/>
            </a:endParaRPr>
          </a:p>
        </p:txBody>
      </p:sp>
      <p:sp>
        <p:nvSpPr>
          <p:cNvPr id="141" name="Google Shape;141;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Minh họa số thứ tự và số ACK cho kịch bản Telnet đơn giản</a:t>
            </a:r>
            <a:endParaRPr/>
          </a:p>
          <a:p>
            <a:pPr indent="0" lvl="0" marL="0" rtl="0" algn="l">
              <a:spcBef>
                <a:spcPts val="540"/>
              </a:spcBef>
              <a:spcAft>
                <a:spcPts val="0"/>
              </a:spcAft>
              <a:buNone/>
            </a:pPr>
            <a:r>
              <a:t/>
            </a:r>
            <a:endParaRPr b="0" i="0" sz="1800" u="none" strike="noStrike">
              <a:solidFill>
                <a:srgbClr val="333333"/>
              </a:solidFill>
              <a:latin typeface="Arial"/>
              <a:ea typeface="Arial"/>
              <a:cs typeface="Arial"/>
              <a:sym typeface="Arial"/>
            </a:endParaRPr>
          </a:p>
        </p:txBody>
      </p:sp>
      <p:sp>
        <p:nvSpPr>
          <p:cNvPr id="850" name="Google Shape;850;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rgbClr val="333333"/>
              </a:buClr>
              <a:buSzPts val="855"/>
              <a:buFont typeface="Arial"/>
              <a:buNone/>
            </a:pPr>
            <a:r>
              <a:rPr b="1" i="0" lang="en-US" sz="855" u="none" strike="noStrike">
                <a:solidFill>
                  <a:srgbClr val="333333"/>
                </a:solidFill>
                <a:latin typeface="Arial"/>
                <a:ea typeface="Arial"/>
                <a:cs typeface="Arial"/>
                <a:sym typeface="Arial"/>
              </a:rPr>
              <a:t>1. Giả sử host A khởi tạo một phiên Telnet với host B</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Vì host A khởi tạo phiên nên nó được gán nhãn là client và host B được gán nhãn là server.</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Mỗi ký tự được nhập vào bởi user (ở phía client) sẽ được gửi tới host từ xa</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Host từ xa sẽ gửi trở lại một bản copy của từng ký tự, mà sẽ hiển thị trên màn hình của user Telnet</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“Phản hồi lại” này được sử dụng để đảm bảo rằng các ký tự mà người dùng Telnet nhìn thấy đã được nhận và xử lý tại site từ xa. Do đó, mỗi ký tự đi qua mạng hai lần giữa thời điểm người dùng nhấn phím và thời gian ký tự được hiển thị trên màn hình của người dùng.</a:t>
            </a:r>
            <a:endParaRPr/>
          </a:p>
          <a:p>
            <a:pPr indent="0" lvl="0" marL="0" rtl="0" algn="l">
              <a:lnSpc>
                <a:spcPct val="80000"/>
              </a:lnSpc>
              <a:spcBef>
                <a:spcPts val="257"/>
              </a:spcBef>
              <a:spcAft>
                <a:spcPts val="0"/>
              </a:spcAft>
              <a:buClr>
                <a:srgbClr val="333333"/>
              </a:buClr>
              <a:buSzPts val="855"/>
              <a:buFont typeface="Arial"/>
              <a:buNone/>
            </a:pPr>
            <a:r>
              <a:rPr b="0" i="0" lang="en-US" sz="855" u="none" strike="noStrike">
                <a:solidFill>
                  <a:srgbClr val="333333"/>
                </a:solidFill>
                <a:latin typeface="Arial"/>
                <a:ea typeface="Arial"/>
                <a:cs typeface="Arial"/>
                <a:sym typeface="Arial"/>
              </a:rPr>
              <a:t>2. Giả sử người dùng nhập ký tự C rồi dùng một ly cà phê.</a:t>
            </a:r>
            <a:endParaRPr/>
          </a:p>
          <a:p>
            <a:pPr indent="0" lvl="0" marL="0" rtl="0" algn="l">
              <a:lnSpc>
                <a:spcPct val="80000"/>
              </a:lnSpc>
              <a:spcBef>
                <a:spcPts val="257"/>
              </a:spcBef>
              <a:spcAft>
                <a:spcPts val="0"/>
              </a:spcAft>
              <a:buClr>
                <a:srgbClr val="333333"/>
              </a:buClr>
              <a:buSzPts val="855"/>
              <a:buFont typeface="Arial"/>
              <a:buNone/>
            </a:pPr>
            <a:r>
              <a:rPr b="0" i="0" lang="en-US" sz="855" u="none" strike="noStrike">
                <a:solidFill>
                  <a:srgbClr val="333333"/>
                </a:solidFill>
                <a:latin typeface="Arial"/>
                <a:ea typeface="Arial"/>
                <a:cs typeface="Arial"/>
                <a:sym typeface="Arial"/>
              </a:rPr>
              <a:t>Xem xét các segment TCP được gửi giữa client và server.</a:t>
            </a:r>
            <a:endParaRPr/>
          </a:p>
          <a:p>
            <a:pPr indent="0" lvl="0" marL="0" rtl="0" algn="l">
              <a:lnSpc>
                <a:spcPct val="80000"/>
              </a:lnSpc>
              <a:spcBef>
                <a:spcPts val="257"/>
              </a:spcBef>
              <a:spcAft>
                <a:spcPts val="0"/>
              </a:spcAft>
              <a:buClr>
                <a:srgbClr val="333333"/>
              </a:buClr>
              <a:buSzPts val="855"/>
              <a:buFont typeface="Arial"/>
              <a:buNone/>
            </a:pPr>
            <a:r>
              <a:rPr b="0" i="0" lang="en-US" sz="855" u="none" strike="noStrike">
                <a:solidFill>
                  <a:srgbClr val="333333"/>
                </a:solidFill>
                <a:latin typeface="Arial"/>
                <a:ea typeface="Arial"/>
                <a:cs typeface="Arial"/>
                <a:sym typeface="Arial"/>
              </a:rPr>
              <a:t> - Như trên hình, giả sử các số thứ tự khởi đầu là 42 và 79 cho client và server, tương ứng.</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Số thứ tự của một segment là số thứ tự của byte đầu tiên trong trường dữ liệu. Do đó, segment đầu tiên được gửi từ client sẽ có số thứ tự là 42, segment đầu tiên được gửi từ server sẽ có số thứ tự là 79.</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Số ACK là số thứ tự của byte tiếp theo của dữ liệu mà host đang đợi nhận từ host kia</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Sau khi kết nối TCP được thiết lập nhưng trước khi có bất kỳ dữ liệu nào được gửi, client đang đợi byte 79 và server đang đợi byte 42.</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Như ở trên hình, 3 segment được gửi.</a:t>
            </a:r>
            <a:endParaRPr/>
          </a:p>
          <a:p>
            <a:pPr indent="0" lvl="0" marL="0" rtl="0" algn="l">
              <a:lnSpc>
                <a:spcPct val="80000"/>
              </a:lnSpc>
              <a:spcBef>
                <a:spcPts val="257"/>
              </a:spcBef>
              <a:spcAft>
                <a:spcPts val="0"/>
              </a:spcAft>
              <a:buClr>
                <a:srgbClr val="333333"/>
              </a:buClr>
              <a:buSzPts val="855"/>
              <a:buFont typeface="Arial"/>
              <a:buNone/>
            </a:pPr>
            <a:r>
              <a:rPr b="1" i="0" lang="en-US" sz="855" u="none" strike="noStrike">
                <a:solidFill>
                  <a:srgbClr val="333333"/>
                </a:solidFill>
                <a:latin typeface="Arial"/>
                <a:ea typeface="Arial"/>
                <a:cs typeface="Arial"/>
                <a:sym typeface="Arial"/>
              </a:rPr>
              <a:t>+ Segment đầu tiên </a:t>
            </a:r>
            <a:r>
              <a:rPr b="0" i="0" lang="en-US" sz="855" u="none" strike="noStrike">
                <a:solidFill>
                  <a:srgbClr val="333333"/>
                </a:solidFill>
                <a:latin typeface="Arial"/>
                <a:ea typeface="Arial"/>
                <a:cs typeface="Arial"/>
                <a:sym typeface="Arial"/>
              </a:rPr>
              <a:t>được gửi từ client tới server, có chứa biểu diễn ASCII 1 byte của chữ C trong trường dữ liệu của nó. Segment này cũng có 42 trong trường số thứ tự của nó. Do client chưa nhận được bất kỳ dữ liệu nào từ server nên segment đầu tiên này sẽ có 79 trong trường số ACK của nó.</a:t>
            </a:r>
            <a:endParaRPr/>
          </a:p>
          <a:p>
            <a:pPr indent="0" lvl="0" marL="0" rtl="0" algn="l">
              <a:lnSpc>
                <a:spcPct val="80000"/>
              </a:lnSpc>
              <a:spcBef>
                <a:spcPts val="257"/>
              </a:spcBef>
              <a:spcAft>
                <a:spcPts val="0"/>
              </a:spcAft>
              <a:buClr>
                <a:srgbClr val="333333"/>
              </a:buClr>
              <a:buSzPts val="855"/>
              <a:buFont typeface="Arial"/>
              <a:buNone/>
            </a:pPr>
            <a:r>
              <a:rPr b="0" i="0" lang="en-US" sz="855" u="none" strike="noStrike">
                <a:solidFill>
                  <a:srgbClr val="333333"/>
                </a:solidFill>
                <a:latin typeface="Arial"/>
                <a:ea typeface="Arial"/>
                <a:cs typeface="Arial"/>
                <a:sym typeface="Arial"/>
              </a:rPr>
              <a:t>+ </a:t>
            </a:r>
            <a:r>
              <a:rPr b="1" i="0" lang="en-US" sz="855" u="none" strike="noStrike">
                <a:solidFill>
                  <a:srgbClr val="333333"/>
                </a:solidFill>
                <a:latin typeface="Arial"/>
                <a:ea typeface="Arial"/>
                <a:cs typeface="Arial"/>
                <a:sym typeface="Arial"/>
              </a:rPr>
              <a:t>segment thứ 2 </a:t>
            </a:r>
            <a:r>
              <a:rPr b="0" i="0" lang="en-US" sz="855" u="none" strike="noStrike">
                <a:solidFill>
                  <a:srgbClr val="333333"/>
                </a:solidFill>
                <a:latin typeface="Arial"/>
                <a:ea typeface="Arial"/>
                <a:cs typeface="Arial"/>
                <a:sym typeface="Arial"/>
              </a:rPr>
              <a:t>được gửi từ server tới client. Nó có 2 mục đích.</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Mục đích thứ nhất là nó cung cấp một ACK của dữ liệu server vừa nhận. Bằng cách đặt 43 trong trường ACK, server đang nói với client rằng nó đã nhận thành công mọi thứ từ byte số 42 và giờ đang đợi byte 43 trở đi.</a:t>
            </a:r>
            <a:endParaRPr/>
          </a:p>
          <a:p>
            <a:pPr indent="-285750" lvl="0" marL="285750" rtl="0" algn="l">
              <a:lnSpc>
                <a:spcPct val="80000"/>
              </a:lnSpc>
              <a:spcBef>
                <a:spcPts val="257"/>
              </a:spcBef>
              <a:spcAft>
                <a:spcPts val="0"/>
              </a:spcAft>
              <a:buClr>
                <a:srgbClr val="333333"/>
              </a:buClr>
              <a:buSzPts val="855"/>
              <a:buFont typeface="Arial"/>
              <a:buChar char="•"/>
            </a:pPr>
            <a:r>
              <a:rPr b="0" i="0" lang="en-US" sz="855" u="none" strike="noStrike">
                <a:solidFill>
                  <a:srgbClr val="333333"/>
                </a:solidFill>
                <a:latin typeface="Arial"/>
                <a:ea typeface="Arial"/>
                <a:cs typeface="Arial"/>
                <a:sym typeface="Arial"/>
              </a:rPr>
              <a:t>Mục  đích thứ 2 của segment này là lặp lại chữ C. Do đó, segment thứ 2 có biểu diễn mã ASCII của C trong trường dữ liệu của nó. Segment thứ 2 có số thứ tự 79, số thứ tự khởi tạo của luồng dữ liệu server tới client của kết nối TCP này, là byte đầu tiên của dữ liệu server đang gửi</a:t>
            </a:r>
            <a:endParaRPr/>
          </a:p>
          <a:p>
            <a:pPr indent="0" lvl="0" marL="0" rtl="0" algn="l">
              <a:lnSpc>
                <a:spcPct val="80000"/>
              </a:lnSpc>
              <a:spcBef>
                <a:spcPts val="257"/>
              </a:spcBef>
              <a:spcAft>
                <a:spcPts val="0"/>
              </a:spcAft>
              <a:buClr>
                <a:srgbClr val="333333"/>
              </a:buClr>
              <a:buSzPts val="855"/>
              <a:buFont typeface="Arial"/>
              <a:buNone/>
            </a:pPr>
            <a:r>
              <a:rPr b="0" i="0" lang="en-US" sz="855" u="none" strike="noStrike">
                <a:solidFill>
                  <a:srgbClr val="333333"/>
                </a:solidFill>
                <a:latin typeface="Arial"/>
                <a:ea typeface="Arial"/>
                <a:cs typeface="Arial"/>
                <a:sym typeface="Arial"/>
              </a:rPr>
              <a:t>+ segment thứ 3 được gửi từ client tới server. Mục đích duy nhất của nó là xác nhận dữ liệu mà nó đã nhận từ server. Trường dữ liệu trong segment này để trống. Segment này có số ACK là 80 bởi vì client đã nhận được luồng byte tới số thứ tự 79 và giờ nó đang đợi từ byte 80 trở đi</a:t>
            </a:r>
            <a:endParaRPr/>
          </a:p>
        </p:txBody>
      </p:sp>
      <p:sp>
        <p:nvSpPr>
          <p:cNvPr id="858" name="Google Shape;858;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333"/>
              </a:buClr>
              <a:buSzPts val="1200"/>
              <a:buFont typeface="Arial"/>
              <a:buNone/>
            </a:pPr>
            <a:r>
              <a:rPr b="0" i="0" lang="en-US" sz="1200" u="none" strike="noStrike">
                <a:solidFill>
                  <a:srgbClr val="333333"/>
                </a:solidFill>
                <a:latin typeface="Arial"/>
                <a:ea typeface="Arial"/>
                <a:cs typeface="Arial"/>
                <a:sym typeface="Arial"/>
              </a:rPr>
              <a:t>Timeout: thời gian chờ truyền lại</a:t>
            </a:r>
            <a:endParaRPr b="0" i="0" sz="1200" u="none" strike="noStrike">
              <a:solidFill>
                <a:srgbClr val="333333"/>
              </a:solidFill>
              <a:latin typeface="Arial"/>
              <a:ea typeface="Arial"/>
              <a:cs typeface="Arial"/>
              <a:sym typeface="Arial"/>
            </a:endParaRPr>
          </a:p>
          <a:p>
            <a:pPr indent="0" lvl="0" marL="0" rtl="0" algn="l">
              <a:spcBef>
                <a:spcPts val="360"/>
              </a:spcBef>
              <a:spcAft>
                <a:spcPts val="0"/>
              </a:spcAft>
              <a:buNone/>
            </a:pPr>
            <a:r>
              <a:t/>
            </a:r>
            <a:endParaRPr/>
          </a:p>
        </p:txBody>
      </p:sp>
      <p:sp>
        <p:nvSpPr>
          <p:cNvPr id="867" name="Google Shape;867;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5" name="Google Shape;875;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solidFill>
                  <a:schemeClr val="dk1"/>
                </a:solidFill>
              </a:rPr>
              <a:t>Ở công thức trên, giá trị </a:t>
            </a:r>
            <a:r>
              <a:rPr b="0" i="1" lang="en-US" sz="1800" u="none" strike="noStrike">
                <a:solidFill>
                  <a:srgbClr val="468273"/>
                </a:solidFill>
                <a:latin typeface="Courier"/>
                <a:ea typeface="Courier"/>
                <a:cs typeface="Courier"/>
                <a:sym typeface="Courier"/>
              </a:rPr>
              <a:t>EstimatedRTT mới là kết hợp có trọng số của các giá trị </a:t>
            </a:r>
            <a:r>
              <a:rPr b="0" i="1" lang="en-US" sz="1200" u="none" strike="noStrike">
                <a:solidFill>
                  <a:srgbClr val="468273"/>
                </a:solidFill>
                <a:latin typeface="Courier"/>
                <a:ea typeface="Courier"/>
                <a:cs typeface="Courier"/>
                <a:sym typeface="Courier"/>
              </a:rPr>
              <a:t>EstimatedRTT trướ đó và giá trị </a:t>
            </a:r>
            <a:r>
              <a:rPr lang="en-US"/>
              <a:t>SampleRTT mới.</a:t>
            </a:r>
            <a:endParaRPr/>
          </a:p>
          <a:p>
            <a:pPr indent="-171450" lvl="0" marL="171450" rtl="0" algn="l">
              <a:spcBef>
                <a:spcPts val="360"/>
              </a:spcBef>
              <a:spcAft>
                <a:spcPts val="0"/>
              </a:spcAft>
              <a:buClr>
                <a:schemeClr val="dk1"/>
              </a:buClr>
              <a:buSzPts val="1200"/>
              <a:buFont typeface="Calibri"/>
              <a:buChar char="-"/>
            </a:pPr>
            <a:r>
              <a:rPr lang="en-US">
                <a:solidFill>
                  <a:schemeClr val="dk1"/>
                </a:solidFill>
              </a:rPr>
              <a:t>Gía trị </a:t>
            </a:r>
            <a:r>
              <a:rPr b="1" i="1" lang="en-US" sz="1200" u="none" strike="noStrike">
                <a:latin typeface="Courier"/>
                <a:ea typeface="Courier"/>
                <a:cs typeface="Courier"/>
                <a:sym typeface="Courier"/>
              </a:rPr>
              <a:t>α gợi ý là 0.125</a:t>
            </a:r>
            <a:endParaRPr/>
          </a:p>
          <a:p>
            <a:pPr indent="-171450" lvl="0" marL="171450" rtl="0" algn="l">
              <a:spcBef>
                <a:spcPts val="360"/>
              </a:spcBef>
              <a:spcAft>
                <a:spcPts val="0"/>
              </a:spcAft>
              <a:buClr>
                <a:schemeClr val="dk1"/>
              </a:buClr>
              <a:buSzPts val="1200"/>
              <a:buFont typeface="Courier"/>
              <a:buChar char="-"/>
            </a:pPr>
            <a:r>
              <a:rPr b="1" i="1" lang="en-US" sz="1200" u="none" strike="noStrike">
                <a:latin typeface="Courier"/>
                <a:ea typeface="Courier"/>
                <a:cs typeface="Courier"/>
                <a:sym typeface="Courier"/>
              </a:rPr>
              <a:t>Trung </a:t>
            </a:r>
            <a:r>
              <a:rPr b="0" i="0" lang="en-US" sz="1200" u="none" strike="noStrike">
                <a:latin typeface="Courier"/>
                <a:ea typeface="Courier"/>
                <a:cs typeface="Courier"/>
                <a:sym typeface="Courier"/>
              </a:rPr>
              <a:t>bình có trọng số đặt trọng số nhiều hơn vào các mẫu hiện tại hơn là các mẫu cũ. Điều này là tự nhiên, bởi các mẫu hiện tại phải ánh tốt hơn sự tắc nghẽn trong mạng.</a:t>
            </a:r>
            <a:endParaRPr/>
          </a:p>
          <a:p>
            <a:pPr indent="-171450" lvl="0" marL="171450" rtl="0" algn="l">
              <a:spcBef>
                <a:spcPts val="540"/>
              </a:spcBef>
              <a:spcAft>
                <a:spcPts val="0"/>
              </a:spcAft>
              <a:buClr>
                <a:schemeClr val="dk1"/>
              </a:buClr>
              <a:buSzPts val="1200"/>
              <a:buFont typeface="Courier"/>
              <a:buChar char="-"/>
            </a:pPr>
            <a:r>
              <a:rPr b="0" i="0" lang="en-US" sz="1200" u="none" strike="noStrike">
                <a:latin typeface="Courier"/>
                <a:ea typeface="Courier"/>
                <a:cs typeface="Courier"/>
                <a:sym typeface="Courier"/>
              </a:rPr>
              <a:t>Về mặt thông kê, giá trị trung bình này được gọi là </a:t>
            </a:r>
            <a:r>
              <a:rPr b="1" i="0" lang="en-US" sz="1800" u="none" strike="noStrike">
                <a:solidFill>
                  <a:srgbClr val="1E7ABA"/>
                </a:solidFill>
                <a:latin typeface="Arial"/>
                <a:ea typeface="Arial"/>
                <a:cs typeface="Arial"/>
                <a:sym typeface="Arial"/>
              </a:rPr>
              <a:t>exponential weighted moving average (EWMA)</a:t>
            </a:r>
            <a:r>
              <a:rPr b="0" i="0" lang="en-US" sz="1800" u="none" strike="noStrike">
                <a:solidFill>
                  <a:srgbClr val="333333"/>
                </a:solidFill>
                <a:latin typeface="Arial"/>
                <a:ea typeface="Arial"/>
                <a:cs typeface="Arial"/>
                <a:sym typeface="Arial"/>
              </a:rPr>
              <a:t>.</a:t>
            </a:r>
            <a:endParaRPr/>
          </a:p>
          <a:p>
            <a:pPr indent="0" lvl="0" marL="0" rtl="0" algn="l">
              <a:spcBef>
                <a:spcPts val="540"/>
              </a:spcBef>
              <a:spcAft>
                <a:spcPts val="0"/>
              </a:spcAft>
              <a:buNone/>
            </a:pPr>
            <a:r>
              <a:rPr b="0" i="0" lang="en-US" sz="1800" u="none" strike="noStrike">
                <a:solidFill>
                  <a:srgbClr val="333333"/>
                </a:solidFill>
                <a:latin typeface="Arial"/>
                <a:ea typeface="Arial"/>
                <a:cs typeface="Arial"/>
                <a:sym typeface="Arial"/>
              </a:rPr>
              <a:t>Từ “lũy thừa” xuất hiện trong EWMA vì trọng số của một SampleRTT nhất định bị phân hủy nhanh chóng theo cấp số nhân khi các bản cập nhật tiếp tục. </a:t>
            </a:r>
            <a:endParaRPr>
              <a:solidFill>
                <a:schemeClr val="dk1"/>
              </a:solidFill>
            </a:endParaRPr>
          </a:p>
        </p:txBody>
      </p:sp>
      <p:sp>
        <p:nvSpPr>
          <p:cNvPr id="883" name="Google Shape;883;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Hình trên cho thấy rõ ràng sự biến thiên của </a:t>
            </a:r>
            <a:r>
              <a:rPr b="0" i="1" lang="en-US" sz="1800" u="none" strike="noStrike">
                <a:solidFill>
                  <a:srgbClr val="468273"/>
                </a:solidFill>
                <a:latin typeface="Courier"/>
                <a:ea typeface="Courier"/>
                <a:cs typeface="Courier"/>
                <a:sym typeface="Courier"/>
              </a:rPr>
              <a:t>SampleRTT được làm mượt hơn bằng các EstimatedRTT </a:t>
            </a:r>
            <a:r>
              <a:rPr b="0" i="0" lang="en-US" sz="1800" u="none" strike="noStrike">
                <a:solidFill>
                  <a:srgbClr val="333333"/>
                </a:solidFill>
                <a:latin typeface="Arial"/>
                <a:ea typeface="Arial"/>
                <a:cs typeface="Arial"/>
                <a:sym typeface="Arial"/>
              </a:rPr>
              <a:t>.</a:t>
            </a:r>
            <a:endParaRPr>
              <a:solidFill>
                <a:schemeClr val="dk1"/>
              </a:solidFill>
            </a:endParaRPr>
          </a:p>
        </p:txBody>
      </p:sp>
      <p:sp>
        <p:nvSpPr>
          <p:cNvPr id="893" name="Google Shape;893;p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Gía trị </a:t>
            </a:r>
            <a:r>
              <a:rPr lang="en-US"/>
              <a:t>β khuyến nghị là 0.25</a:t>
            </a:r>
            <a:endParaRPr/>
          </a:p>
        </p:txBody>
      </p:sp>
      <p:sp>
        <p:nvSpPr>
          <p:cNvPr id="902" name="Google Shape;902;p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800" u="none" strike="noStrike">
                <a:solidFill>
                  <a:srgbClr val="333333"/>
                </a:solidFill>
                <a:latin typeface="Arial"/>
                <a:ea typeface="Arial"/>
                <a:cs typeface="Arial"/>
                <a:sym typeface="Arial"/>
              </a:rPr>
              <a:t>- Timeout: thời gian chờ truyền lại</a:t>
            </a:r>
            <a:endParaRPr b="0" i="0" sz="1800" u="none" strike="noStrike">
              <a:solidFill>
                <a:srgbClr val="333333"/>
              </a:solidFill>
              <a:latin typeface="Arial"/>
              <a:ea typeface="Arial"/>
              <a:cs typeface="Arial"/>
              <a:sym typeface="Arial"/>
            </a:endParaRPr>
          </a:p>
          <a:p>
            <a:pPr indent="0" lvl="0" marL="0" marR="0" rtl="0" algn="l">
              <a:lnSpc>
                <a:spcPct val="100000"/>
              </a:lnSpc>
              <a:spcBef>
                <a:spcPts val="540"/>
              </a:spcBef>
              <a:spcAft>
                <a:spcPts val="0"/>
              </a:spcAft>
              <a:buClr>
                <a:schemeClr val="dk1"/>
              </a:buClr>
              <a:buSzPts val="1800"/>
              <a:buFont typeface="Calibri"/>
              <a:buNone/>
            </a:pPr>
            <a:r>
              <a:rPr lang="en-US" sz="1800"/>
              <a:t>- DevRTT cũng phát huy tác dụng khi tính timeout cùng với các yêu tố đề cập ở trên</a:t>
            </a:r>
            <a:endParaRPr sz="1800"/>
          </a:p>
          <a:p>
            <a:pPr indent="-285750" lvl="0" marL="285750" marR="0" rtl="0" algn="l">
              <a:lnSpc>
                <a:spcPct val="100000"/>
              </a:lnSpc>
              <a:spcBef>
                <a:spcPts val="540"/>
              </a:spcBef>
              <a:spcAft>
                <a:spcPts val="0"/>
              </a:spcAft>
              <a:buClr>
                <a:schemeClr val="dk1"/>
              </a:buClr>
              <a:buSzPts val="1800"/>
              <a:buFont typeface="Calibri"/>
              <a:buChar char="-"/>
            </a:pPr>
            <a:r>
              <a:rPr lang="en-US" sz="1800"/>
              <a:t>Giá trị TimeoutInterval khởi tạo ban đầu là 1 giây được khuyến nghị trong RFC 6298]. </a:t>
            </a:r>
            <a:endParaRPr/>
          </a:p>
          <a:p>
            <a:pPr indent="-285750" lvl="0" marL="285750" marR="0" rtl="0" algn="l">
              <a:lnSpc>
                <a:spcPct val="100000"/>
              </a:lnSpc>
              <a:spcBef>
                <a:spcPts val="540"/>
              </a:spcBef>
              <a:spcAft>
                <a:spcPts val="0"/>
              </a:spcAft>
              <a:buClr>
                <a:schemeClr val="dk1"/>
              </a:buClr>
              <a:buSzPts val="1800"/>
              <a:buFont typeface="Calibri"/>
              <a:buChar char="-"/>
            </a:pPr>
            <a:r>
              <a:rPr lang="en-US" sz="1800"/>
              <a:t>Ngoài ra, khi timeout xuất hiện, giá trị của TimeoutInterval được tăng gấp đôi để tránh thời gian chờ quá sớm xảy ra cho phân đoạn tiếp theo sẽ sớm được ACK</a:t>
            </a:r>
            <a:endParaRPr/>
          </a:p>
          <a:p>
            <a:pPr indent="0" lvl="0" marL="0" rtl="0" algn="l">
              <a:spcBef>
                <a:spcPts val="360"/>
              </a:spcBef>
              <a:spcAft>
                <a:spcPts val="0"/>
              </a:spcAft>
              <a:buNone/>
            </a:pPr>
            <a:r>
              <a:t/>
            </a:r>
            <a:endParaRPr/>
          </a:p>
        </p:txBody>
      </p:sp>
      <p:sp>
        <p:nvSpPr>
          <p:cNvPr id="911" name="Google Shape;911;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spcBef>
                <a:spcPts val="0"/>
              </a:spcBef>
              <a:spcAft>
                <a:spcPts val="0"/>
              </a:spcAft>
              <a:buClr>
                <a:schemeClr val="dk1"/>
              </a:buClr>
              <a:buSzPts val="1200"/>
              <a:buFont typeface="Calibri"/>
              <a:buChar char="-"/>
            </a:pPr>
            <a:r>
              <a:rPr lang="en-US"/>
              <a:t>IP cung cấp dịch vụ truyền không tin cậy,datagram khi truyền trên tầng IP có thể bị lỗi, không theo trật tự hoặc bị mất mát. Do đó các segment tầng giao vận có thể phải hứng chịu các vấn đề này từ IP layer</a:t>
            </a:r>
            <a:endParaRPr/>
          </a:p>
          <a:p>
            <a:pPr indent="-95250" lvl="0" marL="171450" rtl="0" algn="l">
              <a:spcBef>
                <a:spcPts val="360"/>
              </a:spcBef>
              <a:spcAft>
                <a:spcPts val="0"/>
              </a:spcAft>
              <a:buClr>
                <a:schemeClr val="dk1"/>
              </a:buClr>
              <a:buSzPts val="1200"/>
              <a:buFont typeface="Calibri"/>
              <a:buNone/>
            </a:pPr>
            <a:r>
              <a:t/>
            </a:r>
            <a:endParaRPr/>
          </a:p>
        </p:txBody>
      </p:sp>
      <p:sp>
        <p:nvSpPr>
          <p:cNvPr id="920" name="Google Shape;920;p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95250" lvl="0" marL="171450" rtl="0" algn="l">
              <a:spcBef>
                <a:spcPts val="0"/>
              </a:spcBef>
              <a:spcAft>
                <a:spcPts val="0"/>
              </a:spcAft>
              <a:buClr>
                <a:schemeClr val="dk1"/>
              </a:buClr>
              <a:buSzPts val="1200"/>
              <a:buFont typeface="Calibri"/>
              <a:buNone/>
            </a:pPr>
            <a:r>
              <a:t/>
            </a:r>
            <a:endParaRPr/>
          </a:p>
        </p:txBody>
      </p:sp>
      <p:sp>
        <p:nvSpPr>
          <p:cNvPr id="929" name="Google Shape;929;p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80"/>
          <p:cNvSpPr/>
          <p:nvPr/>
        </p:nvSpPr>
        <p:spPr>
          <a:xfrm>
            <a:off x="0" y="0"/>
            <a:ext cx="9144000" cy="3886200"/>
          </a:xfrm>
          <a:prstGeom prst="rect">
            <a:avLst/>
          </a:prstGeom>
          <a:solidFill>
            <a:srgbClr val="92D05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rgbClr val="FFFFFF"/>
              </a:solidFill>
              <a:latin typeface="Arial"/>
              <a:ea typeface="Arial"/>
              <a:cs typeface="Arial"/>
              <a:sym typeface="Arial"/>
            </a:endParaRPr>
          </a:p>
        </p:txBody>
      </p:sp>
      <p:sp>
        <p:nvSpPr>
          <p:cNvPr id="18" name="Google Shape;18;p180"/>
          <p:cNvSpPr/>
          <p:nvPr/>
        </p:nvSpPr>
        <p:spPr>
          <a:xfrm>
            <a:off x="533400" y="0"/>
            <a:ext cx="8229600" cy="1295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HỌC VIỆN CÔNG NGHỆ BƯU CHÍNH VIỄN THÔNG</a:t>
            </a:r>
            <a:endParaRPr b="1" i="0" sz="2400" u="none" cap="none" strike="noStrike">
              <a:solidFill>
                <a:schemeClr val="dk1"/>
              </a:solidFill>
              <a:latin typeface="Arial"/>
              <a:ea typeface="Arial"/>
              <a:cs typeface="Arial"/>
              <a:sym typeface="Arial"/>
            </a:endParaRPr>
          </a:p>
          <a:p>
            <a:pPr indent="0" lvl="0" marL="0" marR="0" rtl="0" algn="ctr">
              <a:lnSpc>
                <a:spcPct val="130000"/>
              </a:lnSpc>
              <a:spcBef>
                <a:spcPts val="0"/>
              </a:spcBef>
              <a:spcAft>
                <a:spcPts val="0"/>
              </a:spcAft>
              <a:buNone/>
            </a:pPr>
            <a:r>
              <a:rPr b="1" i="0" lang="en-US" sz="2400" u="none" cap="none" strike="noStrike">
                <a:solidFill>
                  <a:schemeClr val="dk1"/>
                </a:solidFill>
                <a:latin typeface="Arial"/>
                <a:ea typeface="Arial"/>
                <a:cs typeface="Arial"/>
                <a:sym typeface="Arial"/>
              </a:rPr>
              <a:t>Posts and Telecommunications Institute of Technology</a:t>
            </a:r>
            <a:endParaRPr b="1" i="0" sz="2800" u="none" cap="none" strike="noStrike">
              <a:solidFill>
                <a:schemeClr val="dk1"/>
              </a:solidFill>
              <a:latin typeface="Arial"/>
              <a:ea typeface="Arial"/>
              <a:cs typeface="Arial"/>
              <a:sym typeface="Arial"/>
            </a:endParaRPr>
          </a:p>
        </p:txBody>
      </p:sp>
      <p:sp>
        <p:nvSpPr>
          <p:cNvPr id="19" name="Google Shape;19;p180"/>
          <p:cNvSpPr txBox="1"/>
          <p:nvPr>
            <p:ph idx="1" type="subTitle"/>
          </p:nvPr>
        </p:nvSpPr>
        <p:spPr>
          <a:xfrm>
            <a:off x="914400" y="4520836"/>
            <a:ext cx="7010400" cy="1803763"/>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Clr>
                <a:schemeClr val="dk1"/>
              </a:buClr>
              <a:buSzPts val="2800"/>
              <a:buNone/>
              <a:defRPr sz="2800">
                <a:solidFill>
                  <a:schemeClr val="dk1"/>
                </a:solidFill>
                <a:latin typeface="Arial"/>
                <a:ea typeface="Arial"/>
                <a:cs typeface="Arial"/>
                <a:sym typeface="Arial"/>
              </a:defRPr>
            </a:lvl1pPr>
            <a:lvl2pPr lvl="1" algn="ctr">
              <a:spcBef>
                <a:spcPts val="480"/>
              </a:spcBef>
              <a:spcAft>
                <a:spcPts val="0"/>
              </a:spcAft>
              <a:buClr>
                <a:srgbClr val="888888"/>
              </a:buClr>
              <a:buSzPts val="2400"/>
              <a:buNone/>
              <a:defRPr>
                <a:solidFill>
                  <a:srgbClr val="888888"/>
                </a:solidFill>
              </a:defRPr>
            </a:lvl2pPr>
            <a:lvl3pPr lvl="2" algn="ctr">
              <a:spcBef>
                <a:spcPts val="440"/>
              </a:spcBef>
              <a:spcAft>
                <a:spcPts val="0"/>
              </a:spcAft>
              <a:buClr>
                <a:srgbClr val="888888"/>
              </a:buClr>
              <a:buSzPts val="22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180"/>
          <p:cNvSpPr txBox="1"/>
          <p:nvPr>
            <p:ph type="ctrTitle"/>
          </p:nvPr>
        </p:nvSpPr>
        <p:spPr>
          <a:xfrm>
            <a:off x="533400" y="2057400"/>
            <a:ext cx="8077200" cy="1470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36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lvl1pPr lvl="0" algn="l">
              <a:spcBef>
                <a:spcPts val="0"/>
              </a:spcBef>
              <a:spcAft>
                <a:spcPts val="0"/>
              </a:spcAft>
              <a:buSzPts val="1400"/>
              <a:buNone/>
              <a:defRPr sz="36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8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lvl1pPr indent="-431800" lvl="0" marL="457200" algn="just">
              <a:spcBef>
                <a:spcPts val="640"/>
              </a:spcBef>
              <a:spcAft>
                <a:spcPts val="0"/>
              </a:spcAft>
              <a:buClr>
                <a:schemeClr val="dk1"/>
              </a:buClr>
              <a:buSzPts val="3200"/>
              <a:buChar char="•"/>
              <a:defRPr sz="3200">
                <a:solidFill>
                  <a:schemeClr val="dk1"/>
                </a:solidFill>
              </a:defRPr>
            </a:lvl1pPr>
            <a:lvl2pPr indent="-406400" lvl="1" marL="914400" algn="just">
              <a:spcBef>
                <a:spcPts val="560"/>
              </a:spcBef>
              <a:spcAft>
                <a:spcPts val="0"/>
              </a:spcAft>
              <a:buClr>
                <a:schemeClr val="dk1"/>
              </a:buClr>
              <a:buSzPts val="2800"/>
              <a:buChar char="–"/>
              <a:defRPr sz="2800">
                <a:solidFill>
                  <a:schemeClr val="dk1"/>
                </a:solidFill>
              </a:defRPr>
            </a:lvl2pPr>
            <a:lvl3pPr indent="-381000" lvl="2" marL="1371600" algn="just">
              <a:spcBef>
                <a:spcPts val="480"/>
              </a:spcBef>
              <a:spcAft>
                <a:spcPts val="0"/>
              </a:spcAft>
              <a:buClr>
                <a:schemeClr val="dk1"/>
              </a:buClr>
              <a:buSzPts val="2400"/>
              <a:buChar char="•"/>
              <a:defRPr sz="2400">
                <a:solidFill>
                  <a:schemeClr val="dk1"/>
                </a:solidFill>
              </a:defRPr>
            </a:lvl3pPr>
            <a:lvl4pPr indent="-355600" lvl="3" marL="1828800" algn="just">
              <a:spcBef>
                <a:spcPts val="400"/>
              </a:spcBef>
              <a:spcAft>
                <a:spcPts val="0"/>
              </a:spcAft>
              <a:buClr>
                <a:schemeClr val="dk1"/>
              </a:buClr>
              <a:buSzPts val="2000"/>
              <a:buChar char="–"/>
              <a:defRPr sz="2000">
                <a:solidFill>
                  <a:schemeClr val="dk1"/>
                </a:solidFill>
              </a:defRPr>
            </a:lvl4pPr>
            <a:lvl5pPr indent="-342900" lvl="4" marL="2286000" algn="just">
              <a:spcBef>
                <a:spcPts val="360"/>
              </a:spcBef>
              <a:spcAft>
                <a:spcPts val="0"/>
              </a:spcAft>
              <a:buClr>
                <a:schemeClr val="dk1"/>
              </a:buClr>
              <a:buSzPts val="1800"/>
              <a:buChar char="»"/>
              <a:defRPr sz="1800">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b="0" i="0" sz="1400" u="none" cap="none" strike="noStrike">
                <a:solidFill>
                  <a:schemeClr val="dk1"/>
                </a:solidFill>
                <a:latin typeface="Calibri"/>
                <a:ea typeface="Calibri"/>
                <a:cs typeface="Calibri"/>
                <a:sym typeface="Calibri"/>
              </a:defRPr>
            </a:lvl1pPr>
            <a:lvl2pPr indent="0" lvl="1" marL="0" algn="l">
              <a:spcBef>
                <a:spcPts val="0"/>
              </a:spcBef>
              <a:spcAft>
                <a:spcPts val="0"/>
              </a:spcAft>
              <a:buNone/>
              <a:defRPr b="0" i="0" sz="1400" u="none" cap="none" strike="noStrike">
                <a:solidFill>
                  <a:schemeClr val="dk1"/>
                </a:solidFill>
                <a:latin typeface="Calibri"/>
                <a:ea typeface="Calibri"/>
                <a:cs typeface="Calibri"/>
                <a:sym typeface="Calibri"/>
              </a:defRPr>
            </a:lvl2pPr>
            <a:lvl3pPr indent="0" lvl="2" marL="0" algn="l">
              <a:spcBef>
                <a:spcPts val="0"/>
              </a:spcBef>
              <a:spcAft>
                <a:spcPts val="0"/>
              </a:spcAft>
              <a:buNone/>
              <a:defRPr b="0" i="0" sz="1400" u="none" cap="none" strike="noStrike">
                <a:solidFill>
                  <a:schemeClr val="dk1"/>
                </a:solidFill>
                <a:latin typeface="Calibri"/>
                <a:ea typeface="Calibri"/>
                <a:cs typeface="Calibri"/>
                <a:sym typeface="Calibri"/>
              </a:defRPr>
            </a:lvl3pPr>
            <a:lvl4pPr indent="0" lvl="3" marL="0" algn="l">
              <a:spcBef>
                <a:spcPts val="0"/>
              </a:spcBef>
              <a:spcAft>
                <a:spcPts val="0"/>
              </a:spcAft>
              <a:buNone/>
              <a:defRPr b="0" i="0" sz="1400" u="none" cap="none" strike="noStrike">
                <a:solidFill>
                  <a:schemeClr val="dk1"/>
                </a:solidFill>
                <a:latin typeface="Calibri"/>
                <a:ea typeface="Calibri"/>
                <a:cs typeface="Calibri"/>
                <a:sym typeface="Calibri"/>
              </a:defRPr>
            </a:lvl4pPr>
            <a:lvl5pPr indent="0" lvl="4" marL="0" algn="l">
              <a:spcBef>
                <a:spcPts val="0"/>
              </a:spcBef>
              <a:spcAft>
                <a:spcPts val="0"/>
              </a:spcAft>
              <a:buNone/>
              <a:defRPr b="0" i="0" sz="1400" u="none" cap="none" strike="noStrike">
                <a:solidFill>
                  <a:schemeClr val="dk1"/>
                </a:solidFill>
                <a:latin typeface="Calibri"/>
                <a:ea typeface="Calibri"/>
                <a:cs typeface="Calibri"/>
                <a:sym typeface="Calibri"/>
              </a:defRPr>
            </a:lvl5pPr>
            <a:lvl6pPr indent="0" lvl="5" marL="0" algn="l">
              <a:spcBef>
                <a:spcPts val="0"/>
              </a:spcBef>
              <a:spcAft>
                <a:spcPts val="0"/>
              </a:spcAft>
              <a:buNone/>
              <a:defRPr b="0" i="0" sz="1400" u="none" cap="none" strike="noStrike">
                <a:solidFill>
                  <a:schemeClr val="dk1"/>
                </a:solidFill>
                <a:latin typeface="Calibri"/>
                <a:ea typeface="Calibri"/>
                <a:cs typeface="Calibri"/>
                <a:sym typeface="Calibri"/>
              </a:defRPr>
            </a:lvl6pPr>
            <a:lvl7pPr indent="0" lvl="6" marL="0" algn="l">
              <a:spcBef>
                <a:spcPts val="0"/>
              </a:spcBef>
              <a:spcAft>
                <a:spcPts val="0"/>
              </a:spcAft>
              <a:buNone/>
              <a:defRPr b="0" i="0" sz="1400" u="none" cap="none" strike="noStrike">
                <a:solidFill>
                  <a:schemeClr val="dk1"/>
                </a:solidFill>
                <a:latin typeface="Calibri"/>
                <a:ea typeface="Calibri"/>
                <a:cs typeface="Calibri"/>
                <a:sym typeface="Calibri"/>
              </a:defRPr>
            </a:lvl7pPr>
            <a:lvl8pPr indent="0" lvl="7" marL="0" algn="l">
              <a:spcBef>
                <a:spcPts val="0"/>
              </a:spcBef>
              <a:spcAft>
                <a:spcPts val="0"/>
              </a:spcAft>
              <a:buNone/>
              <a:defRPr b="0" i="0" sz="1400" u="none" cap="none" strike="noStrike">
                <a:solidFill>
                  <a:schemeClr val="dk1"/>
                </a:solidFill>
                <a:latin typeface="Calibri"/>
                <a:ea typeface="Calibri"/>
                <a:cs typeface="Calibri"/>
                <a:sym typeface="Calibri"/>
              </a:defRPr>
            </a:lvl8pPr>
            <a:lvl9pPr indent="0" lvl="8" marL="0" algn="l">
              <a:spcBef>
                <a:spcPts val="0"/>
              </a:spcBef>
              <a:spcAft>
                <a:spcPts val="0"/>
              </a:spcAft>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5" name="Google Shape;25;p181"/>
          <p:cNvSpPr txBox="1"/>
          <p:nvPr>
            <p:ph idx="10" type="dt"/>
          </p:nvPr>
        </p:nvSpPr>
        <p:spPr>
          <a:xfrm>
            <a:off x="457200" y="6400800"/>
            <a:ext cx="2133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1"/>
          <p:cNvSpPr txBox="1"/>
          <p:nvPr>
            <p:ph idx="11" type="ftr"/>
          </p:nvPr>
        </p:nvSpPr>
        <p:spPr>
          <a:xfrm>
            <a:off x="3810000" y="6400800"/>
            <a:ext cx="2895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4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1"/>
                </a:solidFill>
                <a:latin typeface="Calibri"/>
                <a:ea typeface="Calibri"/>
                <a:cs typeface="Calibri"/>
                <a:sym typeface="Calibri"/>
              </a:defRPr>
            </a:lvl1pPr>
            <a:lvl2pPr indent="0" lvl="1" marL="0" algn="l">
              <a:spcBef>
                <a:spcPts val="0"/>
              </a:spcBef>
              <a:spcAft>
                <a:spcPts val="0"/>
              </a:spcAft>
              <a:buNone/>
              <a:defRPr sz="1400">
                <a:solidFill>
                  <a:schemeClr val="dk1"/>
                </a:solidFill>
                <a:latin typeface="Calibri"/>
                <a:ea typeface="Calibri"/>
                <a:cs typeface="Calibri"/>
                <a:sym typeface="Calibri"/>
              </a:defRPr>
            </a:lvl2pPr>
            <a:lvl3pPr indent="0" lvl="2" marL="0" algn="l">
              <a:spcBef>
                <a:spcPts val="0"/>
              </a:spcBef>
              <a:spcAft>
                <a:spcPts val="0"/>
              </a:spcAft>
              <a:buNone/>
              <a:defRPr sz="1400">
                <a:solidFill>
                  <a:schemeClr val="dk1"/>
                </a:solidFill>
                <a:latin typeface="Calibri"/>
                <a:ea typeface="Calibri"/>
                <a:cs typeface="Calibri"/>
                <a:sym typeface="Calibri"/>
              </a:defRPr>
            </a:lvl3pPr>
            <a:lvl4pPr indent="0" lvl="3" marL="0" algn="l">
              <a:spcBef>
                <a:spcPts val="0"/>
              </a:spcBef>
              <a:spcAft>
                <a:spcPts val="0"/>
              </a:spcAft>
              <a:buNone/>
              <a:defRPr sz="1400">
                <a:solidFill>
                  <a:schemeClr val="dk1"/>
                </a:solidFill>
                <a:latin typeface="Calibri"/>
                <a:ea typeface="Calibri"/>
                <a:cs typeface="Calibri"/>
                <a:sym typeface="Calibri"/>
              </a:defRPr>
            </a:lvl4pPr>
            <a:lvl5pPr indent="0" lvl="4" marL="0" algn="l">
              <a:spcBef>
                <a:spcPts val="0"/>
              </a:spcBef>
              <a:spcAft>
                <a:spcPts val="0"/>
              </a:spcAft>
              <a:buNone/>
              <a:defRPr sz="1400">
                <a:solidFill>
                  <a:schemeClr val="dk1"/>
                </a:solidFill>
                <a:latin typeface="Calibri"/>
                <a:ea typeface="Calibri"/>
                <a:cs typeface="Calibri"/>
                <a:sym typeface="Calibri"/>
              </a:defRPr>
            </a:lvl5pPr>
            <a:lvl6pPr indent="0" lvl="5" marL="0" algn="l">
              <a:spcBef>
                <a:spcPts val="0"/>
              </a:spcBef>
              <a:spcAft>
                <a:spcPts val="0"/>
              </a:spcAft>
              <a:buNone/>
              <a:defRPr sz="1400">
                <a:solidFill>
                  <a:schemeClr val="dk1"/>
                </a:solidFill>
                <a:latin typeface="Calibri"/>
                <a:ea typeface="Calibri"/>
                <a:cs typeface="Calibri"/>
                <a:sym typeface="Calibri"/>
              </a:defRPr>
            </a:lvl6pPr>
            <a:lvl7pPr indent="0" lvl="6" marL="0" algn="l">
              <a:spcBef>
                <a:spcPts val="0"/>
              </a:spcBef>
              <a:spcAft>
                <a:spcPts val="0"/>
              </a:spcAft>
              <a:buNone/>
              <a:defRPr sz="1400">
                <a:solidFill>
                  <a:schemeClr val="dk1"/>
                </a:solidFill>
                <a:latin typeface="Calibri"/>
                <a:ea typeface="Calibri"/>
                <a:cs typeface="Calibri"/>
                <a:sym typeface="Calibri"/>
              </a:defRPr>
            </a:lvl7pPr>
            <a:lvl8pPr indent="0" lvl="7" marL="0" algn="l">
              <a:spcBef>
                <a:spcPts val="0"/>
              </a:spcBef>
              <a:spcAft>
                <a:spcPts val="0"/>
              </a:spcAft>
              <a:buNone/>
              <a:defRPr sz="1400">
                <a:solidFill>
                  <a:schemeClr val="dk1"/>
                </a:solidFill>
                <a:latin typeface="Calibri"/>
                <a:ea typeface="Calibri"/>
                <a:cs typeface="Calibri"/>
                <a:sym typeface="Calibri"/>
              </a:defRPr>
            </a:lvl8pPr>
            <a:lvl9pPr indent="0" lvl="8" marL="0" algn="l">
              <a:spcBef>
                <a:spcPts val="0"/>
              </a:spcBef>
              <a:spcAft>
                <a:spcPts val="0"/>
              </a:spcAft>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83"/>
          <p:cNvSpPr txBox="1"/>
          <p:nvPr>
            <p:ph type="title"/>
          </p:nvPr>
        </p:nvSpPr>
        <p:spPr>
          <a:xfrm>
            <a:off x="457200" y="0"/>
            <a:ext cx="8686800" cy="838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83"/>
          <p:cNvSpPr txBox="1"/>
          <p:nvPr>
            <p:ph idx="1" type="body"/>
          </p:nvPr>
        </p:nvSpPr>
        <p:spPr>
          <a:xfrm>
            <a:off x="457200" y="1143000"/>
            <a:ext cx="4038600" cy="49831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0033CC"/>
              </a:buClr>
              <a:buSzPts val="2800"/>
              <a:buChar char="•"/>
              <a:defRPr sz="2800"/>
            </a:lvl1pPr>
            <a:lvl2pPr indent="-381000" lvl="1" marL="914400" algn="l">
              <a:spcBef>
                <a:spcPts val="480"/>
              </a:spcBef>
              <a:spcAft>
                <a:spcPts val="0"/>
              </a:spcAft>
              <a:buClr>
                <a:srgbClr val="0033CC"/>
              </a:buClr>
              <a:buSzPts val="2400"/>
              <a:buChar char="–"/>
              <a:defRPr sz="2400"/>
            </a:lvl2pPr>
            <a:lvl3pPr indent="-355600" lvl="2" marL="1371600" algn="l">
              <a:spcBef>
                <a:spcPts val="400"/>
              </a:spcBef>
              <a:spcAft>
                <a:spcPts val="0"/>
              </a:spcAft>
              <a:buClr>
                <a:srgbClr val="0033CC"/>
              </a:buClr>
              <a:buSzPts val="2000"/>
              <a:buChar char="•"/>
              <a:defRPr sz="2000"/>
            </a:lvl3pPr>
            <a:lvl4pPr indent="-342900" lvl="3" marL="1828800" algn="l">
              <a:spcBef>
                <a:spcPts val="360"/>
              </a:spcBef>
              <a:spcAft>
                <a:spcPts val="0"/>
              </a:spcAft>
              <a:buClr>
                <a:srgbClr val="0033CC"/>
              </a:buClr>
              <a:buSzPts val="1800"/>
              <a:buChar char="–"/>
              <a:defRPr sz="1800"/>
            </a:lvl4pPr>
            <a:lvl5pPr indent="-342900" lvl="4" marL="2286000" algn="l">
              <a:spcBef>
                <a:spcPts val="360"/>
              </a:spcBef>
              <a:spcAft>
                <a:spcPts val="0"/>
              </a:spcAft>
              <a:buClr>
                <a:srgbClr val="0033CC"/>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 name="Google Shape;34;p183"/>
          <p:cNvSpPr txBox="1"/>
          <p:nvPr>
            <p:ph idx="2" type="body"/>
          </p:nvPr>
        </p:nvSpPr>
        <p:spPr>
          <a:xfrm>
            <a:off x="4648200" y="1143000"/>
            <a:ext cx="4038600" cy="49831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0033CC"/>
              </a:buClr>
              <a:buSzPts val="2800"/>
              <a:buChar char="•"/>
              <a:defRPr sz="2800"/>
            </a:lvl1pPr>
            <a:lvl2pPr indent="-381000" lvl="1" marL="914400" algn="l">
              <a:spcBef>
                <a:spcPts val="480"/>
              </a:spcBef>
              <a:spcAft>
                <a:spcPts val="0"/>
              </a:spcAft>
              <a:buClr>
                <a:srgbClr val="0033CC"/>
              </a:buClr>
              <a:buSzPts val="2400"/>
              <a:buChar char="–"/>
              <a:defRPr sz="2400"/>
            </a:lvl2pPr>
            <a:lvl3pPr indent="-355600" lvl="2" marL="1371600" algn="l">
              <a:spcBef>
                <a:spcPts val="400"/>
              </a:spcBef>
              <a:spcAft>
                <a:spcPts val="0"/>
              </a:spcAft>
              <a:buClr>
                <a:srgbClr val="0033CC"/>
              </a:buClr>
              <a:buSzPts val="2000"/>
              <a:buChar char="•"/>
              <a:defRPr sz="2000"/>
            </a:lvl3pPr>
            <a:lvl4pPr indent="-342900" lvl="3" marL="1828800" algn="l">
              <a:spcBef>
                <a:spcPts val="360"/>
              </a:spcBef>
              <a:spcAft>
                <a:spcPts val="0"/>
              </a:spcAft>
              <a:buClr>
                <a:srgbClr val="0033CC"/>
              </a:buClr>
              <a:buSzPts val="1800"/>
              <a:buChar char="–"/>
              <a:defRPr sz="1800"/>
            </a:lvl4pPr>
            <a:lvl5pPr indent="-342900" lvl="4" marL="2286000" algn="l">
              <a:spcBef>
                <a:spcPts val="360"/>
              </a:spcBef>
              <a:spcAft>
                <a:spcPts val="0"/>
              </a:spcAft>
              <a:buClr>
                <a:srgbClr val="0033CC"/>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18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8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8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1"/>
                </a:solidFill>
                <a:latin typeface="Calibri"/>
                <a:ea typeface="Calibri"/>
                <a:cs typeface="Calibri"/>
                <a:sym typeface="Calibri"/>
              </a:defRPr>
            </a:lvl1pPr>
            <a:lvl2pPr indent="0" lvl="1" marL="0" algn="l">
              <a:spcBef>
                <a:spcPts val="0"/>
              </a:spcBef>
              <a:spcAft>
                <a:spcPts val="0"/>
              </a:spcAft>
              <a:buNone/>
              <a:defRPr sz="1400">
                <a:solidFill>
                  <a:schemeClr val="dk1"/>
                </a:solidFill>
                <a:latin typeface="Calibri"/>
                <a:ea typeface="Calibri"/>
                <a:cs typeface="Calibri"/>
                <a:sym typeface="Calibri"/>
              </a:defRPr>
            </a:lvl2pPr>
            <a:lvl3pPr indent="0" lvl="2" marL="0" algn="l">
              <a:spcBef>
                <a:spcPts val="0"/>
              </a:spcBef>
              <a:spcAft>
                <a:spcPts val="0"/>
              </a:spcAft>
              <a:buNone/>
              <a:defRPr sz="1400">
                <a:solidFill>
                  <a:schemeClr val="dk1"/>
                </a:solidFill>
                <a:latin typeface="Calibri"/>
                <a:ea typeface="Calibri"/>
                <a:cs typeface="Calibri"/>
                <a:sym typeface="Calibri"/>
              </a:defRPr>
            </a:lvl3pPr>
            <a:lvl4pPr indent="0" lvl="3" marL="0" algn="l">
              <a:spcBef>
                <a:spcPts val="0"/>
              </a:spcBef>
              <a:spcAft>
                <a:spcPts val="0"/>
              </a:spcAft>
              <a:buNone/>
              <a:defRPr sz="1400">
                <a:solidFill>
                  <a:schemeClr val="dk1"/>
                </a:solidFill>
                <a:latin typeface="Calibri"/>
                <a:ea typeface="Calibri"/>
                <a:cs typeface="Calibri"/>
                <a:sym typeface="Calibri"/>
              </a:defRPr>
            </a:lvl4pPr>
            <a:lvl5pPr indent="0" lvl="4" marL="0" algn="l">
              <a:spcBef>
                <a:spcPts val="0"/>
              </a:spcBef>
              <a:spcAft>
                <a:spcPts val="0"/>
              </a:spcAft>
              <a:buNone/>
              <a:defRPr sz="1400">
                <a:solidFill>
                  <a:schemeClr val="dk1"/>
                </a:solidFill>
                <a:latin typeface="Calibri"/>
                <a:ea typeface="Calibri"/>
                <a:cs typeface="Calibri"/>
                <a:sym typeface="Calibri"/>
              </a:defRPr>
            </a:lvl5pPr>
            <a:lvl6pPr indent="0" lvl="5" marL="0" algn="l">
              <a:spcBef>
                <a:spcPts val="0"/>
              </a:spcBef>
              <a:spcAft>
                <a:spcPts val="0"/>
              </a:spcAft>
              <a:buNone/>
              <a:defRPr sz="1400">
                <a:solidFill>
                  <a:schemeClr val="dk1"/>
                </a:solidFill>
                <a:latin typeface="Calibri"/>
                <a:ea typeface="Calibri"/>
                <a:cs typeface="Calibri"/>
                <a:sym typeface="Calibri"/>
              </a:defRPr>
            </a:lvl6pPr>
            <a:lvl7pPr indent="0" lvl="6" marL="0" algn="l">
              <a:spcBef>
                <a:spcPts val="0"/>
              </a:spcBef>
              <a:spcAft>
                <a:spcPts val="0"/>
              </a:spcAft>
              <a:buNone/>
              <a:defRPr sz="1400">
                <a:solidFill>
                  <a:schemeClr val="dk1"/>
                </a:solidFill>
                <a:latin typeface="Calibri"/>
                <a:ea typeface="Calibri"/>
                <a:cs typeface="Calibri"/>
                <a:sym typeface="Calibri"/>
              </a:defRPr>
            </a:lvl7pPr>
            <a:lvl8pPr indent="0" lvl="7" marL="0" algn="l">
              <a:spcBef>
                <a:spcPts val="0"/>
              </a:spcBef>
              <a:spcAft>
                <a:spcPts val="0"/>
              </a:spcAft>
              <a:buNone/>
              <a:defRPr sz="1400">
                <a:solidFill>
                  <a:schemeClr val="dk1"/>
                </a:solidFill>
                <a:latin typeface="Calibri"/>
                <a:ea typeface="Calibri"/>
                <a:cs typeface="Calibri"/>
                <a:sym typeface="Calibri"/>
              </a:defRPr>
            </a:lvl8pPr>
            <a:lvl9pPr indent="0" lvl="8" marL="0" algn="l">
              <a:spcBef>
                <a:spcPts val="0"/>
              </a:spcBef>
              <a:spcAft>
                <a:spcPts val="0"/>
              </a:spcAft>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184"/>
          <p:cNvSpPr txBox="1"/>
          <p:nvPr>
            <p:ph type="title"/>
          </p:nvPr>
        </p:nvSpPr>
        <p:spPr>
          <a:xfrm>
            <a:off x="457200" y="0"/>
            <a:ext cx="8686800" cy="838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84"/>
          <p:cNvSpPr txBox="1"/>
          <p:nvPr>
            <p:ph idx="1" type="body"/>
          </p:nvPr>
        </p:nvSpPr>
        <p:spPr>
          <a:xfrm>
            <a:off x="457200" y="1066800"/>
            <a:ext cx="4040188" cy="762000"/>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Clr>
                <a:srgbClr val="0033CC"/>
              </a:buClr>
              <a:buSzPts val="2800"/>
              <a:buNone/>
              <a:defRPr b="0" sz="2800"/>
            </a:lvl1pPr>
            <a:lvl2pPr indent="-228600" lvl="1" marL="914400" algn="l">
              <a:spcBef>
                <a:spcPts val="400"/>
              </a:spcBef>
              <a:spcAft>
                <a:spcPts val="0"/>
              </a:spcAft>
              <a:buClr>
                <a:srgbClr val="0033CC"/>
              </a:buClr>
              <a:buSzPts val="2000"/>
              <a:buNone/>
              <a:defRPr b="1" sz="2000"/>
            </a:lvl2pPr>
            <a:lvl3pPr indent="-228600" lvl="2" marL="1371600" algn="l">
              <a:spcBef>
                <a:spcPts val="360"/>
              </a:spcBef>
              <a:spcAft>
                <a:spcPts val="0"/>
              </a:spcAft>
              <a:buClr>
                <a:srgbClr val="0033CC"/>
              </a:buClr>
              <a:buSzPts val="1800"/>
              <a:buNone/>
              <a:defRPr b="1" sz="1800"/>
            </a:lvl3pPr>
            <a:lvl4pPr indent="-228600" lvl="3" marL="1828800" algn="l">
              <a:spcBef>
                <a:spcPts val="320"/>
              </a:spcBef>
              <a:spcAft>
                <a:spcPts val="0"/>
              </a:spcAft>
              <a:buClr>
                <a:srgbClr val="0033CC"/>
              </a:buClr>
              <a:buSzPts val="1600"/>
              <a:buNone/>
              <a:defRPr b="1" sz="1600"/>
            </a:lvl4pPr>
            <a:lvl5pPr indent="-228600" lvl="4" marL="2286000" algn="l">
              <a:spcBef>
                <a:spcPts val="320"/>
              </a:spcBef>
              <a:spcAft>
                <a:spcPts val="0"/>
              </a:spcAft>
              <a:buClr>
                <a:srgbClr val="0033CC"/>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184"/>
          <p:cNvSpPr txBox="1"/>
          <p:nvPr>
            <p:ph idx="2" type="body"/>
          </p:nvPr>
        </p:nvSpPr>
        <p:spPr>
          <a:xfrm>
            <a:off x="457200" y="1905000"/>
            <a:ext cx="4040188" cy="4221163"/>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0033CC"/>
              </a:buClr>
              <a:buSzPts val="2400"/>
              <a:buChar char="•"/>
              <a:defRPr sz="2400"/>
            </a:lvl1pPr>
            <a:lvl2pPr indent="-355600" lvl="1" marL="914400" algn="l">
              <a:spcBef>
                <a:spcPts val="400"/>
              </a:spcBef>
              <a:spcAft>
                <a:spcPts val="0"/>
              </a:spcAft>
              <a:buClr>
                <a:srgbClr val="0033CC"/>
              </a:buClr>
              <a:buSzPts val="2000"/>
              <a:buChar char="–"/>
              <a:defRPr sz="2000"/>
            </a:lvl2pPr>
            <a:lvl3pPr indent="-342900" lvl="2" marL="1371600" algn="l">
              <a:spcBef>
                <a:spcPts val="360"/>
              </a:spcBef>
              <a:spcAft>
                <a:spcPts val="0"/>
              </a:spcAft>
              <a:buClr>
                <a:srgbClr val="0033CC"/>
              </a:buClr>
              <a:buSzPts val="1800"/>
              <a:buChar char="•"/>
              <a:defRPr sz="1800"/>
            </a:lvl3pPr>
            <a:lvl4pPr indent="-330200" lvl="3" marL="1828800" algn="l">
              <a:spcBef>
                <a:spcPts val="320"/>
              </a:spcBef>
              <a:spcAft>
                <a:spcPts val="0"/>
              </a:spcAft>
              <a:buClr>
                <a:srgbClr val="0033CC"/>
              </a:buClr>
              <a:buSzPts val="1600"/>
              <a:buChar char="–"/>
              <a:defRPr sz="1600"/>
            </a:lvl4pPr>
            <a:lvl5pPr indent="-330200" lvl="4" marL="2286000" algn="l">
              <a:spcBef>
                <a:spcPts val="320"/>
              </a:spcBef>
              <a:spcAft>
                <a:spcPts val="0"/>
              </a:spcAft>
              <a:buClr>
                <a:srgbClr val="0033CC"/>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184"/>
          <p:cNvSpPr txBox="1"/>
          <p:nvPr>
            <p:ph idx="3" type="body"/>
          </p:nvPr>
        </p:nvSpPr>
        <p:spPr>
          <a:xfrm>
            <a:off x="4645025" y="1066800"/>
            <a:ext cx="4041775" cy="762000"/>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Clr>
                <a:srgbClr val="0033CC"/>
              </a:buClr>
              <a:buSzPts val="2800"/>
              <a:buNone/>
              <a:defRPr b="0" sz="2800"/>
            </a:lvl1pPr>
            <a:lvl2pPr indent="-228600" lvl="1" marL="914400" algn="l">
              <a:spcBef>
                <a:spcPts val="400"/>
              </a:spcBef>
              <a:spcAft>
                <a:spcPts val="0"/>
              </a:spcAft>
              <a:buClr>
                <a:srgbClr val="0033CC"/>
              </a:buClr>
              <a:buSzPts val="2000"/>
              <a:buNone/>
              <a:defRPr b="1" sz="2000"/>
            </a:lvl2pPr>
            <a:lvl3pPr indent="-228600" lvl="2" marL="1371600" algn="l">
              <a:spcBef>
                <a:spcPts val="360"/>
              </a:spcBef>
              <a:spcAft>
                <a:spcPts val="0"/>
              </a:spcAft>
              <a:buClr>
                <a:srgbClr val="0033CC"/>
              </a:buClr>
              <a:buSzPts val="1800"/>
              <a:buNone/>
              <a:defRPr b="1" sz="1800"/>
            </a:lvl3pPr>
            <a:lvl4pPr indent="-228600" lvl="3" marL="1828800" algn="l">
              <a:spcBef>
                <a:spcPts val="320"/>
              </a:spcBef>
              <a:spcAft>
                <a:spcPts val="0"/>
              </a:spcAft>
              <a:buClr>
                <a:srgbClr val="0033CC"/>
              </a:buClr>
              <a:buSzPts val="1600"/>
              <a:buNone/>
              <a:defRPr b="1" sz="1600"/>
            </a:lvl4pPr>
            <a:lvl5pPr indent="-228600" lvl="4" marL="2286000" algn="l">
              <a:spcBef>
                <a:spcPts val="320"/>
              </a:spcBef>
              <a:spcAft>
                <a:spcPts val="0"/>
              </a:spcAft>
              <a:buClr>
                <a:srgbClr val="0033CC"/>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4"/>
          <p:cNvSpPr txBox="1"/>
          <p:nvPr>
            <p:ph idx="4" type="body"/>
          </p:nvPr>
        </p:nvSpPr>
        <p:spPr>
          <a:xfrm>
            <a:off x="4645025" y="1905000"/>
            <a:ext cx="4041775" cy="4221163"/>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0033CC"/>
              </a:buClr>
              <a:buSzPts val="2400"/>
              <a:buChar char="•"/>
              <a:defRPr sz="2400"/>
            </a:lvl1pPr>
            <a:lvl2pPr indent="-355600" lvl="1" marL="914400" algn="l">
              <a:spcBef>
                <a:spcPts val="400"/>
              </a:spcBef>
              <a:spcAft>
                <a:spcPts val="0"/>
              </a:spcAft>
              <a:buClr>
                <a:srgbClr val="0033CC"/>
              </a:buClr>
              <a:buSzPts val="2000"/>
              <a:buChar char="–"/>
              <a:defRPr sz="2000"/>
            </a:lvl2pPr>
            <a:lvl3pPr indent="-342900" lvl="2" marL="1371600" algn="l">
              <a:spcBef>
                <a:spcPts val="360"/>
              </a:spcBef>
              <a:spcAft>
                <a:spcPts val="0"/>
              </a:spcAft>
              <a:buClr>
                <a:srgbClr val="0033CC"/>
              </a:buClr>
              <a:buSzPts val="1800"/>
              <a:buChar char="•"/>
              <a:defRPr sz="1800"/>
            </a:lvl3pPr>
            <a:lvl4pPr indent="-330200" lvl="3" marL="1828800" algn="l">
              <a:spcBef>
                <a:spcPts val="320"/>
              </a:spcBef>
              <a:spcAft>
                <a:spcPts val="0"/>
              </a:spcAft>
              <a:buClr>
                <a:srgbClr val="0033CC"/>
              </a:buClr>
              <a:buSzPts val="1600"/>
              <a:buChar char="–"/>
              <a:defRPr sz="1600"/>
            </a:lvl4pPr>
            <a:lvl5pPr indent="-330200" lvl="4" marL="2286000" algn="l">
              <a:spcBef>
                <a:spcPts val="320"/>
              </a:spcBef>
              <a:spcAft>
                <a:spcPts val="0"/>
              </a:spcAft>
              <a:buClr>
                <a:srgbClr val="0033CC"/>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8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8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1"/>
                </a:solidFill>
                <a:latin typeface="Calibri"/>
                <a:ea typeface="Calibri"/>
                <a:cs typeface="Calibri"/>
                <a:sym typeface="Calibri"/>
              </a:defRPr>
            </a:lvl1pPr>
            <a:lvl2pPr indent="0" lvl="1" marL="0" algn="l">
              <a:spcBef>
                <a:spcPts val="0"/>
              </a:spcBef>
              <a:spcAft>
                <a:spcPts val="0"/>
              </a:spcAft>
              <a:buNone/>
              <a:defRPr sz="1400">
                <a:solidFill>
                  <a:schemeClr val="dk1"/>
                </a:solidFill>
                <a:latin typeface="Calibri"/>
                <a:ea typeface="Calibri"/>
                <a:cs typeface="Calibri"/>
                <a:sym typeface="Calibri"/>
              </a:defRPr>
            </a:lvl2pPr>
            <a:lvl3pPr indent="0" lvl="2" marL="0" algn="l">
              <a:spcBef>
                <a:spcPts val="0"/>
              </a:spcBef>
              <a:spcAft>
                <a:spcPts val="0"/>
              </a:spcAft>
              <a:buNone/>
              <a:defRPr sz="1400">
                <a:solidFill>
                  <a:schemeClr val="dk1"/>
                </a:solidFill>
                <a:latin typeface="Calibri"/>
                <a:ea typeface="Calibri"/>
                <a:cs typeface="Calibri"/>
                <a:sym typeface="Calibri"/>
              </a:defRPr>
            </a:lvl3pPr>
            <a:lvl4pPr indent="0" lvl="3" marL="0" algn="l">
              <a:spcBef>
                <a:spcPts val="0"/>
              </a:spcBef>
              <a:spcAft>
                <a:spcPts val="0"/>
              </a:spcAft>
              <a:buNone/>
              <a:defRPr sz="1400">
                <a:solidFill>
                  <a:schemeClr val="dk1"/>
                </a:solidFill>
                <a:latin typeface="Calibri"/>
                <a:ea typeface="Calibri"/>
                <a:cs typeface="Calibri"/>
                <a:sym typeface="Calibri"/>
              </a:defRPr>
            </a:lvl4pPr>
            <a:lvl5pPr indent="0" lvl="4" marL="0" algn="l">
              <a:spcBef>
                <a:spcPts val="0"/>
              </a:spcBef>
              <a:spcAft>
                <a:spcPts val="0"/>
              </a:spcAft>
              <a:buNone/>
              <a:defRPr sz="1400">
                <a:solidFill>
                  <a:schemeClr val="dk1"/>
                </a:solidFill>
                <a:latin typeface="Calibri"/>
                <a:ea typeface="Calibri"/>
                <a:cs typeface="Calibri"/>
                <a:sym typeface="Calibri"/>
              </a:defRPr>
            </a:lvl5pPr>
            <a:lvl6pPr indent="0" lvl="5" marL="0" algn="l">
              <a:spcBef>
                <a:spcPts val="0"/>
              </a:spcBef>
              <a:spcAft>
                <a:spcPts val="0"/>
              </a:spcAft>
              <a:buNone/>
              <a:defRPr sz="1400">
                <a:solidFill>
                  <a:schemeClr val="dk1"/>
                </a:solidFill>
                <a:latin typeface="Calibri"/>
                <a:ea typeface="Calibri"/>
                <a:cs typeface="Calibri"/>
                <a:sym typeface="Calibri"/>
              </a:defRPr>
            </a:lvl6pPr>
            <a:lvl7pPr indent="0" lvl="6" marL="0" algn="l">
              <a:spcBef>
                <a:spcPts val="0"/>
              </a:spcBef>
              <a:spcAft>
                <a:spcPts val="0"/>
              </a:spcAft>
              <a:buNone/>
              <a:defRPr sz="1400">
                <a:solidFill>
                  <a:schemeClr val="dk1"/>
                </a:solidFill>
                <a:latin typeface="Calibri"/>
                <a:ea typeface="Calibri"/>
                <a:cs typeface="Calibri"/>
                <a:sym typeface="Calibri"/>
              </a:defRPr>
            </a:lvl7pPr>
            <a:lvl8pPr indent="0" lvl="7" marL="0" algn="l">
              <a:spcBef>
                <a:spcPts val="0"/>
              </a:spcBef>
              <a:spcAft>
                <a:spcPts val="0"/>
              </a:spcAft>
              <a:buNone/>
              <a:defRPr sz="1400">
                <a:solidFill>
                  <a:schemeClr val="dk1"/>
                </a:solidFill>
                <a:latin typeface="Calibri"/>
                <a:ea typeface="Calibri"/>
                <a:cs typeface="Calibri"/>
                <a:sym typeface="Calibri"/>
              </a:defRPr>
            </a:lvl8pPr>
            <a:lvl9pPr indent="0" lvl="8" marL="0" algn="l">
              <a:spcBef>
                <a:spcPts val="0"/>
              </a:spcBef>
              <a:spcAft>
                <a:spcPts val="0"/>
              </a:spcAft>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185"/>
          <p:cNvSpPr txBox="1"/>
          <p:nvPr>
            <p:ph type="title"/>
          </p:nvPr>
        </p:nvSpPr>
        <p:spPr>
          <a:xfrm>
            <a:off x="457200" y="0"/>
            <a:ext cx="8686800" cy="838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8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8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1"/>
                </a:solidFill>
                <a:latin typeface="Calibri"/>
                <a:ea typeface="Calibri"/>
                <a:cs typeface="Calibri"/>
                <a:sym typeface="Calibri"/>
              </a:defRPr>
            </a:lvl1pPr>
            <a:lvl2pPr indent="0" lvl="1" marL="0" algn="l">
              <a:spcBef>
                <a:spcPts val="0"/>
              </a:spcBef>
              <a:spcAft>
                <a:spcPts val="0"/>
              </a:spcAft>
              <a:buNone/>
              <a:defRPr sz="1400">
                <a:solidFill>
                  <a:schemeClr val="dk1"/>
                </a:solidFill>
                <a:latin typeface="Calibri"/>
                <a:ea typeface="Calibri"/>
                <a:cs typeface="Calibri"/>
                <a:sym typeface="Calibri"/>
              </a:defRPr>
            </a:lvl2pPr>
            <a:lvl3pPr indent="0" lvl="2" marL="0" algn="l">
              <a:spcBef>
                <a:spcPts val="0"/>
              </a:spcBef>
              <a:spcAft>
                <a:spcPts val="0"/>
              </a:spcAft>
              <a:buNone/>
              <a:defRPr sz="1400">
                <a:solidFill>
                  <a:schemeClr val="dk1"/>
                </a:solidFill>
                <a:latin typeface="Calibri"/>
                <a:ea typeface="Calibri"/>
                <a:cs typeface="Calibri"/>
                <a:sym typeface="Calibri"/>
              </a:defRPr>
            </a:lvl3pPr>
            <a:lvl4pPr indent="0" lvl="3" marL="0" algn="l">
              <a:spcBef>
                <a:spcPts val="0"/>
              </a:spcBef>
              <a:spcAft>
                <a:spcPts val="0"/>
              </a:spcAft>
              <a:buNone/>
              <a:defRPr sz="1400">
                <a:solidFill>
                  <a:schemeClr val="dk1"/>
                </a:solidFill>
                <a:latin typeface="Calibri"/>
                <a:ea typeface="Calibri"/>
                <a:cs typeface="Calibri"/>
                <a:sym typeface="Calibri"/>
              </a:defRPr>
            </a:lvl4pPr>
            <a:lvl5pPr indent="0" lvl="4" marL="0" algn="l">
              <a:spcBef>
                <a:spcPts val="0"/>
              </a:spcBef>
              <a:spcAft>
                <a:spcPts val="0"/>
              </a:spcAft>
              <a:buNone/>
              <a:defRPr sz="1400">
                <a:solidFill>
                  <a:schemeClr val="dk1"/>
                </a:solidFill>
                <a:latin typeface="Calibri"/>
                <a:ea typeface="Calibri"/>
                <a:cs typeface="Calibri"/>
                <a:sym typeface="Calibri"/>
              </a:defRPr>
            </a:lvl5pPr>
            <a:lvl6pPr indent="0" lvl="5" marL="0" algn="l">
              <a:spcBef>
                <a:spcPts val="0"/>
              </a:spcBef>
              <a:spcAft>
                <a:spcPts val="0"/>
              </a:spcAft>
              <a:buNone/>
              <a:defRPr sz="1400">
                <a:solidFill>
                  <a:schemeClr val="dk1"/>
                </a:solidFill>
                <a:latin typeface="Calibri"/>
                <a:ea typeface="Calibri"/>
                <a:cs typeface="Calibri"/>
                <a:sym typeface="Calibri"/>
              </a:defRPr>
            </a:lvl6pPr>
            <a:lvl7pPr indent="0" lvl="6" marL="0" algn="l">
              <a:spcBef>
                <a:spcPts val="0"/>
              </a:spcBef>
              <a:spcAft>
                <a:spcPts val="0"/>
              </a:spcAft>
              <a:buNone/>
              <a:defRPr sz="1400">
                <a:solidFill>
                  <a:schemeClr val="dk1"/>
                </a:solidFill>
                <a:latin typeface="Calibri"/>
                <a:ea typeface="Calibri"/>
                <a:cs typeface="Calibri"/>
                <a:sym typeface="Calibri"/>
              </a:defRPr>
            </a:lvl7pPr>
            <a:lvl8pPr indent="0" lvl="7" marL="0" algn="l">
              <a:spcBef>
                <a:spcPts val="0"/>
              </a:spcBef>
              <a:spcAft>
                <a:spcPts val="0"/>
              </a:spcAft>
              <a:buNone/>
              <a:defRPr sz="1400">
                <a:solidFill>
                  <a:schemeClr val="dk1"/>
                </a:solidFill>
                <a:latin typeface="Calibri"/>
                <a:ea typeface="Calibri"/>
                <a:cs typeface="Calibri"/>
                <a:sym typeface="Calibri"/>
              </a:defRPr>
            </a:lvl8pPr>
            <a:lvl9pPr indent="0" lvl="8" marL="0" algn="l">
              <a:spcBef>
                <a:spcPts val="0"/>
              </a:spcBef>
              <a:spcAft>
                <a:spcPts val="0"/>
              </a:spcAft>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52" name="Shape 52"/>
        <p:cNvGrpSpPr/>
        <p:nvPr/>
      </p:nvGrpSpPr>
      <p:grpSpPr>
        <a:xfrm>
          <a:off x="0" y="0"/>
          <a:ext cx="0" cy="0"/>
          <a:chOff x="0" y="0"/>
          <a:chExt cx="0" cy="0"/>
        </a:xfrm>
      </p:grpSpPr>
      <p:sp>
        <p:nvSpPr>
          <p:cNvPr id="53" name="Google Shape;53;p186"/>
          <p:cNvSpPr txBox="1"/>
          <p:nvPr>
            <p:ph type="title"/>
          </p:nvPr>
        </p:nvSpPr>
        <p:spPr>
          <a:xfrm>
            <a:off x="457200" y="0"/>
            <a:ext cx="8686800" cy="838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8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b="1" sz="2800">
                <a:solidFill>
                  <a:schemeClr val="dk1"/>
                </a:solidFill>
                <a:latin typeface="Courier New"/>
                <a:ea typeface="Courier New"/>
                <a:cs typeface="Courier New"/>
                <a:sym typeface="Courier New"/>
              </a:defRPr>
            </a:lvl1pPr>
            <a:lvl2pPr indent="-406400" lvl="1" marL="914400" algn="l">
              <a:spcBef>
                <a:spcPts val="560"/>
              </a:spcBef>
              <a:spcAft>
                <a:spcPts val="0"/>
              </a:spcAft>
              <a:buClr>
                <a:srgbClr val="0033CC"/>
              </a:buClr>
              <a:buSzPts val="2800"/>
              <a:buChar char="–"/>
              <a:defRPr sz="2800"/>
            </a:lvl2pPr>
            <a:lvl3pPr indent="-381000" lvl="2" marL="1371600" algn="l">
              <a:spcBef>
                <a:spcPts val="480"/>
              </a:spcBef>
              <a:spcAft>
                <a:spcPts val="0"/>
              </a:spcAft>
              <a:buClr>
                <a:srgbClr val="0033CC"/>
              </a:buClr>
              <a:buSzPts val="2400"/>
              <a:buChar char="•"/>
              <a:defRPr sz="2400"/>
            </a:lvl3pPr>
            <a:lvl4pPr indent="-355600" lvl="3" marL="1828800" algn="l">
              <a:spcBef>
                <a:spcPts val="400"/>
              </a:spcBef>
              <a:spcAft>
                <a:spcPts val="0"/>
              </a:spcAft>
              <a:buClr>
                <a:srgbClr val="0033CC"/>
              </a:buClr>
              <a:buSzPts val="2000"/>
              <a:buChar char="–"/>
              <a:defRPr sz="2000"/>
            </a:lvl4pPr>
            <a:lvl5pPr indent="-342900" lvl="4" marL="2286000" algn="l">
              <a:spcBef>
                <a:spcPts val="360"/>
              </a:spcBef>
              <a:spcAft>
                <a:spcPts val="0"/>
              </a:spcAft>
              <a:buClr>
                <a:srgbClr val="0033CC"/>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5" name="Google Shape;55;p18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1"/>
                </a:solidFill>
                <a:latin typeface="Calibri"/>
                <a:ea typeface="Calibri"/>
                <a:cs typeface="Calibri"/>
                <a:sym typeface="Calibri"/>
              </a:defRPr>
            </a:lvl1pPr>
            <a:lvl2pPr indent="0" lvl="1" marL="0" algn="l">
              <a:spcBef>
                <a:spcPts val="0"/>
              </a:spcBef>
              <a:spcAft>
                <a:spcPts val="0"/>
              </a:spcAft>
              <a:buNone/>
              <a:defRPr sz="1400">
                <a:solidFill>
                  <a:schemeClr val="dk1"/>
                </a:solidFill>
                <a:latin typeface="Calibri"/>
                <a:ea typeface="Calibri"/>
                <a:cs typeface="Calibri"/>
                <a:sym typeface="Calibri"/>
              </a:defRPr>
            </a:lvl2pPr>
            <a:lvl3pPr indent="0" lvl="2" marL="0" algn="l">
              <a:spcBef>
                <a:spcPts val="0"/>
              </a:spcBef>
              <a:spcAft>
                <a:spcPts val="0"/>
              </a:spcAft>
              <a:buNone/>
              <a:defRPr sz="1400">
                <a:solidFill>
                  <a:schemeClr val="dk1"/>
                </a:solidFill>
                <a:latin typeface="Calibri"/>
                <a:ea typeface="Calibri"/>
                <a:cs typeface="Calibri"/>
                <a:sym typeface="Calibri"/>
              </a:defRPr>
            </a:lvl3pPr>
            <a:lvl4pPr indent="0" lvl="3" marL="0" algn="l">
              <a:spcBef>
                <a:spcPts val="0"/>
              </a:spcBef>
              <a:spcAft>
                <a:spcPts val="0"/>
              </a:spcAft>
              <a:buNone/>
              <a:defRPr sz="1400">
                <a:solidFill>
                  <a:schemeClr val="dk1"/>
                </a:solidFill>
                <a:latin typeface="Calibri"/>
                <a:ea typeface="Calibri"/>
                <a:cs typeface="Calibri"/>
                <a:sym typeface="Calibri"/>
              </a:defRPr>
            </a:lvl4pPr>
            <a:lvl5pPr indent="0" lvl="4" marL="0" algn="l">
              <a:spcBef>
                <a:spcPts val="0"/>
              </a:spcBef>
              <a:spcAft>
                <a:spcPts val="0"/>
              </a:spcAft>
              <a:buNone/>
              <a:defRPr sz="1400">
                <a:solidFill>
                  <a:schemeClr val="dk1"/>
                </a:solidFill>
                <a:latin typeface="Calibri"/>
                <a:ea typeface="Calibri"/>
                <a:cs typeface="Calibri"/>
                <a:sym typeface="Calibri"/>
              </a:defRPr>
            </a:lvl5pPr>
            <a:lvl6pPr indent="0" lvl="5" marL="0" algn="l">
              <a:spcBef>
                <a:spcPts val="0"/>
              </a:spcBef>
              <a:spcAft>
                <a:spcPts val="0"/>
              </a:spcAft>
              <a:buNone/>
              <a:defRPr sz="1400">
                <a:solidFill>
                  <a:schemeClr val="dk1"/>
                </a:solidFill>
                <a:latin typeface="Calibri"/>
                <a:ea typeface="Calibri"/>
                <a:cs typeface="Calibri"/>
                <a:sym typeface="Calibri"/>
              </a:defRPr>
            </a:lvl6pPr>
            <a:lvl7pPr indent="0" lvl="6" marL="0" algn="l">
              <a:spcBef>
                <a:spcPts val="0"/>
              </a:spcBef>
              <a:spcAft>
                <a:spcPts val="0"/>
              </a:spcAft>
              <a:buNone/>
              <a:defRPr sz="1400">
                <a:solidFill>
                  <a:schemeClr val="dk1"/>
                </a:solidFill>
                <a:latin typeface="Calibri"/>
                <a:ea typeface="Calibri"/>
                <a:cs typeface="Calibri"/>
                <a:sym typeface="Calibri"/>
              </a:defRPr>
            </a:lvl7pPr>
            <a:lvl8pPr indent="0" lvl="7" marL="0" algn="l">
              <a:spcBef>
                <a:spcPts val="0"/>
              </a:spcBef>
              <a:spcAft>
                <a:spcPts val="0"/>
              </a:spcAft>
              <a:buNone/>
              <a:defRPr sz="1400">
                <a:solidFill>
                  <a:schemeClr val="dk1"/>
                </a:solidFill>
                <a:latin typeface="Calibri"/>
                <a:ea typeface="Calibri"/>
                <a:cs typeface="Calibri"/>
                <a:sym typeface="Calibri"/>
              </a:defRPr>
            </a:lvl8pPr>
            <a:lvl9pPr indent="0" lvl="8" marL="0" algn="l">
              <a:spcBef>
                <a:spcPts val="0"/>
              </a:spcBef>
              <a:spcAft>
                <a:spcPts val="0"/>
              </a:spcAft>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87"/>
          <p:cNvSpPr txBox="1"/>
          <p:nvPr/>
        </p:nvSpPr>
        <p:spPr>
          <a:xfrm>
            <a:off x="457200" y="0"/>
            <a:ext cx="8686800" cy="8382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t/>
            </a:r>
            <a:endParaRPr sz="3600">
              <a:solidFill>
                <a:schemeClr val="lt1"/>
              </a:solidFill>
              <a:latin typeface="Arial"/>
              <a:ea typeface="Arial"/>
              <a:cs typeface="Arial"/>
              <a:sym typeface="Arial"/>
            </a:endParaRPr>
          </a:p>
        </p:txBody>
      </p:sp>
      <p:sp>
        <p:nvSpPr>
          <p:cNvPr id="60" name="Google Shape;60;p187"/>
          <p:cNvSpPr txBox="1"/>
          <p:nvPr/>
        </p:nvSpPr>
        <p:spPr>
          <a:xfrm>
            <a:off x="457200" y="0"/>
            <a:ext cx="8686800" cy="8382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t/>
            </a:r>
            <a:endParaRPr sz="3600">
              <a:solidFill>
                <a:schemeClr val="lt1"/>
              </a:solidFill>
              <a:latin typeface="Arial"/>
              <a:ea typeface="Arial"/>
              <a:cs typeface="Arial"/>
              <a:sym typeface="Arial"/>
            </a:endParaRPr>
          </a:p>
        </p:txBody>
      </p:sp>
      <p:sp>
        <p:nvSpPr>
          <p:cNvPr id="61" name="Google Shape;61;p187"/>
          <p:cNvSpPr txBox="1"/>
          <p:nvPr>
            <p:ph type="title"/>
          </p:nvPr>
        </p:nvSpPr>
        <p:spPr>
          <a:xfrm>
            <a:off x="457200" y="10477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87"/>
          <p:cNvSpPr txBox="1"/>
          <p:nvPr>
            <p:ph idx="1" type="body"/>
          </p:nvPr>
        </p:nvSpPr>
        <p:spPr>
          <a:xfrm>
            <a:off x="3575050" y="990600"/>
            <a:ext cx="5111750" cy="513556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0033CC"/>
              </a:buClr>
              <a:buSzPts val="3200"/>
              <a:buChar char="•"/>
              <a:defRPr sz="3200"/>
            </a:lvl1pPr>
            <a:lvl2pPr indent="-406400" lvl="1" marL="914400" algn="l">
              <a:spcBef>
                <a:spcPts val="560"/>
              </a:spcBef>
              <a:spcAft>
                <a:spcPts val="0"/>
              </a:spcAft>
              <a:buClr>
                <a:srgbClr val="0033CC"/>
              </a:buClr>
              <a:buSzPts val="2800"/>
              <a:buChar char="–"/>
              <a:defRPr sz="2800"/>
            </a:lvl2pPr>
            <a:lvl3pPr indent="-381000" lvl="2" marL="1371600" algn="l">
              <a:spcBef>
                <a:spcPts val="480"/>
              </a:spcBef>
              <a:spcAft>
                <a:spcPts val="0"/>
              </a:spcAft>
              <a:buClr>
                <a:srgbClr val="0033CC"/>
              </a:buClr>
              <a:buSzPts val="2400"/>
              <a:buChar char="•"/>
              <a:defRPr sz="2400"/>
            </a:lvl3pPr>
            <a:lvl4pPr indent="-355600" lvl="3" marL="1828800" algn="l">
              <a:spcBef>
                <a:spcPts val="400"/>
              </a:spcBef>
              <a:spcAft>
                <a:spcPts val="0"/>
              </a:spcAft>
              <a:buClr>
                <a:srgbClr val="0033CC"/>
              </a:buClr>
              <a:buSzPts val="2000"/>
              <a:buChar char="–"/>
              <a:defRPr sz="2000"/>
            </a:lvl4pPr>
            <a:lvl5pPr indent="-355600" lvl="4" marL="2286000" algn="l">
              <a:spcBef>
                <a:spcPts val="400"/>
              </a:spcBef>
              <a:spcAft>
                <a:spcPts val="0"/>
              </a:spcAft>
              <a:buClr>
                <a:srgbClr val="0033CC"/>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 name="Google Shape;63;p187"/>
          <p:cNvSpPr txBox="1"/>
          <p:nvPr>
            <p:ph idx="2" type="body"/>
          </p:nvPr>
        </p:nvSpPr>
        <p:spPr>
          <a:xfrm>
            <a:off x="457200" y="2286000"/>
            <a:ext cx="3008313" cy="38401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0033CC"/>
              </a:buClr>
              <a:buSzPts val="1400"/>
              <a:buNone/>
              <a:defRPr sz="1400"/>
            </a:lvl1pPr>
            <a:lvl2pPr indent="-228600" lvl="1" marL="914400" algn="l">
              <a:spcBef>
                <a:spcPts val="240"/>
              </a:spcBef>
              <a:spcAft>
                <a:spcPts val="0"/>
              </a:spcAft>
              <a:buClr>
                <a:srgbClr val="0033CC"/>
              </a:buClr>
              <a:buSzPts val="1200"/>
              <a:buNone/>
              <a:defRPr sz="1200"/>
            </a:lvl2pPr>
            <a:lvl3pPr indent="-228600" lvl="2" marL="1371600" algn="l">
              <a:spcBef>
                <a:spcPts val="200"/>
              </a:spcBef>
              <a:spcAft>
                <a:spcPts val="0"/>
              </a:spcAft>
              <a:buClr>
                <a:srgbClr val="0033CC"/>
              </a:buClr>
              <a:buSzPts val="1000"/>
              <a:buNone/>
              <a:defRPr sz="1000"/>
            </a:lvl3pPr>
            <a:lvl4pPr indent="-228600" lvl="3" marL="1828800" algn="l">
              <a:spcBef>
                <a:spcPts val="180"/>
              </a:spcBef>
              <a:spcAft>
                <a:spcPts val="0"/>
              </a:spcAft>
              <a:buClr>
                <a:srgbClr val="0033CC"/>
              </a:buClr>
              <a:buSzPts val="900"/>
              <a:buNone/>
              <a:defRPr sz="900"/>
            </a:lvl4pPr>
            <a:lvl5pPr indent="-228600" lvl="4" marL="2286000" algn="l">
              <a:spcBef>
                <a:spcPts val="180"/>
              </a:spcBef>
              <a:spcAft>
                <a:spcPts val="0"/>
              </a:spcAft>
              <a:buClr>
                <a:srgbClr val="0033CC"/>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4" name="Google Shape;64;p18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1"/>
                </a:solidFill>
                <a:latin typeface="Calibri"/>
                <a:ea typeface="Calibri"/>
                <a:cs typeface="Calibri"/>
                <a:sym typeface="Calibri"/>
              </a:defRPr>
            </a:lvl1pPr>
            <a:lvl2pPr indent="0" lvl="1" marL="0" algn="l">
              <a:spcBef>
                <a:spcPts val="0"/>
              </a:spcBef>
              <a:spcAft>
                <a:spcPts val="0"/>
              </a:spcAft>
              <a:buNone/>
              <a:defRPr sz="1400">
                <a:solidFill>
                  <a:schemeClr val="dk1"/>
                </a:solidFill>
                <a:latin typeface="Calibri"/>
                <a:ea typeface="Calibri"/>
                <a:cs typeface="Calibri"/>
                <a:sym typeface="Calibri"/>
              </a:defRPr>
            </a:lvl2pPr>
            <a:lvl3pPr indent="0" lvl="2" marL="0" algn="l">
              <a:spcBef>
                <a:spcPts val="0"/>
              </a:spcBef>
              <a:spcAft>
                <a:spcPts val="0"/>
              </a:spcAft>
              <a:buNone/>
              <a:defRPr sz="1400">
                <a:solidFill>
                  <a:schemeClr val="dk1"/>
                </a:solidFill>
                <a:latin typeface="Calibri"/>
                <a:ea typeface="Calibri"/>
                <a:cs typeface="Calibri"/>
                <a:sym typeface="Calibri"/>
              </a:defRPr>
            </a:lvl3pPr>
            <a:lvl4pPr indent="0" lvl="3" marL="0" algn="l">
              <a:spcBef>
                <a:spcPts val="0"/>
              </a:spcBef>
              <a:spcAft>
                <a:spcPts val="0"/>
              </a:spcAft>
              <a:buNone/>
              <a:defRPr sz="1400">
                <a:solidFill>
                  <a:schemeClr val="dk1"/>
                </a:solidFill>
                <a:latin typeface="Calibri"/>
                <a:ea typeface="Calibri"/>
                <a:cs typeface="Calibri"/>
                <a:sym typeface="Calibri"/>
              </a:defRPr>
            </a:lvl4pPr>
            <a:lvl5pPr indent="0" lvl="4" marL="0" algn="l">
              <a:spcBef>
                <a:spcPts val="0"/>
              </a:spcBef>
              <a:spcAft>
                <a:spcPts val="0"/>
              </a:spcAft>
              <a:buNone/>
              <a:defRPr sz="1400">
                <a:solidFill>
                  <a:schemeClr val="dk1"/>
                </a:solidFill>
                <a:latin typeface="Calibri"/>
                <a:ea typeface="Calibri"/>
                <a:cs typeface="Calibri"/>
                <a:sym typeface="Calibri"/>
              </a:defRPr>
            </a:lvl5pPr>
            <a:lvl6pPr indent="0" lvl="5" marL="0" algn="l">
              <a:spcBef>
                <a:spcPts val="0"/>
              </a:spcBef>
              <a:spcAft>
                <a:spcPts val="0"/>
              </a:spcAft>
              <a:buNone/>
              <a:defRPr sz="1400">
                <a:solidFill>
                  <a:schemeClr val="dk1"/>
                </a:solidFill>
                <a:latin typeface="Calibri"/>
                <a:ea typeface="Calibri"/>
                <a:cs typeface="Calibri"/>
                <a:sym typeface="Calibri"/>
              </a:defRPr>
            </a:lvl6pPr>
            <a:lvl7pPr indent="0" lvl="6" marL="0" algn="l">
              <a:spcBef>
                <a:spcPts val="0"/>
              </a:spcBef>
              <a:spcAft>
                <a:spcPts val="0"/>
              </a:spcAft>
              <a:buNone/>
              <a:defRPr sz="1400">
                <a:solidFill>
                  <a:schemeClr val="dk1"/>
                </a:solidFill>
                <a:latin typeface="Calibri"/>
                <a:ea typeface="Calibri"/>
                <a:cs typeface="Calibri"/>
                <a:sym typeface="Calibri"/>
              </a:defRPr>
            </a:lvl7pPr>
            <a:lvl8pPr indent="0" lvl="7" marL="0" algn="l">
              <a:spcBef>
                <a:spcPts val="0"/>
              </a:spcBef>
              <a:spcAft>
                <a:spcPts val="0"/>
              </a:spcAft>
              <a:buNone/>
              <a:defRPr sz="1400">
                <a:solidFill>
                  <a:schemeClr val="dk1"/>
                </a:solidFill>
                <a:latin typeface="Calibri"/>
                <a:ea typeface="Calibri"/>
                <a:cs typeface="Calibri"/>
                <a:sym typeface="Calibri"/>
              </a:defRPr>
            </a:lvl8pPr>
            <a:lvl9pPr indent="0" lvl="8" marL="0" algn="l">
              <a:spcBef>
                <a:spcPts val="0"/>
              </a:spcBef>
              <a:spcAft>
                <a:spcPts val="0"/>
              </a:spcAft>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67" name="Shape 67"/>
        <p:cNvGrpSpPr/>
        <p:nvPr/>
      </p:nvGrpSpPr>
      <p:grpSpPr>
        <a:xfrm>
          <a:off x="0" y="0"/>
          <a:ext cx="0" cy="0"/>
          <a:chOff x="0" y="0"/>
          <a:chExt cx="0" cy="0"/>
        </a:xfrm>
      </p:grpSpPr>
      <p:sp>
        <p:nvSpPr>
          <p:cNvPr id="68" name="Google Shape;68;p188"/>
          <p:cNvSpPr/>
          <p:nvPr>
            <p:ph idx="2" type="pic"/>
          </p:nvPr>
        </p:nvSpPr>
        <p:spPr>
          <a:xfrm>
            <a:off x="1792288" y="990599"/>
            <a:ext cx="5486400" cy="4419601"/>
          </a:xfrm>
          <a:prstGeom prst="rect">
            <a:avLst/>
          </a:prstGeom>
          <a:noFill/>
          <a:ln>
            <a:noFill/>
          </a:ln>
        </p:spPr>
      </p:sp>
      <p:sp>
        <p:nvSpPr>
          <p:cNvPr id="69" name="Google Shape;69;p188"/>
          <p:cNvSpPr txBox="1"/>
          <p:nvPr>
            <p:ph idx="1" type="body"/>
          </p:nvPr>
        </p:nvSpPr>
        <p:spPr>
          <a:xfrm>
            <a:off x="1792288" y="5562600"/>
            <a:ext cx="5486400" cy="6096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Clr>
                <a:srgbClr val="0033CC"/>
              </a:buClr>
              <a:buSzPts val="2000"/>
              <a:buNone/>
              <a:defRPr sz="2000"/>
            </a:lvl1pPr>
            <a:lvl2pPr indent="-228600" lvl="1" marL="914400" algn="l">
              <a:spcBef>
                <a:spcPts val="240"/>
              </a:spcBef>
              <a:spcAft>
                <a:spcPts val="0"/>
              </a:spcAft>
              <a:buClr>
                <a:srgbClr val="0033CC"/>
              </a:buClr>
              <a:buSzPts val="1200"/>
              <a:buNone/>
              <a:defRPr sz="1200"/>
            </a:lvl2pPr>
            <a:lvl3pPr indent="-228600" lvl="2" marL="1371600" algn="l">
              <a:spcBef>
                <a:spcPts val="200"/>
              </a:spcBef>
              <a:spcAft>
                <a:spcPts val="0"/>
              </a:spcAft>
              <a:buClr>
                <a:srgbClr val="0033CC"/>
              </a:buClr>
              <a:buSzPts val="1000"/>
              <a:buNone/>
              <a:defRPr sz="1000"/>
            </a:lvl3pPr>
            <a:lvl4pPr indent="-228600" lvl="3" marL="1828800" algn="l">
              <a:spcBef>
                <a:spcPts val="180"/>
              </a:spcBef>
              <a:spcAft>
                <a:spcPts val="0"/>
              </a:spcAft>
              <a:buClr>
                <a:srgbClr val="0033CC"/>
              </a:buClr>
              <a:buSzPts val="900"/>
              <a:buNone/>
              <a:defRPr sz="900"/>
            </a:lvl4pPr>
            <a:lvl5pPr indent="-228600" lvl="4" marL="2286000" algn="l">
              <a:spcBef>
                <a:spcPts val="180"/>
              </a:spcBef>
              <a:spcAft>
                <a:spcPts val="0"/>
              </a:spcAft>
              <a:buClr>
                <a:srgbClr val="0033CC"/>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188"/>
          <p:cNvSpPr txBox="1"/>
          <p:nvPr>
            <p:ph type="title"/>
          </p:nvPr>
        </p:nvSpPr>
        <p:spPr>
          <a:xfrm>
            <a:off x="457200" y="0"/>
            <a:ext cx="8686800" cy="838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1"/>
                </a:solidFill>
                <a:latin typeface="Calibri"/>
                <a:ea typeface="Calibri"/>
                <a:cs typeface="Calibri"/>
                <a:sym typeface="Calibri"/>
              </a:defRPr>
            </a:lvl1pPr>
            <a:lvl2pPr indent="0" lvl="1" marL="0" algn="l">
              <a:spcBef>
                <a:spcPts val="0"/>
              </a:spcBef>
              <a:spcAft>
                <a:spcPts val="0"/>
              </a:spcAft>
              <a:buNone/>
              <a:defRPr sz="1400">
                <a:solidFill>
                  <a:schemeClr val="dk1"/>
                </a:solidFill>
                <a:latin typeface="Calibri"/>
                <a:ea typeface="Calibri"/>
                <a:cs typeface="Calibri"/>
                <a:sym typeface="Calibri"/>
              </a:defRPr>
            </a:lvl2pPr>
            <a:lvl3pPr indent="0" lvl="2" marL="0" algn="l">
              <a:spcBef>
                <a:spcPts val="0"/>
              </a:spcBef>
              <a:spcAft>
                <a:spcPts val="0"/>
              </a:spcAft>
              <a:buNone/>
              <a:defRPr sz="1400">
                <a:solidFill>
                  <a:schemeClr val="dk1"/>
                </a:solidFill>
                <a:latin typeface="Calibri"/>
                <a:ea typeface="Calibri"/>
                <a:cs typeface="Calibri"/>
                <a:sym typeface="Calibri"/>
              </a:defRPr>
            </a:lvl3pPr>
            <a:lvl4pPr indent="0" lvl="3" marL="0" algn="l">
              <a:spcBef>
                <a:spcPts val="0"/>
              </a:spcBef>
              <a:spcAft>
                <a:spcPts val="0"/>
              </a:spcAft>
              <a:buNone/>
              <a:defRPr sz="1400">
                <a:solidFill>
                  <a:schemeClr val="dk1"/>
                </a:solidFill>
                <a:latin typeface="Calibri"/>
                <a:ea typeface="Calibri"/>
                <a:cs typeface="Calibri"/>
                <a:sym typeface="Calibri"/>
              </a:defRPr>
            </a:lvl4pPr>
            <a:lvl5pPr indent="0" lvl="4" marL="0" algn="l">
              <a:spcBef>
                <a:spcPts val="0"/>
              </a:spcBef>
              <a:spcAft>
                <a:spcPts val="0"/>
              </a:spcAft>
              <a:buNone/>
              <a:defRPr sz="1400">
                <a:solidFill>
                  <a:schemeClr val="dk1"/>
                </a:solidFill>
                <a:latin typeface="Calibri"/>
                <a:ea typeface="Calibri"/>
                <a:cs typeface="Calibri"/>
                <a:sym typeface="Calibri"/>
              </a:defRPr>
            </a:lvl5pPr>
            <a:lvl6pPr indent="0" lvl="5" marL="0" algn="l">
              <a:spcBef>
                <a:spcPts val="0"/>
              </a:spcBef>
              <a:spcAft>
                <a:spcPts val="0"/>
              </a:spcAft>
              <a:buNone/>
              <a:defRPr sz="1400">
                <a:solidFill>
                  <a:schemeClr val="dk1"/>
                </a:solidFill>
                <a:latin typeface="Calibri"/>
                <a:ea typeface="Calibri"/>
                <a:cs typeface="Calibri"/>
                <a:sym typeface="Calibri"/>
              </a:defRPr>
            </a:lvl6pPr>
            <a:lvl7pPr indent="0" lvl="6" marL="0" algn="l">
              <a:spcBef>
                <a:spcPts val="0"/>
              </a:spcBef>
              <a:spcAft>
                <a:spcPts val="0"/>
              </a:spcAft>
              <a:buNone/>
              <a:defRPr sz="1400">
                <a:solidFill>
                  <a:schemeClr val="dk1"/>
                </a:solidFill>
                <a:latin typeface="Calibri"/>
                <a:ea typeface="Calibri"/>
                <a:cs typeface="Calibri"/>
                <a:sym typeface="Calibri"/>
              </a:defRPr>
            </a:lvl7pPr>
            <a:lvl8pPr indent="0" lvl="7" marL="0" algn="l">
              <a:spcBef>
                <a:spcPts val="0"/>
              </a:spcBef>
              <a:spcAft>
                <a:spcPts val="0"/>
              </a:spcAft>
              <a:buNone/>
              <a:defRPr sz="1400">
                <a:solidFill>
                  <a:schemeClr val="dk1"/>
                </a:solidFill>
                <a:latin typeface="Calibri"/>
                <a:ea typeface="Calibri"/>
                <a:cs typeface="Calibri"/>
                <a:sym typeface="Calibri"/>
              </a:defRPr>
            </a:lvl8pPr>
            <a:lvl9pPr indent="0" lvl="8" marL="0" algn="l">
              <a:spcBef>
                <a:spcPts val="0"/>
              </a:spcBef>
              <a:spcAft>
                <a:spcPts val="0"/>
              </a:spcAft>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9"/>
          <p:cNvSpPr/>
          <p:nvPr/>
        </p:nvSpPr>
        <p:spPr>
          <a:xfrm>
            <a:off x="0" y="0"/>
            <a:ext cx="9144000" cy="838200"/>
          </a:xfrm>
          <a:prstGeom prst="rect">
            <a:avLst/>
          </a:prstGeom>
          <a:solidFill>
            <a:srgbClr val="5485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1" name="Google Shape;11;p179"/>
          <p:cNvSpPr txBox="1"/>
          <p:nvPr>
            <p:ph type="title"/>
          </p:nvPr>
        </p:nvSpPr>
        <p:spPr>
          <a:xfrm>
            <a:off x="457200" y="0"/>
            <a:ext cx="8686800" cy="838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3200" u="none" cap="none" strike="noStrike">
                <a:solidFill>
                  <a:schemeClr val="lt1"/>
                </a:solidFill>
                <a:latin typeface="Arial"/>
                <a:ea typeface="Arial"/>
                <a:cs typeface="Arial"/>
                <a:sym typeface="Arial"/>
              </a:defRPr>
            </a:lvl9pPr>
          </a:lstStyle>
          <a:p/>
        </p:txBody>
      </p:sp>
      <p:sp>
        <p:nvSpPr>
          <p:cNvPr id="12" name="Google Shape;12;p179"/>
          <p:cNvSpPr txBox="1"/>
          <p:nvPr>
            <p:ph idx="1" type="body"/>
          </p:nvPr>
        </p:nvSpPr>
        <p:spPr>
          <a:xfrm>
            <a:off x="457200" y="1066800"/>
            <a:ext cx="8229600" cy="51816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0033CC"/>
              </a:buClr>
              <a:buSzPts val="2800"/>
              <a:buFont typeface="Arial"/>
              <a:buChar char="•"/>
              <a:defRPr b="0" i="0" sz="2800" u="none" cap="none" strike="noStrike">
                <a:solidFill>
                  <a:srgbClr val="0033CC"/>
                </a:solidFill>
                <a:latin typeface="Arial"/>
                <a:ea typeface="Arial"/>
                <a:cs typeface="Arial"/>
                <a:sym typeface="Arial"/>
              </a:defRPr>
            </a:lvl1pPr>
            <a:lvl2pPr indent="-381000" lvl="1" marL="914400" marR="0" rtl="0" algn="l">
              <a:spcBef>
                <a:spcPts val="480"/>
              </a:spcBef>
              <a:spcAft>
                <a:spcPts val="0"/>
              </a:spcAft>
              <a:buClr>
                <a:srgbClr val="0033CC"/>
              </a:buClr>
              <a:buSzPts val="2400"/>
              <a:buFont typeface="Arial"/>
              <a:buChar char="–"/>
              <a:defRPr b="0" i="0" sz="2400" u="none" cap="none" strike="noStrike">
                <a:solidFill>
                  <a:srgbClr val="0033CC"/>
                </a:solidFill>
                <a:latin typeface="Arial"/>
                <a:ea typeface="Arial"/>
                <a:cs typeface="Arial"/>
                <a:sym typeface="Arial"/>
              </a:defRPr>
            </a:lvl2pPr>
            <a:lvl3pPr indent="-368300" lvl="2" marL="1371600" marR="0" rtl="0" algn="l">
              <a:spcBef>
                <a:spcPts val="440"/>
              </a:spcBef>
              <a:spcAft>
                <a:spcPts val="0"/>
              </a:spcAft>
              <a:buClr>
                <a:srgbClr val="0033CC"/>
              </a:buClr>
              <a:buSzPts val="2200"/>
              <a:buFont typeface="Arial"/>
              <a:buChar char="•"/>
              <a:defRPr b="0" i="0" sz="2200" u="none" cap="none" strike="noStrike">
                <a:solidFill>
                  <a:srgbClr val="0033CC"/>
                </a:solidFill>
                <a:latin typeface="Arial"/>
                <a:ea typeface="Arial"/>
                <a:cs typeface="Arial"/>
                <a:sym typeface="Arial"/>
              </a:defRPr>
            </a:lvl3pPr>
            <a:lvl4pPr indent="-355600" lvl="3" marL="1828800" marR="0" rtl="0" algn="l">
              <a:spcBef>
                <a:spcPts val="400"/>
              </a:spcBef>
              <a:spcAft>
                <a:spcPts val="0"/>
              </a:spcAft>
              <a:buClr>
                <a:srgbClr val="0033CC"/>
              </a:buClr>
              <a:buSzPts val="2000"/>
              <a:buFont typeface="Arial"/>
              <a:buChar char="–"/>
              <a:defRPr b="0" i="0" sz="2000" u="none" cap="none" strike="noStrike">
                <a:solidFill>
                  <a:srgbClr val="0033CC"/>
                </a:solidFill>
                <a:latin typeface="Arial"/>
                <a:ea typeface="Arial"/>
                <a:cs typeface="Arial"/>
                <a:sym typeface="Arial"/>
              </a:defRPr>
            </a:lvl4pPr>
            <a:lvl5pPr indent="-355600" lvl="4" marL="2286000" marR="0" rtl="0" algn="l">
              <a:spcBef>
                <a:spcPts val="400"/>
              </a:spcBef>
              <a:spcAft>
                <a:spcPts val="0"/>
              </a:spcAft>
              <a:buClr>
                <a:srgbClr val="0033CC"/>
              </a:buClr>
              <a:buSzPts val="2000"/>
              <a:buFont typeface="Arial"/>
              <a:buChar char="»"/>
              <a:defRPr b="0" i="0" sz="2000" u="none" cap="none" strike="noStrike">
                <a:solidFill>
                  <a:srgbClr val="0033CC"/>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7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79"/>
          <p:cNvSpPr txBox="1"/>
          <p:nvPr>
            <p:ph idx="11" type="ftr"/>
          </p:nvPr>
        </p:nvSpPr>
        <p:spPr>
          <a:xfrm>
            <a:off x="38100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7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4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4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4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4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4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4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4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4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4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5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3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4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5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5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47.png"/><Relationship Id="rId4" Type="http://schemas.openxmlformats.org/officeDocument/2006/relationships/image" Target="../media/image5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6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64.png"/><Relationship Id="rId4" Type="http://schemas.openxmlformats.org/officeDocument/2006/relationships/image" Target="../media/image54.png"/><Relationship Id="rId5" Type="http://schemas.openxmlformats.org/officeDocument/2006/relationships/image" Target="../media/image6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58.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5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66.png"/><Relationship Id="rId4" Type="http://schemas.openxmlformats.org/officeDocument/2006/relationships/image" Target="../media/image6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65.png"/><Relationship Id="rId4" Type="http://schemas.openxmlformats.org/officeDocument/2006/relationships/image" Target="../media/image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6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7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7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7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7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7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7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7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7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8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7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
          <p:cNvSpPr/>
          <p:nvPr/>
        </p:nvSpPr>
        <p:spPr>
          <a:xfrm>
            <a:off x="533400" y="2209800"/>
            <a:ext cx="8077200" cy="1470025"/>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MẠNG MÁY TÍNH</a:t>
            </a:r>
            <a:endParaRPr b="1" i="0" sz="3200" u="none" cap="none" strike="noStrike">
              <a:solidFill>
                <a:schemeClr val="dk1"/>
              </a:solidFill>
              <a:latin typeface="Arial"/>
              <a:ea typeface="Arial"/>
              <a:cs typeface="Arial"/>
              <a:sym typeface="Arial"/>
            </a:endParaRPr>
          </a:p>
        </p:txBody>
      </p:sp>
      <p:sp>
        <p:nvSpPr>
          <p:cNvPr id="80" name="Google Shape;80;p1"/>
          <p:cNvSpPr txBox="1"/>
          <p:nvPr>
            <p:ph idx="1" type="subTitle"/>
          </p:nvPr>
        </p:nvSpPr>
        <p:spPr>
          <a:xfrm>
            <a:off x="266700" y="4820721"/>
            <a:ext cx="8610600" cy="66567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800"/>
              <a:buNone/>
            </a:pPr>
            <a:r>
              <a:rPr b="1" lang="en-US"/>
              <a:t>Chương 3: Tầng giao vận – Transport Layer</a:t>
            </a:r>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153" name="Google Shape;153;p1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54" name="Google Shape;154;p10"/>
          <p:cNvPicPr preferRelativeResize="0"/>
          <p:nvPr/>
        </p:nvPicPr>
        <p:blipFill rotWithShape="1">
          <a:blip r:embed="rId3">
            <a:alphaModFix/>
          </a:blip>
          <a:srcRect b="0" l="0" r="0" t="0"/>
          <a:stretch/>
        </p:blipFill>
        <p:spPr>
          <a:xfrm>
            <a:off x="457200" y="1447800"/>
            <a:ext cx="8534400" cy="482415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0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40" name="Google Shape;940;p100"/>
          <p:cNvSpPr txBox="1"/>
          <p:nvPr>
            <p:ph idx="1" type="body"/>
          </p:nvPr>
        </p:nvSpPr>
        <p:spPr>
          <a:xfrm>
            <a:off x="304801" y="981332"/>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Các sự kiện của TCP bên gửi</a:t>
            </a:r>
            <a:endParaRPr/>
          </a:p>
          <a:p>
            <a:pPr indent="-228600" lvl="2" marL="1143000" rtl="0" algn="just">
              <a:spcBef>
                <a:spcPts val="480"/>
              </a:spcBef>
              <a:spcAft>
                <a:spcPts val="0"/>
              </a:spcAft>
              <a:buClr>
                <a:schemeClr val="dk1"/>
              </a:buClr>
              <a:buSzPts val="2400"/>
              <a:buChar char="•"/>
            </a:pPr>
            <a:r>
              <a:rPr lang="en-US"/>
              <a:t>Timeout</a:t>
            </a:r>
            <a:endParaRPr/>
          </a:p>
          <a:p>
            <a:pPr indent="-228600" lvl="3" marL="1600200" rtl="0" algn="just">
              <a:spcBef>
                <a:spcPts val="400"/>
              </a:spcBef>
              <a:spcAft>
                <a:spcPts val="0"/>
              </a:spcAft>
              <a:buClr>
                <a:schemeClr val="dk1"/>
              </a:buClr>
              <a:buSzPts val="2000"/>
              <a:buChar char="–"/>
            </a:pPr>
            <a:r>
              <a:rPr lang="en-US"/>
              <a:t>TCP đáp ứng với sự kiện timeout bằng cách truyền lại segment bị timeout.</a:t>
            </a:r>
            <a:endParaRPr/>
          </a:p>
          <a:p>
            <a:pPr indent="-228600" lvl="3" marL="1600200" rtl="0" algn="just">
              <a:spcBef>
                <a:spcPts val="400"/>
              </a:spcBef>
              <a:spcAft>
                <a:spcPts val="0"/>
              </a:spcAft>
              <a:buClr>
                <a:schemeClr val="dk1"/>
              </a:buClr>
              <a:buSzPts val="2000"/>
              <a:buChar char="–"/>
            </a:pPr>
            <a:r>
              <a:rPr lang="en-US"/>
              <a:t>TCP sau đó khởi tạo lại bộ định thời</a:t>
            </a:r>
            <a:endParaRPr/>
          </a:p>
        </p:txBody>
      </p:sp>
      <p:sp>
        <p:nvSpPr>
          <p:cNvPr id="941" name="Google Shape;941;p10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48" name="Google Shape;948;p101"/>
          <p:cNvSpPr txBox="1"/>
          <p:nvPr>
            <p:ph idx="1" type="body"/>
          </p:nvPr>
        </p:nvSpPr>
        <p:spPr>
          <a:xfrm>
            <a:off x="304801" y="981332"/>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Các sự kiện của TCP bên gửi</a:t>
            </a:r>
            <a:endParaRPr/>
          </a:p>
          <a:p>
            <a:pPr indent="-228600" lvl="2" marL="1143000" rtl="0" algn="just">
              <a:spcBef>
                <a:spcPts val="480"/>
              </a:spcBef>
              <a:spcAft>
                <a:spcPts val="0"/>
              </a:spcAft>
              <a:buClr>
                <a:schemeClr val="dk1"/>
              </a:buClr>
              <a:buSzPts val="2400"/>
              <a:buChar char="•"/>
            </a:pPr>
            <a:r>
              <a:rPr lang="en-US"/>
              <a:t>ACK đã nhận</a:t>
            </a:r>
            <a:endParaRPr/>
          </a:p>
          <a:p>
            <a:pPr indent="-228600" lvl="3" marL="1600200" rtl="0" algn="just">
              <a:spcBef>
                <a:spcPts val="400"/>
              </a:spcBef>
              <a:spcAft>
                <a:spcPts val="0"/>
              </a:spcAft>
              <a:buClr>
                <a:schemeClr val="dk1"/>
              </a:buClr>
              <a:buSzPts val="2000"/>
              <a:buChar char="–"/>
            </a:pPr>
            <a:r>
              <a:rPr lang="en-US"/>
              <a:t>Nếu ACK báo nhận cho các segment chưa được báo nhận trước đó, thì:</a:t>
            </a:r>
            <a:endParaRPr/>
          </a:p>
          <a:p>
            <a:pPr indent="-228600" lvl="4" marL="2057400" rtl="0" algn="just">
              <a:spcBef>
                <a:spcPts val="360"/>
              </a:spcBef>
              <a:spcAft>
                <a:spcPts val="0"/>
              </a:spcAft>
              <a:buClr>
                <a:schemeClr val="dk1"/>
              </a:buClr>
              <a:buSzPts val="1800"/>
              <a:buChar char="»"/>
            </a:pPr>
            <a:r>
              <a:rPr lang="en-US"/>
              <a:t>Cập nhật lại các segment đã được báo nhận</a:t>
            </a:r>
            <a:endParaRPr/>
          </a:p>
          <a:p>
            <a:pPr indent="-228600" lvl="4" marL="2057400" rtl="0" algn="just">
              <a:spcBef>
                <a:spcPts val="360"/>
              </a:spcBef>
              <a:spcAft>
                <a:spcPts val="0"/>
              </a:spcAft>
              <a:buClr>
                <a:schemeClr val="dk1"/>
              </a:buClr>
              <a:buSzPts val="1800"/>
              <a:buChar char="»"/>
            </a:pPr>
            <a:r>
              <a:rPr lang="en-US"/>
              <a:t>Khởi tạo bộ định thời nếu vẫn còn các segment chưa được báo nhận</a:t>
            </a:r>
            <a:endParaRPr/>
          </a:p>
          <a:p>
            <a:pPr indent="-228600" lvl="3" marL="1600200" rtl="0" algn="just">
              <a:spcBef>
                <a:spcPts val="400"/>
              </a:spcBef>
              <a:spcAft>
                <a:spcPts val="0"/>
              </a:spcAft>
              <a:buClr>
                <a:schemeClr val="dk1"/>
              </a:buClr>
              <a:buSzPts val="2000"/>
              <a:buChar char="–"/>
            </a:pPr>
            <a:r>
              <a:rPr lang="en-US"/>
              <a:t>TCP so sánh giá trị ACK </a:t>
            </a:r>
            <a:r>
              <a:rPr b="1" i="1" lang="en-US"/>
              <a:t>y</a:t>
            </a:r>
            <a:r>
              <a:rPr lang="en-US"/>
              <a:t> với biến </a:t>
            </a:r>
            <a:r>
              <a:rPr b="1" i="1" lang="en-US"/>
              <a:t>SendBase</a:t>
            </a:r>
            <a:r>
              <a:rPr lang="en-US"/>
              <a:t> của nó</a:t>
            </a:r>
            <a:endParaRPr/>
          </a:p>
          <a:p>
            <a:pPr indent="-228600" lvl="3" marL="1600200" rtl="0" algn="just">
              <a:spcBef>
                <a:spcPts val="400"/>
              </a:spcBef>
              <a:spcAft>
                <a:spcPts val="0"/>
              </a:spcAft>
              <a:buClr>
                <a:schemeClr val="dk1"/>
              </a:buClr>
              <a:buSzPts val="2000"/>
              <a:buChar char="–"/>
            </a:pPr>
            <a:r>
              <a:rPr lang="en-US"/>
              <a:t>TCP sử dụng ACK tích lũy, để cho </a:t>
            </a:r>
            <a:r>
              <a:rPr b="1" i="1" lang="en-US"/>
              <a:t>y</a:t>
            </a:r>
            <a:r>
              <a:rPr lang="en-US"/>
              <a:t> xác nhận việc nhận tất cả các byte trước byte số </a:t>
            </a:r>
            <a:r>
              <a:rPr b="1" i="1" lang="en-US"/>
              <a:t>y</a:t>
            </a:r>
            <a:r>
              <a:rPr lang="en-US"/>
              <a:t>. </a:t>
            </a:r>
            <a:endParaRPr/>
          </a:p>
          <a:p>
            <a:pPr indent="-228600" lvl="4" marL="2057400" rtl="0" algn="just">
              <a:spcBef>
                <a:spcPts val="360"/>
              </a:spcBef>
              <a:spcAft>
                <a:spcPts val="0"/>
              </a:spcAft>
              <a:buClr>
                <a:schemeClr val="dk1"/>
              </a:buClr>
              <a:buSzPts val="1800"/>
              <a:buChar char="»"/>
            </a:pPr>
            <a:r>
              <a:rPr lang="en-US"/>
              <a:t>Nếu </a:t>
            </a:r>
            <a:r>
              <a:rPr b="1" i="1" lang="en-US"/>
              <a:t>y</a:t>
            </a:r>
            <a:r>
              <a:rPr lang="en-US"/>
              <a:t>&gt; SendBase, khi đó ACK đang xác nhận một hoặc nhiều segment chưa được xác nhận trước đó. Khi đó, bên gửi sẽ cập nhật biến SendBase của mình.</a:t>
            </a:r>
            <a:endParaRPr/>
          </a:p>
          <a:p>
            <a:pPr indent="-228600" lvl="3" marL="1600200" rtl="0" algn="just">
              <a:spcBef>
                <a:spcPts val="400"/>
              </a:spcBef>
              <a:spcAft>
                <a:spcPts val="0"/>
              </a:spcAft>
              <a:buClr>
                <a:schemeClr val="dk1"/>
              </a:buClr>
              <a:buSzPts val="2000"/>
              <a:buChar char="–"/>
            </a:pPr>
            <a:r>
              <a:rPr lang="en-US"/>
              <a:t>Khởi động bộ định thời nếu hiện tại không có bất kỳ segment nào chưa được xác nhận.</a:t>
            </a:r>
            <a:endParaRPr/>
          </a:p>
        </p:txBody>
      </p:sp>
      <p:sp>
        <p:nvSpPr>
          <p:cNvPr id="949" name="Google Shape;949;p10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id="955" name="Google Shape;955;p102"/>
          <p:cNvPicPr preferRelativeResize="0"/>
          <p:nvPr/>
        </p:nvPicPr>
        <p:blipFill rotWithShape="1">
          <a:blip r:embed="rId3">
            <a:alphaModFix/>
          </a:blip>
          <a:srcRect b="0" l="0" r="0" t="0"/>
          <a:stretch/>
        </p:blipFill>
        <p:spPr>
          <a:xfrm>
            <a:off x="4515845" y="1216572"/>
            <a:ext cx="4588741" cy="5105400"/>
          </a:xfrm>
          <a:prstGeom prst="rect">
            <a:avLst/>
          </a:prstGeom>
          <a:noFill/>
          <a:ln>
            <a:noFill/>
          </a:ln>
        </p:spPr>
      </p:pic>
      <p:sp>
        <p:nvSpPr>
          <p:cNvPr id="956" name="Google Shape;956;p10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57" name="Google Shape;957;p102"/>
          <p:cNvSpPr txBox="1"/>
          <p:nvPr>
            <p:ph idx="1" type="body"/>
          </p:nvPr>
        </p:nvSpPr>
        <p:spPr>
          <a:xfrm>
            <a:off x="304801" y="1140372"/>
            <a:ext cx="4419599"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Kịch bản 1</a:t>
            </a:r>
            <a:endParaRPr/>
          </a:p>
          <a:p>
            <a:pPr indent="-228600" lvl="2" marL="1143000" rtl="0" algn="just">
              <a:spcBef>
                <a:spcPts val="480"/>
              </a:spcBef>
              <a:spcAft>
                <a:spcPts val="0"/>
              </a:spcAft>
              <a:buClr>
                <a:schemeClr val="dk1"/>
              </a:buClr>
              <a:buSzPts val="2400"/>
              <a:buChar char="•"/>
            </a:pPr>
            <a:r>
              <a:rPr lang="en-US"/>
              <a:t>Host A gửi 1 segment (92) tới host B. Segment này chứa 8 byte dữ liệu.</a:t>
            </a:r>
            <a:endParaRPr/>
          </a:p>
          <a:p>
            <a:pPr indent="-228600" lvl="2" marL="1143000" rtl="0" algn="just">
              <a:spcBef>
                <a:spcPts val="480"/>
              </a:spcBef>
              <a:spcAft>
                <a:spcPts val="0"/>
              </a:spcAft>
              <a:buClr>
                <a:schemeClr val="dk1"/>
              </a:buClr>
              <a:buSzPts val="2400"/>
              <a:buChar char="•"/>
            </a:pPr>
            <a:r>
              <a:rPr lang="en-US"/>
              <a:t>Sau khi gửi, Host A chờ ACK (100) từ host B.</a:t>
            </a:r>
            <a:endParaRPr/>
          </a:p>
          <a:p>
            <a:pPr indent="-228600" lvl="2" marL="1143000" rtl="0" algn="just">
              <a:spcBef>
                <a:spcPts val="480"/>
              </a:spcBef>
              <a:spcAft>
                <a:spcPts val="0"/>
              </a:spcAft>
              <a:buClr>
                <a:schemeClr val="dk1"/>
              </a:buClr>
              <a:buSzPts val="2400"/>
              <a:buChar char="•"/>
            </a:pPr>
            <a:r>
              <a:rPr lang="en-US"/>
              <a:t>Host B nhận được segment từ A nhưng ACK từ B tới A bị mất</a:t>
            </a:r>
            <a:r>
              <a:rPr lang="en-US" sz="2000"/>
              <a:t>.</a:t>
            </a:r>
            <a:endParaRPr/>
          </a:p>
        </p:txBody>
      </p:sp>
      <p:sp>
        <p:nvSpPr>
          <p:cNvPr id="958" name="Google Shape;958;p10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103"/>
          <p:cNvPicPr preferRelativeResize="0"/>
          <p:nvPr/>
        </p:nvPicPr>
        <p:blipFill rotWithShape="1">
          <a:blip r:embed="rId3">
            <a:alphaModFix/>
          </a:blip>
          <a:srcRect b="0" l="0" r="0" t="0"/>
          <a:stretch/>
        </p:blipFill>
        <p:spPr>
          <a:xfrm>
            <a:off x="4534238" y="1216572"/>
            <a:ext cx="4588741" cy="5105400"/>
          </a:xfrm>
          <a:prstGeom prst="rect">
            <a:avLst/>
          </a:prstGeom>
          <a:noFill/>
          <a:ln>
            <a:noFill/>
          </a:ln>
        </p:spPr>
      </p:pic>
      <p:sp>
        <p:nvSpPr>
          <p:cNvPr id="965" name="Google Shape;965;p10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66" name="Google Shape;966;p103"/>
          <p:cNvSpPr txBox="1"/>
          <p:nvPr>
            <p:ph idx="1" type="body"/>
          </p:nvPr>
        </p:nvSpPr>
        <p:spPr>
          <a:xfrm>
            <a:off x="170794" y="1140372"/>
            <a:ext cx="4419599"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Kịch bản 1</a:t>
            </a:r>
            <a:endParaRPr/>
          </a:p>
          <a:p>
            <a:pPr indent="-228600" lvl="2" marL="1143000" rtl="0" algn="just">
              <a:spcBef>
                <a:spcPts val="480"/>
              </a:spcBef>
              <a:spcAft>
                <a:spcPts val="0"/>
              </a:spcAft>
              <a:buClr>
                <a:schemeClr val="dk1"/>
              </a:buClr>
              <a:buSzPts val="2400"/>
              <a:buFont typeface="Noto Sans Symbols"/>
              <a:buChar char="⇒"/>
            </a:pPr>
            <a:r>
              <a:rPr lang="en-US"/>
              <a:t>Trong trường hợp này sự kiện timeout xuất hiện và host A truyền lại segment.</a:t>
            </a:r>
            <a:endParaRPr/>
          </a:p>
          <a:p>
            <a:pPr indent="-228600" lvl="2" marL="1143000" rtl="0" algn="just">
              <a:spcBef>
                <a:spcPts val="480"/>
              </a:spcBef>
              <a:spcAft>
                <a:spcPts val="0"/>
              </a:spcAft>
              <a:buClr>
                <a:schemeClr val="dk1"/>
              </a:buClr>
              <a:buSzPts val="2400"/>
              <a:buChar char="•"/>
            </a:pPr>
            <a:r>
              <a:rPr lang="en-US"/>
              <a:t>Khi host B nhận được segment truyền lại từ A, nó quan sát số thứ tự segment chứa data đã được truyền lại. Khi đó, TCP ở host B sẽ loại bỏ các byte trong segment truyền lại</a:t>
            </a:r>
            <a:endParaRPr/>
          </a:p>
        </p:txBody>
      </p:sp>
      <p:sp>
        <p:nvSpPr>
          <p:cNvPr id="967" name="Google Shape;967;p10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104"/>
          <p:cNvPicPr preferRelativeResize="0"/>
          <p:nvPr/>
        </p:nvPicPr>
        <p:blipFill rotWithShape="1">
          <a:blip r:embed="rId3">
            <a:alphaModFix/>
          </a:blip>
          <a:srcRect b="0" l="0" r="0" t="0"/>
          <a:stretch/>
        </p:blipFill>
        <p:spPr>
          <a:xfrm>
            <a:off x="2681451" y="1219200"/>
            <a:ext cx="6324600" cy="5619750"/>
          </a:xfrm>
          <a:prstGeom prst="rect">
            <a:avLst/>
          </a:prstGeom>
          <a:noFill/>
          <a:ln>
            <a:noFill/>
          </a:ln>
        </p:spPr>
      </p:pic>
      <p:sp>
        <p:nvSpPr>
          <p:cNvPr id="974" name="Google Shape;974;p10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75" name="Google Shape;975;p104"/>
          <p:cNvSpPr txBox="1"/>
          <p:nvPr>
            <p:ph idx="1" type="body"/>
          </p:nvPr>
        </p:nvSpPr>
        <p:spPr>
          <a:xfrm>
            <a:off x="170794" y="1140372"/>
            <a:ext cx="4419599"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Kịch bản 2</a:t>
            </a:r>
            <a:endParaRPr/>
          </a:p>
          <a:p>
            <a:pPr indent="-228600" lvl="2" marL="1143000" rtl="0" algn="just">
              <a:spcBef>
                <a:spcPts val="480"/>
              </a:spcBef>
              <a:spcAft>
                <a:spcPts val="0"/>
              </a:spcAft>
              <a:buClr>
                <a:schemeClr val="dk1"/>
              </a:buClr>
              <a:buSzPts val="2400"/>
              <a:buChar char="•"/>
            </a:pPr>
            <a:r>
              <a:rPr lang="en-US"/>
              <a:t>Host A gửi 2 segment cho host B</a:t>
            </a:r>
            <a:endParaRPr/>
          </a:p>
          <a:p>
            <a:pPr indent="-228600" lvl="3" marL="1600200" rtl="0" algn="just">
              <a:spcBef>
                <a:spcPts val="400"/>
              </a:spcBef>
              <a:spcAft>
                <a:spcPts val="0"/>
              </a:spcAft>
              <a:buClr>
                <a:schemeClr val="dk1"/>
              </a:buClr>
              <a:buSzPts val="2000"/>
              <a:buChar char="–"/>
            </a:pPr>
            <a:r>
              <a:rPr lang="en-US"/>
              <a:t>Segment 1: 92, 8 bytes</a:t>
            </a:r>
            <a:endParaRPr/>
          </a:p>
          <a:p>
            <a:pPr indent="-228600" lvl="3" marL="1600200" rtl="0" algn="just">
              <a:spcBef>
                <a:spcPts val="400"/>
              </a:spcBef>
              <a:spcAft>
                <a:spcPts val="0"/>
              </a:spcAft>
              <a:buClr>
                <a:schemeClr val="dk1"/>
              </a:buClr>
              <a:buSzPts val="2000"/>
              <a:buChar char="–"/>
            </a:pPr>
            <a:r>
              <a:rPr lang="en-US"/>
              <a:t>Segment 2: 100, 20 bytes</a:t>
            </a:r>
            <a:endParaRPr/>
          </a:p>
          <a:p>
            <a:pPr indent="-228600" lvl="2" marL="1143000" rtl="0" algn="just">
              <a:spcBef>
                <a:spcPts val="480"/>
              </a:spcBef>
              <a:spcAft>
                <a:spcPts val="0"/>
              </a:spcAft>
              <a:buClr>
                <a:schemeClr val="dk1"/>
              </a:buClr>
              <a:buSzPts val="2400"/>
              <a:buChar char="•"/>
            </a:pPr>
            <a:r>
              <a:rPr lang="en-US"/>
              <a:t>Giả sử 2 segments này đều đến B nguyên vẹn và B gửi 2 ACK (100, 120) tương ứng với 2 segment này sang cho host A</a:t>
            </a:r>
            <a:endParaRPr/>
          </a:p>
          <a:p>
            <a:pPr indent="-101600" lvl="3" marL="1600200" rtl="0" algn="just">
              <a:spcBef>
                <a:spcPts val="400"/>
              </a:spcBef>
              <a:spcAft>
                <a:spcPts val="0"/>
              </a:spcAft>
              <a:buClr>
                <a:schemeClr val="dk1"/>
              </a:buClr>
              <a:buSzPts val="2000"/>
              <a:buNone/>
            </a:pPr>
            <a:r>
              <a:t/>
            </a:r>
            <a:endParaRPr/>
          </a:p>
          <a:p>
            <a:pPr indent="-76200" lvl="2" marL="1143000" rtl="0" algn="just">
              <a:spcBef>
                <a:spcPts val="480"/>
              </a:spcBef>
              <a:spcAft>
                <a:spcPts val="0"/>
              </a:spcAft>
              <a:buClr>
                <a:schemeClr val="dk1"/>
              </a:buClr>
              <a:buSzPts val="2400"/>
              <a:buNone/>
            </a:pPr>
            <a:r>
              <a:t/>
            </a:r>
            <a:endParaRPr/>
          </a:p>
        </p:txBody>
      </p:sp>
      <p:sp>
        <p:nvSpPr>
          <p:cNvPr id="976" name="Google Shape;976;p10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05"/>
          <p:cNvPicPr preferRelativeResize="0"/>
          <p:nvPr/>
        </p:nvPicPr>
        <p:blipFill rotWithShape="1">
          <a:blip r:embed="rId3">
            <a:alphaModFix/>
          </a:blip>
          <a:srcRect b="0" l="0" r="0" t="0"/>
          <a:stretch/>
        </p:blipFill>
        <p:spPr>
          <a:xfrm>
            <a:off x="2919248" y="990600"/>
            <a:ext cx="6224752" cy="5619750"/>
          </a:xfrm>
          <a:prstGeom prst="rect">
            <a:avLst/>
          </a:prstGeom>
          <a:noFill/>
          <a:ln>
            <a:noFill/>
          </a:ln>
        </p:spPr>
      </p:pic>
      <p:sp>
        <p:nvSpPr>
          <p:cNvPr id="983" name="Google Shape;983;p10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84" name="Google Shape;984;p105"/>
          <p:cNvSpPr txBox="1"/>
          <p:nvPr>
            <p:ph idx="1" type="body"/>
          </p:nvPr>
        </p:nvSpPr>
        <p:spPr>
          <a:xfrm>
            <a:off x="76200" y="1171575"/>
            <a:ext cx="5010806"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Kịch bản 2</a:t>
            </a:r>
            <a:endParaRPr/>
          </a:p>
          <a:p>
            <a:pPr indent="-228600" lvl="2" marL="1143000" rtl="0" algn="just">
              <a:spcBef>
                <a:spcPts val="480"/>
              </a:spcBef>
              <a:spcAft>
                <a:spcPts val="0"/>
              </a:spcAft>
              <a:buClr>
                <a:schemeClr val="dk1"/>
              </a:buClr>
              <a:buSzPts val="2400"/>
              <a:buChar char="•"/>
            </a:pPr>
            <a:r>
              <a:rPr lang="en-US"/>
              <a:t>Giả sử không có ACK nào đến trước thời gian timeout.</a:t>
            </a:r>
            <a:endParaRPr/>
          </a:p>
          <a:p>
            <a:pPr indent="-228600" lvl="2" marL="1143000" rtl="0" algn="just">
              <a:spcBef>
                <a:spcPts val="480"/>
              </a:spcBef>
              <a:spcAft>
                <a:spcPts val="0"/>
              </a:spcAft>
              <a:buClr>
                <a:schemeClr val="dk1"/>
              </a:buClr>
              <a:buSzPts val="2400"/>
              <a:buChar char="•"/>
            </a:pPr>
            <a:r>
              <a:rPr lang="en-US"/>
              <a:t>Khi sự kiện timeout xuất hiện, host A gửi lại segment đầu tiên (92) và khởi động lại bộ định thời. </a:t>
            </a:r>
            <a:endParaRPr/>
          </a:p>
          <a:p>
            <a:pPr indent="-228600" lvl="2" marL="1143000" rtl="0" algn="just">
              <a:spcBef>
                <a:spcPts val="480"/>
              </a:spcBef>
              <a:spcAft>
                <a:spcPts val="0"/>
              </a:spcAft>
              <a:buClr>
                <a:schemeClr val="dk1"/>
              </a:buClr>
              <a:buSzPts val="2400"/>
              <a:buChar char="•"/>
            </a:pPr>
            <a:r>
              <a:rPr lang="en-US"/>
              <a:t>Ngay khi ACK cho segment thứ 2 tới trước timeout mới, segment 2 sẽ không được truyền lại.</a:t>
            </a:r>
            <a:endParaRPr/>
          </a:p>
          <a:p>
            <a:pPr indent="-101600" lvl="3" marL="1600200" rtl="0" algn="just">
              <a:spcBef>
                <a:spcPts val="400"/>
              </a:spcBef>
              <a:spcAft>
                <a:spcPts val="0"/>
              </a:spcAft>
              <a:buClr>
                <a:schemeClr val="dk1"/>
              </a:buClr>
              <a:buSzPts val="2000"/>
              <a:buNone/>
            </a:pPr>
            <a:r>
              <a:t/>
            </a:r>
            <a:endParaRPr/>
          </a:p>
          <a:p>
            <a:pPr indent="-76200" lvl="2" marL="1143000" rtl="0" algn="just">
              <a:spcBef>
                <a:spcPts val="480"/>
              </a:spcBef>
              <a:spcAft>
                <a:spcPts val="0"/>
              </a:spcAft>
              <a:buClr>
                <a:schemeClr val="dk1"/>
              </a:buClr>
              <a:buSzPts val="2400"/>
              <a:buNone/>
            </a:pPr>
            <a:r>
              <a:t/>
            </a:r>
            <a:endParaRPr/>
          </a:p>
        </p:txBody>
      </p:sp>
      <p:sp>
        <p:nvSpPr>
          <p:cNvPr id="985" name="Google Shape;985;p10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106"/>
          <p:cNvPicPr preferRelativeResize="0"/>
          <p:nvPr/>
        </p:nvPicPr>
        <p:blipFill rotWithShape="1">
          <a:blip r:embed="rId3">
            <a:alphaModFix/>
          </a:blip>
          <a:srcRect b="0" l="0" r="0" t="0"/>
          <a:stretch/>
        </p:blipFill>
        <p:spPr>
          <a:xfrm>
            <a:off x="2857500" y="1140372"/>
            <a:ext cx="6210300" cy="5448300"/>
          </a:xfrm>
          <a:prstGeom prst="rect">
            <a:avLst/>
          </a:prstGeom>
          <a:noFill/>
          <a:ln>
            <a:noFill/>
          </a:ln>
        </p:spPr>
      </p:pic>
      <p:sp>
        <p:nvSpPr>
          <p:cNvPr id="992" name="Google Shape;992;p10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93" name="Google Shape;993;p106"/>
          <p:cNvSpPr txBox="1"/>
          <p:nvPr>
            <p:ph idx="1" type="body"/>
          </p:nvPr>
        </p:nvSpPr>
        <p:spPr>
          <a:xfrm>
            <a:off x="170794" y="1140372"/>
            <a:ext cx="4858406"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Kịch bản 3</a:t>
            </a:r>
            <a:endParaRPr/>
          </a:p>
          <a:p>
            <a:pPr indent="-228600" lvl="2" marL="1143000" rtl="0" algn="just">
              <a:spcBef>
                <a:spcPts val="480"/>
              </a:spcBef>
              <a:spcAft>
                <a:spcPts val="0"/>
              </a:spcAft>
              <a:buClr>
                <a:schemeClr val="dk1"/>
              </a:buClr>
              <a:buSzPts val="2400"/>
              <a:buChar char="•"/>
            </a:pPr>
            <a:r>
              <a:rPr lang="en-US"/>
              <a:t>Host A gửi 2 segment như kịch bản 2.</a:t>
            </a:r>
            <a:endParaRPr/>
          </a:p>
          <a:p>
            <a:pPr indent="-228600" lvl="2" marL="1143000" rtl="0" algn="just">
              <a:spcBef>
                <a:spcPts val="480"/>
              </a:spcBef>
              <a:spcAft>
                <a:spcPts val="0"/>
              </a:spcAft>
              <a:buClr>
                <a:schemeClr val="dk1"/>
              </a:buClr>
              <a:buSzPts val="2400"/>
              <a:buChar char="•"/>
            </a:pPr>
            <a:r>
              <a:rPr lang="en-US"/>
              <a:t>ACK của segment 1 bị mất, nhưng ngay trước sự kiện timeout. </a:t>
            </a:r>
            <a:endParaRPr/>
          </a:p>
          <a:p>
            <a:pPr indent="-228600" lvl="2" marL="1143000" rtl="0" algn="just">
              <a:spcBef>
                <a:spcPts val="480"/>
              </a:spcBef>
              <a:spcAft>
                <a:spcPts val="0"/>
              </a:spcAft>
              <a:buClr>
                <a:schemeClr val="dk1"/>
              </a:buClr>
              <a:buSzPts val="2400"/>
              <a:buChar char="•"/>
            </a:pPr>
            <a:r>
              <a:rPr lang="en-US"/>
              <a:t>Host A chỉ nhận được ACK 120. Do đó, host A biết được host B đã nhận được tất cả các byte tới số 119, do vậy host A không gửi lại cả một trong 2 segment</a:t>
            </a:r>
            <a:endParaRPr/>
          </a:p>
          <a:p>
            <a:pPr indent="-101600" lvl="3" marL="1600200" rtl="0" algn="just">
              <a:spcBef>
                <a:spcPts val="400"/>
              </a:spcBef>
              <a:spcAft>
                <a:spcPts val="0"/>
              </a:spcAft>
              <a:buClr>
                <a:schemeClr val="dk1"/>
              </a:buClr>
              <a:buSzPts val="2000"/>
              <a:buNone/>
            </a:pPr>
            <a:r>
              <a:t/>
            </a:r>
            <a:endParaRPr/>
          </a:p>
          <a:p>
            <a:pPr indent="-76200" lvl="2" marL="1143000" rtl="0" algn="just">
              <a:spcBef>
                <a:spcPts val="480"/>
              </a:spcBef>
              <a:spcAft>
                <a:spcPts val="0"/>
              </a:spcAft>
              <a:buClr>
                <a:schemeClr val="dk1"/>
              </a:buClr>
              <a:buSzPts val="2400"/>
              <a:buNone/>
            </a:pPr>
            <a:r>
              <a:t/>
            </a:r>
            <a:endParaRPr/>
          </a:p>
        </p:txBody>
      </p:sp>
      <p:sp>
        <p:nvSpPr>
          <p:cNvPr id="994" name="Google Shape;994;p10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0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01" name="Google Shape;1001;p10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Tăng gấp đôi thời gian timeout</a:t>
            </a:r>
            <a:endParaRPr/>
          </a:p>
          <a:p>
            <a:pPr indent="-228600" lvl="2" marL="1143000" rtl="0" algn="just">
              <a:spcBef>
                <a:spcPts val="480"/>
              </a:spcBef>
              <a:spcAft>
                <a:spcPts val="0"/>
              </a:spcAft>
              <a:buClr>
                <a:schemeClr val="dk1"/>
              </a:buClr>
              <a:buSzPts val="2400"/>
              <a:buChar char="•"/>
            </a:pPr>
            <a:r>
              <a:rPr lang="en-US"/>
              <a:t>Bất kể khi nào sự kiện timeout xuất hiện, TCP truyền lại gói tin chưa có ACK với số thứ tự nhỏ nhất. Nhưng mỗi khi TCP truyền lại, nó thiết lập khoảng thời gian timeout tiếp theo gấp 2 lần giá trị trước đó thay vì tính toán từ EstimatedRTT và DevRTT.</a:t>
            </a:r>
            <a:endParaRPr/>
          </a:p>
          <a:p>
            <a:pPr indent="-76200" lvl="2" marL="1143000" rtl="0" algn="just">
              <a:spcBef>
                <a:spcPts val="480"/>
              </a:spcBef>
              <a:spcAft>
                <a:spcPts val="0"/>
              </a:spcAft>
              <a:buClr>
                <a:schemeClr val="dk1"/>
              </a:buClr>
              <a:buSzPts val="2400"/>
              <a:buNone/>
            </a:pPr>
            <a:r>
              <a:t/>
            </a:r>
            <a:endParaRPr/>
          </a:p>
        </p:txBody>
      </p:sp>
      <p:sp>
        <p:nvSpPr>
          <p:cNvPr id="1002" name="Google Shape;1002;p10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09" name="Google Shape;1009;p10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Tăng gấp đôi thời gian timeout</a:t>
            </a:r>
            <a:endParaRPr/>
          </a:p>
          <a:p>
            <a:pPr indent="-228600" lvl="2" marL="1143000" rtl="0" algn="just">
              <a:spcBef>
                <a:spcPts val="480"/>
              </a:spcBef>
              <a:spcAft>
                <a:spcPts val="0"/>
              </a:spcAft>
              <a:buClr>
                <a:schemeClr val="dk1"/>
              </a:buClr>
              <a:buSzPts val="2400"/>
              <a:buChar char="•"/>
            </a:pPr>
            <a:r>
              <a:rPr lang="en-US"/>
              <a:t>Ví dụ</a:t>
            </a:r>
            <a:endParaRPr/>
          </a:p>
          <a:p>
            <a:pPr indent="-228600" lvl="3" marL="1600200" rtl="0" algn="just">
              <a:spcBef>
                <a:spcPts val="400"/>
              </a:spcBef>
              <a:spcAft>
                <a:spcPts val="0"/>
              </a:spcAft>
              <a:buClr>
                <a:schemeClr val="dk1"/>
              </a:buClr>
              <a:buSzPts val="2000"/>
              <a:buChar char="–"/>
            </a:pPr>
            <a:r>
              <a:rPr b="1" lang="en-US"/>
              <a:t>TimeoutInterval</a:t>
            </a:r>
            <a:r>
              <a:rPr lang="en-US"/>
              <a:t> cho segment chưa được ACK muộn nhất </a:t>
            </a:r>
            <a:r>
              <a:rPr b="1" lang="en-US"/>
              <a:t>= 0.75 </a:t>
            </a:r>
            <a:r>
              <a:rPr lang="en-US"/>
              <a:t>giây khi bộ định thời đầu tiên hết hạn.</a:t>
            </a:r>
            <a:endParaRPr/>
          </a:p>
          <a:p>
            <a:pPr indent="-228600" lvl="3" marL="1600200" rtl="0" algn="just">
              <a:spcBef>
                <a:spcPts val="400"/>
              </a:spcBef>
              <a:spcAft>
                <a:spcPts val="0"/>
              </a:spcAft>
              <a:buClr>
                <a:schemeClr val="dk1"/>
              </a:buClr>
              <a:buSzPts val="2000"/>
              <a:buChar char="–"/>
            </a:pPr>
            <a:r>
              <a:rPr lang="en-US"/>
              <a:t>TCP khi đó sẽ truyền lại segment này và thiết lập thời hạn mới = 1.5 giây.</a:t>
            </a:r>
            <a:endParaRPr/>
          </a:p>
          <a:p>
            <a:pPr indent="-228600" lvl="3" marL="1600200" rtl="0" algn="just">
              <a:spcBef>
                <a:spcPts val="400"/>
              </a:spcBef>
              <a:spcAft>
                <a:spcPts val="0"/>
              </a:spcAft>
              <a:buClr>
                <a:schemeClr val="dk1"/>
              </a:buClr>
              <a:buSzPts val="2000"/>
              <a:buChar char="–"/>
            </a:pPr>
            <a:r>
              <a:rPr lang="en-US"/>
              <a:t>Nếu bộ định thời lại hết hạn sau 1.5 giây, TCP sẽ lại truyền lại segment này, và thiết lập thời hạn = 3.0 giây</a:t>
            </a:r>
            <a:endParaRPr/>
          </a:p>
          <a:p>
            <a:pPr indent="-228600" lvl="3" marL="1600200" rtl="0" algn="just">
              <a:spcBef>
                <a:spcPts val="400"/>
              </a:spcBef>
              <a:spcAft>
                <a:spcPts val="0"/>
              </a:spcAft>
              <a:buClr>
                <a:schemeClr val="dk1"/>
              </a:buClr>
              <a:buSzPts val="2000"/>
              <a:buFont typeface="Noto Sans Symbols"/>
              <a:buChar char="⇒"/>
            </a:pPr>
            <a:r>
              <a:rPr lang="en-US"/>
              <a:t> Các khoảng thời gian này tăng theo số mũ sau mỗi lần truyền lại. Tuy nhiên, bất cứ khi nào bộ định thời bắt đầu sau một trong 2 sự kiện (nhận dữ liệu từ ứng dụng, nhận ACK), TimeoutInterval được lấy từ các giá trị EstimatedRTT và DevRTT  gần nhất.</a:t>
            </a:r>
            <a:endParaRPr/>
          </a:p>
          <a:p>
            <a:pPr indent="-76200" lvl="2" marL="1143000" rtl="0" algn="just">
              <a:spcBef>
                <a:spcPts val="480"/>
              </a:spcBef>
              <a:spcAft>
                <a:spcPts val="0"/>
              </a:spcAft>
              <a:buClr>
                <a:schemeClr val="dk1"/>
              </a:buClr>
              <a:buSzPts val="2400"/>
              <a:buNone/>
            </a:pPr>
            <a:r>
              <a:t/>
            </a:r>
            <a:endParaRPr/>
          </a:p>
        </p:txBody>
      </p:sp>
      <p:sp>
        <p:nvSpPr>
          <p:cNvPr id="1010" name="Google Shape;1010;p10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16" name="Google Shape;1016;p10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Truyền lại nhanh</a:t>
            </a:r>
            <a:endParaRPr/>
          </a:p>
          <a:p>
            <a:pPr indent="-228600" lvl="2" marL="1143000" rtl="0" algn="just">
              <a:spcBef>
                <a:spcPts val="480"/>
              </a:spcBef>
              <a:spcAft>
                <a:spcPts val="0"/>
              </a:spcAft>
              <a:buClr>
                <a:schemeClr val="dk1"/>
              </a:buClr>
              <a:buSzPts val="2400"/>
              <a:buChar char="•"/>
            </a:pPr>
            <a:r>
              <a:rPr lang="en-US"/>
              <a:t>Một trong những vấn đề với việc truyền lại dựa trên kích hoạt timeout đó là chu kỳ timeout có thể dài. Khi một segment bị mất, chu kỳ timeout dài sẽ buộc người gửi phải trì hoãn việc gửi gói tin bị mất, do đó tăng trễ đầu cuối.</a:t>
            </a:r>
            <a:endParaRPr/>
          </a:p>
          <a:p>
            <a:pPr indent="-228600" lvl="2" marL="1143000" rtl="0" algn="just">
              <a:spcBef>
                <a:spcPts val="480"/>
              </a:spcBef>
              <a:spcAft>
                <a:spcPts val="0"/>
              </a:spcAft>
              <a:buClr>
                <a:schemeClr val="dk1"/>
              </a:buClr>
              <a:buSzPts val="2400"/>
              <a:buChar char="•"/>
            </a:pPr>
            <a:r>
              <a:rPr lang="en-US"/>
              <a:t>May mắn, bên gửi thường có thể phát hiện gói tin bị mất trước khi sự kiện timeout xuất hiện bằng cách ghi nhận cái gọi là </a:t>
            </a:r>
            <a:r>
              <a:rPr b="1" lang="en-US"/>
              <a:t>ACK trùng lặp</a:t>
            </a:r>
            <a:endParaRPr/>
          </a:p>
          <a:p>
            <a:pPr indent="-228600" lvl="3" marL="1600200" rtl="0" algn="just">
              <a:spcBef>
                <a:spcPts val="400"/>
              </a:spcBef>
              <a:spcAft>
                <a:spcPts val="0"/>
              </a:spcAft>
              <a:buClr>
                <a:schemeClr val="dk1"/>
              </a:buClr>
              <a:buSzPts val="2000"/>
              <a:buChar char="–"/>
            </a:pPr>
            <a:r>
              <a:rPr b="1" lang="en-US"/>
              <a:t>ACK trùng lặp </a:t>
            </a:r>
            <a:r>
              <a:rPr lang="en-US"/>
              <a:t>là một ACK xác nhận lại một segment mà bên gửi đã nhận được ACK trước đó</a:t>
            </a:r>
            <a:endParaRPr b="1"/>
          </a:p>
          <a:p>
            <a:pPr indent="-139700" lvl="0" marL="342900" rtl="0" algn="just">
              <a:spcBef>
                <a:spcPts val="640"/>
              </a:spcBef>
              <a:spcAft>
                <a:spcPts val="0"/>
              </a:spcAft>
              <a:buClr>
                <a:schemeClr val="dk1"/>
              </a:buClr>
              <a:buSzPts val="3200"/>
              <a:buNone/>
            </a:pPr>
            <a:r>
              <a:t/>
            </a:r>
            <a:endParaRPr/>
          </a:p>
          <a:p>
            <a:pPr indent="-139700" lvl="0" marL="342900" rtl="0" algn="just">
              <a:spcBef>
                <a:spcPts val="640"/>
              </a:spcBef>
              <a:spcAft>
                <a:spcPts val="0"/>
              </a:spcAft>
              <a:buClr>
                <a:schemeClr val="dk1"/>
              </a:buClr>
              <a:buSzPts val="3200"/>
              <a:buNone/>
            </a:pPr>
            <a:r>
              <a:t/>
            </a:r>
            <a:endParaRPr/>
          </a:p>
        </p:txBody>
      </p:sp>
      <p:sp>
        <p:nvSpPr>
          <p:cNvPr id="1017" name="Google Shape;1017;p10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161" name="Google Shape;161;p11"/>
          <p:cNvSpPr txBox="1"/>
          <p:nvPr>
            <p:ph idx="1" type="body"/>
          </p:nvPr>
        </p:nvSpPr>
        <p:spPr>
          <a:xfrm>
            <a:off x="152400" y="1249362"/>
            <a:ext cx="46482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t>Việc phân kênh được thực hiện như thế nào?</a:t>
            </a:r>
            <a:endParaRPr/>
          </a:p>
          <a:p>
            <a:pPr indent="-285750" lvl="1" marL="742950" rtl="0" algn="just">
              <a:spcBef>
                <a:spcPts val="480"/>
              </a:spcBef>
              <a:spcAft>
                <a:spcPts val="0"/>
              </a:spcAft>
              <a:buClr>
                <a:schemeClr val="dk1"/>
              </a:buClr>
              <a:buSzPts val="2400"/>
              <a:buChar char="–"/>
            </a:pPr>
            <a:r>
              <a:rPr lang="en-US" sz="2400"/>
              <a:t>Host nhận các IP datagram </a:t>
            </a:r>
            <a:endParaRPr/>
          </a:p>
          <a:p>
            <a:pPr indent="-228600" lvl="2" marL="1143000" rtl="0" algn="just">
              <a:spcBef>
                <a:spcPts val="400"/>
              </a:spcBef>
              <a:spcAft>
                <a:spcPts val="0"/>
              </a:spcAft>
              <a:buClr>
                <a:schemeClr val="dk1"/>
              </a:buClr>
              <a:buSzPts val="2000"/>
              <a:buChar char="•"/>
            </a:pPr>
            <a:r>
              <a:rPr lang="en-US" sz="2000"/>
              <a:t>Mỗi datagram có địa chỉ nguồn IP và địa chỉ IP đích</a:t>
            </a:r>
            <a:endParaRPr/>
          </a:p>
          <a:p>
            <a:pPr indent="-228600" lvl="2" marL="1143000" rtl="0" algn="just">
              <a:spcBef>
                <a:spcPts val="400"/>
              </a:spcBef>
              <a:spcAft>
                <a:spcPts val="0"/>
              </a:spcAft>
              <a:buClr>
                <a:schemeClr val="dk1"/>
              </a:buClr>
              <a:buSzPts val="2000"/>
              <a:buChar char="•"/>
            </a:pPr>
            <a:r>
              <a:rPr lang="en-US" sz="2000"/>
              <a:t>Mỗi datagram mang một đoạn dữ liệu của tầng giao vận</a:t>
            </a:r>
            <a:endParaRPr/>
          </a:p>
          <a:p>
            <a:pPr indent="-228600" lvl="2" marL="1143000" rtl="0" algn="just">
              <a:spcBef>
                <a:spcPts val="400"/>
              </a:spcBef>
              <a:spcAft>
                <a:spcPts val="0"/>
              </a:spcAft>
              <a:buClr>
                <a:schemeClr val="dk1"/>
              </a:buClr>
              <a:buSzPts val="2000"/>
              <a:buChar char="•"/>
            </a:pPr>
            <a:r>
              <a:rPr lang="en-US" sz="2000"/>
              <a:t>Mỗi segment có số hiệu cổng nguồn và số hiệu cổng đích</a:t>
            </a:r>
            <a:endParaRPr/>
          </a:p>
          <a:p>
            <a:pPr indent="-285750" lvl="1" marL="742950" rtl="0" algn="just">
              <a:spcBef>
                <a:spcPts val="480"/>
              </a:spcBef>
              <a:spcAft>
                <a:spcPts val="0"/>
              </a:spcAft>
              <a:buClr>
                <a:schemeClr val="dk1"/>
              </a:buClr>
              <a:buSzPts val="2400"/>
              <a:buChar char="–"/>
            </a:pPr>
            <a:r>
              <a:rPr lang="en-US" sz="2400"/>
              <a:t>Host sử dụng </a:t>
            </a:r>
            <a:r>
              <a:rPr i="1" lang="en-US" sz="2400"/>
              <a:t>địa chỉ IP &amp; số hiệu cổng </a:t>
            </a:r>
            <a:r>
              <a:rPr lang="en-US" sz="2400"/>
              <a:t>để định hướng đoạn đến socket phù hợp</a:t>
            </a:r>
            <a:endParaRPr/>
          </a:p>
        </p:txBody>
      </p:sp>
      <p:sp>
        <p:nvSpPr>
          <p:cNvPr id="162" name="Google Shape;162;p1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63" name="Google Shape;163;p11"/>
          <p:cNvPicPr preferRelativeResize="0"/>
          <p:nvPr/>
        </p:nvPicPr>
        <p:blipFill rotWithShape="1">
          <a:blip r:embed="rId3">
            <a:alphaModFix/>
          </a:blip>
          <a:srcRect b="0" l="0" r="0" t="0"/>
          <a:stretch/>
        </p:blipFill>
        <p:spPr>
          <a:xfrm>
            <a:off x="5114282" y="1524000"/>
            <a:ext cx="3877318" cy="44196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1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24" name="Google Shape;1024;p110"/>
          <p:cNvSpPr txBox="1"/>
          <p:nvPr>
            <p:ph idx="1" type="body"/>
          </p:nvPr>
        </p:nvSpPr>
        <p:spPr>
          <a:xfrm>
            <a:off x="375745" y="9906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Tạo ACK trong TCP</a:t>
            </a:r>
            <a:endParaRPr/>
          </a:p>
        </p:txBody>
      </p:sp>
      <p:sp>
        <p:nvSpPr>
          <p:cNvPr id="1025" name="Google Shape;1025;p11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026" name="Google Shape;1026;p110"/>
          <p:cNvPicPr preferRelativeResize="0"/>
          <p:nvPr/>
        </p:nvPicPr>
        <p:blipFill rotWithShape="1">
          <a:blip r:embed="rId3">
            <a:alphaModFix/>
          </a:blip>
          <a:srcRect b="0" l="0" r="0" t="0"/>
          <a:stretch/>
        </p:blipFill>
        <p:spPr>
          <a:xfrm>
            <a:off x="1098332" y="2113693"/>
            <a:ext cx="7239000" cy="444339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1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32" name="Google Shape;1032;p11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Tạo ACK trong TCP</a:t>
            </a:r>
            <a:endParaRPr/>
          </a:p>
          <a:p>
            <a:pPr indent="-228600" lvl="2" marL="1143000" rtl="0" algn="just">
              <a:spcBef>
                <a:spcPts val="480"/>
              </a:spcBef>
              <a:spcAft>
                <a:spcPts val="0"/>
              </a:spcAft>
              <a:buClr>
                <a:schemeClr val="dk1"/>
              </a:buClr>
              <a:buSzPts val="2400"/>
              <a:buChar char="•"/>
            </a:pPr>
            <a:r>
              <a:rPr lang="en-US"/>
              <a:t>Do bên gửi thường gửi một lượng lớn các segment, nếu một segment bị mất, sẽ có thể có nhiều ACK trùng lặp.</a:t>
            </a:r>
            <a:endParaRPr/>
          </a:p>
          <a:p>
            <a:pPr indent="-228600" lvl="2" marL="1143000" rtl="0" algn="just">
              <a:spcBef>
                <a:spcPts val="480"/>
              </a:spcBef>
              <a:spcAft>
                <a:spcPts val="0"/>
              </a:spcAft>
              <a:buClr>
                <a:schemeClr val="dk1"/>
              </a:buClr>
              <a:buSzPts val="2400"/>
              <a:buChar char="•"/>
            </a:pPr>
            <a:r>
              <a:rPr lang="en-US"/>
              <a:t>Nếu TCP bên gửi nhận được 3 ACK trùng lặp cho cùng dữ liệu, nó coi đây là một dấu hiệu cho thấy rằng segment theo sau segment đã được ACK 3 lần đã bị mất</a:t>
            </a:r>
            <a:endParaRPr/>
          </a:p>
          <a:p>
            <a:pPr indent="-228600" lvl="2" marL="1143000" rtl="0" algn="just">
              <a:spcBef>
                <a:spcPts val="480"/>
              </a:spcBef>
              <a:spcAft>
                <a:spcPts val="0"/>
              </a:spcAft>
              <a:buClr>
                <a:schemeClr val="dk1"/>
              </a:buClr>
              <a:buSzPts val="2400"/>
              <a:buChar char="•"/>
            </a:pPr>
            <a:r>
              <a:rPr lang="en-US"/>
              <a:t>Trong trường hợp nhận được 3 ACK trùng lặp, TCP bên gửi thực hiện </a:t>
            </a:r>
            <a:r>
              <a:rPr b="1" lang="en-US"/>
              <a:t>fast retransmit</a:t>
            </a:r>
            <a:r>
              <a:rPr lang="en-US"/>
              <a:t>, truyền lại segment bị mất trước khi bộ định thời của segment đó quá hạn.</a:t>
            </a:r>
            <a:endParaRPr b="1"/>
          </a:p>
        </p:txBody>
      </p:sp>
      <p:sp>
        <p:nvSpPr>
          <p:cNvPr id="1033" name="Google Shape;1033;p11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id="1039" name="Google Shape;1039;p112"/>
          <p:cNvPicPr preferRelativeResize="0"/>
          <p:nvPr/>
        </p:nvPicPr>
        <p:blipFill rotWithShape="1">
          <a:blip r:embed="rId3">
            <a:alphaModFix/>
          </a:blip>
          <a:srcRect b="0" l="0" r="0" t="0"/>
          <a:stretch/>
        </p:blipFill>
        <p:spPr>
          <a:xfrm>
            <a:off x="4554921" y="1110687"/>
            <a:ext cx="4305300" cy="5213913"/>
          </a:xfrm>
          <a:prstGeom prst="rect">
            <a:avLst/>
          </a:prstGeom>
          <a:noFill/>
          <a:ln>
            <a:noFill/>
          </a:ln>
        </p:spPr>
      </p:pic>
      <p:sp>
        <p:nvSpPr>
          <p:cNvPr id="1040" name="Google Shape;1040;p11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41" name="Google Shape;1041;p11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Tạo ACK trong TCP</a:t>
            </a:r>
            <a:endParaRPr/>
          </a:p>
          <a:p>
            <a:pPr indent="-139700" lvl="0" marL="342900" rtl="0" algn="just">
              <a:spcBef>
                <a:spcPts val="640"/>
              </a:spcBef>
              <a:spcAft>
                <a:spcPts val="0"/>
              </a:spcAft>
              <a:buClr>
                <a:schemeClr val="dk1"/>
              </a:buClr>
              <a:buSzPts val="3200"/>
              <a:buNone/>
            </a:pPr>
            <a:r>
              <a:t/>
            </a:r>
            <a:endParaRPr/>
          </a:p>
        </p:txBody>
      </p:sp>
      <p:sp>
        <p:nvSpPr>
          <p:cNvPr id="1042" name="Google Shape;1042;p11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1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49" name="Google Shape;1049;p11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342900" lvl="2" marL="742950" rtl="0" algn="just">
              <a:spcBef>
                <a:spcPts val="560"/>
              </a:spcBef>
              <a:spcAft>
                <a:spcPts val="0"/>
              </a:spcAft>
              <a:buClr>
                <a:schemeClr val="dk1"/>
              </a:buClr>
              <a:buSzPts val="2800"/>
              <a:buChar char="•"/>
            </a:pPr>
            <a:r>
              <a:rPr lang="en-US" sz="2800"/>
              <a:t>Go-Back-N hay Selective Repeat</a:t>
            </a:r>
            <a:endParaRPr/>
          </a:p>
          <a:p>
            <a:pPr indent="-342900" lvl="3" marL="1200150" rtl="0" algn="just">
              <a:spcBef>
                <a:spcPts val="480"/>
              </a:spcBef>
              <a:spcAft>
                <a:spcPts val="0"/>
              </a:spcAft>
              <a:buClr>
                <a:schemeClr val="dk1"/>
              </a:buClr>
              <a:buSzPts val="2400"/>
              <a:buChar char="–"/>
            </a:pPr>
            <a:r>
              <a:rPr lang="en-US" sz="2400"/>
              <a:t>Các TCP ACK tích lũy và các segment được nhận đúng nhưng không theo trật tự không được bên nhận ACK riêng cho từng segment. Do đó, TCP bên gửi chỉ cần duy trì số thứ tự nhỏ nhất của một byte đã truyền nhưng chưa được ACK (SendBase) và số thứ tự của byte tiếp theo sẽ được gửi (NextSeqNum). </a:t>
            </a:r>
            <a:r>
              <a:rPr b="1" lang="en-US" sz="2400"/>
              <a:t>Trong trường hợp này TCP ≈ </a:t>
            </a:r>
            <a:r>
              <a:rPr b="1" i="0" lang="en-US" sz="2400" u="none" strike="noStrike">
                <a:solidFill>
                  <a:srgbClr val="333333"/>
                </a:solidFill>
                <a:latin typeface="Arial"/>
                <a:ea typeface="Arial"/>
                <a:cs typeface="Arial"/>
                <a:sym typeface="Arial"/>
              </a:rPr>
              <a:t>GBN</a:t>
            </a:r>
            <a:endParaRPr/>
          </a:p>
          <a:p>
            <a:pPr indent="-190500" lvl="5" marL="2114550" rtl="0" algn="l">
              <a:spcBef>
                <a:spcPts val="480"/>
              </a:spcBef>
              <a:spcAft>
                <a:spcPts val="0"/>
              </a:spcAft>
              <a:buClr>
                <a:schemeClr val="dk1"/>
              </a:buClr>
              <a:buSzPts val="2400"/>
              <a:buNone/>
            </a:pPr>
            <a:r>
              <a:t/>
            </a:r>
            <a:endParaRPr sz="2400"/>
          </a:p>
          <a:p>
            <a:pPr indent="-165100" lvl="2" marL="742950" rtl="0" algn="just">
              <a:spcBef>
                <a:spcPts val="560"/>
              </a:spcBef>
              <a:spcAft>
                <a:spcPts val="0"/>
              </a:spcAft>
              <a:buClr>
                <a:schemeClr val="dk1"/>
              </a:buClr>
              <a:buSzPts val="2800"/>
              <a:buNone/>
            </a:pPr>
            <a:r>
              <a:t/>
            </a:r>
            <a:endParaRPr sz="2800"/>
          </a:p>
        </p:txBody>
      </p:sp>
      <p:sp>
        <p:nvSpPr>
          <p:cNvPr id="1050" name="Google Shape;1050;p11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1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57" name="Google Shape;1057;p11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Go-Back-N hay Selective Repeat</a:t>
            </a:r>
            <a:endParaRPr/>
          </a:p>
          <a:p>
            <a:pPr indent="-228600" lvl="2" marL="1143000" rtl="0" algn="just">
              <a:spcBef>
                <a:spcPts val="480"/>
              </a:spcBef>
              <a:spcAft>
                <a:spcPts val="0"/>
              </a:spcAft>
              <a:buClr>
                <a:srgbClr val="333333"/>
              </a:buClr>
              <a:buSzPts val="2400"/>
              <a:buChar char="•"/>
            </a:pPr>
            <a:r>
              <a:rPr lang="en-US">
                <a:solidFill>
                  <a:srgbClr val="333333"/>
                </a:solidFill>
                <a:latin typeface="Arial"/>
                <a:ea typeface="Arial"/>
                <a:cs typeface="Arial"/>
                <a:sym typeface="Arial"/>
              </a:rPr>
              <a:t>Điểm khác</a:t>
            </a:r>
            <a:endParaRPr>
              <a:solidFill>
                <a:srgbClr val="333333"/>
              </a:solidFill>
              <a:latin typeface="Arial"/>
              <a:ea typeface="Arial"/>
              <a:cs typeface="Arial"/>
              <a:sym typeface="Arial"/>
            </a:endParaRPr>
          </a:p>
          <a:p>
            <a:pPr indent="-342900" lvl="5" marL="2114550" rtl="0" algn="l">
              <a:spcBef>
                <a:spcPts val="400"/>
              </a:spcBef>
              <a:spcAft>
                <a:spcPts val="0"/>
              </a:spcAft>
              <a:buClr>
                <a:srgbClr val="333333"/>
              </a:buClr>
              <a:buSzPts val="2000"/>
              <a:buChar char="•"/>
            </a:pPr>
            <a:r>
              <a:rPr lang="en-US">
                <a:solidFill>
                  <a:srgbClr val="333333"/>
                </a:solidFill>
                <a:latin typeface="Arial"/>
                <a:ea typeface="Arial"/>
                <a:cs typeface="Arial"/>
                <a:sym typeface="Arial"/>
              </a:rPr>
              <a:t>Bên gửi gửi 1,2,..,N segments và tất cả đến nơi nhận theo đúng thứ tự, không lỗi. Giả sử ACK cho gói n&lt;N bị mất, (N-1) ACK đến đầu nhận trước các timeouts tương ứng.</a:t>
            </a:r>
            <a:endParaRPr/>
          </a:p>
          <a:p>
            <a:pPr indent="-342900" lvl="6" marL="2571750" rtl="0" algn="l">
              <a:spcBef>
                <a:spcPts val="400"/>
              </a:spcBef>
              <a:spcAft>
                <a:spcPts val="0"/>
              </a:spcAft>
              <a:buClr>
                <a:srgbClr val="333333"/>
              </a:buClr>
              <a:buSzPts val="2000"/>
              <a:buChar char="•"/>
            </a:pPr>
            <a:r>
              <a:rPr lang="en-US">
                <a:solidFill>
                  <a:srgbClr val="333333"/>
                </a:solidFill>
                <a:latin typeface="Arial"/>
                <a:ea typeface="Arial"/>
                <a:cs typeface="Arial"/>
                <a:sym typeface="Arial"/>
              </a:rPr>
              <a:t>GBN truyền lại n và các gói sau n (n+1,n+2,..,N)</a:t>
            </a:r>
            <a:endParaRPr/>
          </a:p>
          <a:p>
            <a:pPr indent="-342900" lvl="6" marL="2571750" rtl="0" algn="l">
              <a:spcBef>
                <a:spcPts val="400"/>
              </a:spcBef>
              <a:spcAft>
                <a:spcPts val="0"/>
              </a:spcAft>
              <a:buClr>
                <a:srgbClr val="333333"/>
              </a:buClr>
              <a:buSzPts val="2000"/>
              <a:buChar char="•"/>
            </a:pPr>
            <a:r>
              <a:rPr lang="en-US">
                <a:solidFill>
                  <a:srgbClr val="333333"/>
                </a:solidFill>
                <a:latin typeface="Arial"/>
                <a:ea typeface="Arial"/>
                <a:cs typeface="Arial"/>
                <a:sym typeface="Arial"/>
              </a:rPr>
              <a:t>TCP truyền lại nhiều nhất 1 segment n. Hơn nữa, TCP thậm chí không truyền lại segment n nếu ACK cho segment (n+1) đến trước timeout của segment n</a:t>
            </a:r>
            <a:endParaRPr/>
          </a:p>
          <a:p>
            <a:pPr indent="-190500" lvl="5" marL="2114550" rtl="0" algn="l">
              <a:spcBef>
                <a:spcPts val="480"/>
              </a:spcBef>
              <a:spcAft>
                <a:spcPts val="0"/>
              </a:spcAft>
              <a:buClr>
                <a:schemeClr val="dk1"/>
              </a:buClr>
              <a:buSzPts val="2400"/>
              <a:buNone/>
            </a:pPr>
            <a:r>
              <a:t/>
            </a:r>
            <a:endParaRPr sz="2400"/>
          </a:p>
          <a:p>
            <a:pPr indent="-165100" lvl="2" marL="742950" rtl="0" algn="just">
              <a:spcBef>
                <a:spcPts val="560"/>
              </a:spcBef>
              <a:spcAft>
                <a:spcPts val="0"/>
              </a:spcAft>
              <a:buClr>
                <a:schemeClr val="dk1"/>
              </a:buClr>
              <a:buSzPts val="2800"/>
              <a:buNone/>
            </a:pPr>
            <a:r>
              <a:t/>
            </a:r>
            <a:endParaRPr sz="2800"/>
          </a:p>
        </p:txBody>
      </p:sp>
      <p:sp>
        <p:nvSpPr>
          <p:cNvPr id="1058" name="Google Shape;1058;p11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1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64" name="Google Shape;1064;p11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Go-Back-N hay Selective Repeat</a:t>
            </a:r>
            <a:endParaRPr/>
          </a:p>
          <a:p>
            <a:pPr indent="-228600" lvl="2" marL="1143000" rtl="0" algn="just">
              <a:spcBef>
                <a:spcPts val="480"/>
              </a:spcBef>
              <a:spcAft>
                <a:spcPts val="0"/>
              </a:spcAft>
              <a:buClr>
                <a:schemeClr val="dk1"/>
              </a:buClr>
              <a:buSzPts val="2400"/>
              <a:buChar char="•"/>
            </a:pPr>
            <a:r>
              <a:rPr lang="en-US"/>
              <a:t>ACK có lựa chọn (selective ACK) cho phép TCP bên nhận xác nhận các segments không theo thứ tự một cách có chọn lọc thay vì báo nhận tích lũy segment theo thứ tự, được nhận đúng cuối cùng.</a:t>
            </a:r>
            <a:endParaRPr/>
          </a:p>
          <a:p>
            <a:pPr indent="-228600" lvl="2" marL="1143000" rtl="0" algn="just">
              <a:spcBef>
                <a:spcPts val="480"/>
              </a:spcBef>
              <a:spcAft>
                <a:spcPts val="0"/>
              </a:spcAft>
              <a:buClr>
                <a:schemeClr val="dk1"/>
              </a:buClr>
              <a:buSzPts val="2400"/>
              <a:buChar char="•"/>
            </a:pPr>
            <a:r>
              <a:rPr lang="en-US"/>
              <a:t>Khi kết hợp với truyền lại có chọn lọc – bỏ qua việc truyền lại các segments đã được người nhận ghi nhận một cách có chọn lọc – </a:t>
            </a:r>
            <a:r>
              <a:rPr b="1" lang="en-US"/>
              <a:t>Lúc này TCP giống như giao thức SR</a:t>
            </a:r>
            <a:r>
              <a:rPr lang="en-US"/>
              <a:t>. Do đó, cơ chế khắc phục lỗi của TCP có lẽ tốt nhất nên được phân là loại lai giữa giao thức GBN và SR.</a:t>
            </a:r>
            <a:endParaRPr/>
          </a:p>
        </p:txBody>
      </p:sp>
      <p:sp>
        <p:nvSpPr>
          <p:cNvPr id="1065" name="Google Shape;1065;p11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1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71" name="Google Shape;1071;p11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a:t>
            </a:r>
            <a:endParaRPr/>
          </a:p>
          <a:p>
            <a:pPr indent="-285750" lvl="1" marL="742950" rtl="0" algn="just">
              <a:spcBef>
                <a:spcPts val="560"/>
              </a:spcBef>
              <a:spcAft>
                <a:spcPts val="0"/>
              </a:spcAft>
              <a:buClr>
                <a:schemeClr val="dk1"/>
              </a:buClr>
              <a:buSzPts val="2800"/>
              <a:buChar char="–"/>
            </a:pPr>
            <a:r>
              <a:rPr lang="en-US"/>
              <a:t>Các host ở mỗi bên gửi/nhận của kết nối TCP dành riêng một </a:t>
            </a:r>
            <a:r>
              <a:rPr b="1" lang="en-US">
                <a:solidFill>
                  <a:srgbClr val="0033CC"/>
                </a:solidFill>
              </a:rPr>
              <a:t>bộ đệm nhận </a:t>
            </a:r>
            <a:r>
              <a:rPr lang="en-US"/>
              <a:t>cho kết nối.</a:t>
            </a:r>
            <a:endParaRPr/>
          </a:p>
          <a:p>
            <a:pPr indent="-285750" lvl="1" marL="742950" rtl="0" algn="just">
              <a:spcBef>
                <a:spcPts val="560"/>
              </a:spcBef>
              <a:spcAft>
                <a:spcPts val="0"/>
              </a:spcAft>
              <a:buClr>
                <a:schemeClr val="dk1"/>
              </a:buClr>
              <a:buSzPts val="2800"/>
              <a:buChar char="–"/>
            </a:pPr>
            <a:r>
              <a:rPr lang="en-US"/>
              <a:t>Khi kết nối TCP nhận được các byte đúng và theo trình tự, nó sẽ đặt dữ liệu vào bộ đệm nhận. </a:t>
            </a:r>
            <a:endParaRPr/>
          </a:p>
        </p:txBody>
      </p:sp>
      <p:sp>
        <p:nvSpPr>
          <p:cNvPr id="1072" name="Google Shape;1072;p11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1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79" name="Google Shape;1079;p11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a:t>
            </a:r>
            <a:endParaRPr/>
          </a:p>
          <a:p>
            <a:pPr indent="-285750" lvl="1" marL="742950" rtl="0" algn="just">
              <a:spcBef>
                <a:spcPts val="560"/>
              </a:spcBef>
              <a:spcAft>
                <a:spcPts val="0"/>
              </a:spcAft>
              <a:buClr>
                <a:schemeClr val="dk1"/>
              </a:buClr>
              <a:buSzPts val="2800"/>
              <a:buChar char="–"/>
            </a:pPr>
            <a:r>
              <a:rPr lang="en-US"/>
              <a:t>Tiến trình ứng dụng liên quan sẽ đọc dữ liệu từ bộ đệm, nhưng không nhất thiết phải đọc ngay khi dữ liệu đến. Ứng dụng nhận có thể đang bận với một số tác vụ khác và thậm chí có thể không đọc dữ liệu khi nó đến. </a:t>
            </a:r>
            <a:endParaRPr/>
          </a:p>
          <a:p>
            <a:pPr indent="-285750" lvl="1" marL="742950" rtl="0" algn="just">
              <a:spcBef>
                <a:spcPts val="560"/>
              </a:spcBef>
              <a:spcAft>
                <a:spcPts val="0"/>
              </a:spcAft>
              <a:buClr>
                <a:schemeClr val="dk1"/>
              </a:buClr>
              <a:buSzPts val="2800"/>
              <a:buChar char="–"/>
            </a:pPr>
            <a:r>
              <a:rPr lang="en-US"/>
              <a:t>Nếu ứng dụng đọc dữ liệu chậm, bên gửi rất dễ làm tràn bộ đệm nhận của kết nối bằng cách gửi quá nhiều và quá nhanh dữ liệu</a:t>
            </a:r>
            <a:endParaRPr/>
          </a:p>
          <a:p>
            <a:pPr indent="0" lvl="1" marL="457200" rtl="0" algn="just">
              <a:spcBef>
                <a:spcPts val="560"/>
              </a:spcBef>
              <a:spcAft>
                <a:spcPts val="0"/>
              </a:spcAft>
              <a:buClr>
                <a:schemeClr val="dk1"/>
              </a:buClr>
              <a:buSzPts val="2800"/>
              <a:buNone/>
            </a:pPr>
            <a:r>
              <a:rPr lang="en-US"/>
              <a:t>=&gt; TCP cung cấp dịch vụ </a:t>
            </a:r>
            <a:r>
              <a:rPr b="1" lang="en-US"/>
              <a:t>flow-control service</a:t>
            </a:r>
            <a:r>
              <a:rPr lang="en-US"/>
              <a:t> cho các ứng dụng để loại trừ khả năng bên gửi làm tràn bộ đệm của bên nhận.</a:t>
            </a:r>
            <a:endParaRPr b="1"/>
          </a:p>
        </p:txBody>
      </p:sp>
      <p:sp>
        <p:nvSpPr>
          <p:cNvPr id="1080" name="Google Shape;1080;p11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86" name="Google Shape;1086;p11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a:t>
            </a:r>
            <a:endParaRPr/>
          </a:p>
          <a:p>
            <a:pPr indent="-285750" lvl="1" marL="742950" rtl="0" algn="just">
              <a:spcBef>
                <a:spcPts val="560"/>
              </a:spcBef>
              <a:spcAft>
                <a:spcPts val="0"/>
              </a:spcAft>
              <a:buClr>
                <a:schemeClr val="dk1"/>
              </a:buClr>
              <a:buSzPts val="2800"/>
              <a:buChar char="–"/>
            </a:pPr>
            <a:r>
              <a:rPr lang="en-US"/>
              <a:t>Bên gửi TCP cũng có thể bị điều chỉnh do tắc nghẽn trong mạng IP⬄</a:t>
            </a:r>
            <a:r>
              <a:rPr b="1" lang="en-US"/>
              <a:t>congestion control</a:t>
            </a:r>
            <a:endParaRPr/>
          </a:p>
          <a:p>
            <a:pPr indent="-285750" lvl="1" marL="742950" rtl="0" algn="just">
              <a:spcBef>
                <a:spcPts val="560"/>
              </a:spcBef>
              <a:spcAft>
                <a:spcPts val="0"/>
              </a:spcAft>
              <a:buClr>
                <a:schemeClr val="dk1"/>
              </a:buClr>
              <a:buSzPts val="2800"/>
              <a:buChar char="–"/>
            </a:pPr>
            <a:r>
              <a:rPr lang="en-US"/>
              <a:t>Mặc dù các hành động được thực hiện bởi điều khiển luồng và điều khiển tắc nghẽn là giống nhau (đều điều chỉnh người gửi) nhưng lý do thực hiện chúng là khác nhau</a:t>
            </a:r>
            <a:endParaRPr/>
          </a:p>
        </p:txBody>
      </p:sp>
      <p:sp>
        <p:nvSpPr>
          <p:cNvPr id="1087" name="Google Shape;1087;p11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093" name="Google Shape;1093;p11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a:t>
            </a:r>
            <a:endParaRPr/>
          </a:p>
          <a:p>
            <a:pPr indent="-285750" lvl="1" marL="742950" rtl="0" algn="just">
              <a:spcBef>
                <a:spcPts val="560"/>
              </a:spcBef>
              <a:spcAft>
                <a:spcPts val="0"/>
              </a:spcAft>
              <a:buClr>
                <a:schemeClr val="dk1"/>
              </a:buClr>
              <a:buSzPts val="2800"/>
              <a:buChar char="–"/>
            </a:pPr>
            <a:r>
              <a:rPr lang="en-US"/>
              <a:t>Cửa sổ nhận - </a:t>
            </a:r>
            <a:r>
              <a:rPr b="1" lang="en-US"/>
              <a:t>receive window</a:t>
            </a:r>
            <a:endParaRPr/>
          </a:p>
          <a:p>
            <a:pPr indent="-228600" lvl="2" marL="1143000" rtl="0" algn="just">
              <a:spcBef>
                <a:spcPts val="480"/>
              </a:spcBef>
              <a:spcAft>
                <a:spcPts val="0"/>
              </a:spcAft>
              <a:buClr>
                <a:schemeClr val="dk1"/>
              </a:buClr>
              <a:buSzPts val="2400"/>
              <a:buChar char="•"/>
            </a:pPr>
            <a:r>
              <a:rPr lang="en-US"/>
              <a:t>TCP cung cấp dịch vụ điều khiển luồng bằng cách yêu cầu bên gửi duy trì một biến </a:t>
            </a:r>
            <a:r>
              <a:rPr b="1" lang="en-US"/>
              <a:t>receive window</a:t>
            </a:r>
            <a:r>
              <a:rPr lang="en-US"/>
              <a:t>.</a:t>
            </a:r>
            <a:endParaRPr/>
          </a:p>
          <a:p>
            <a:pPr indent="-228600" lvl="3" marL="1600200" rtl="0" algn="just">
              <a:spcBef>
                <a:spcPts val="400"/>
              </a:spcBef>
              <a:spcAft>
                <a:spcPts val="0"/>
              </a:spcAft>
              <a:buClr>
                <a:schemeClr val="dk1"/>
              </a:buClr>
              <a:buSzPts val="2000"/>
              <a:buChar char="–"/>
            </a:pPr>
            <a:r>
              <a:rPr lang="en-US"/>
              <a:t>Cửa sổ nhận được sử dụng để cung cấp cho người gửi thông tin về không gian bộ nhớ đệm còn trống sẵn có ở bên nhận là bao nhiêu.</a:t>
            </a:r>
            <a:endParaRPr/>
          </a:p>
          <a:p>
            <a:pPr indent="-228600" lvl="3" marL="1600200" rtl="0" algn="just">
              <a:spcBef>
                <a:spcPts val="400"/>
              </a:spcBef>
              <a:spcAft>
                <a:spcPts val="0"/>
              </a:spcAft>
              <a:buClr>
                <a:schemeClr val="dk1"/>
              </a:buClr>
              <a:buSzPts val="2000"/>
              <a:buChar char="–"/>
            </a:pPr>
            <a:r>
              <a:rPr lang="en-US"/>
              <a:t>Vì TCP là song công, người gửi ở mỗi phía của kết nối duy trì một cửa sổ nhận khác nhau.</a:t>
            </a:r>
            <a:endParaRPr/>
          </a:p>
        </p:txBody>
      </p:sp>
      <p:sp>
        <p:nvSpPr>
          <p:cNvPr id="1094" name="Google Shape;1094;p11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170" name="Google Shape;170;p1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Ghép kênh và phân kênh không hướng kết nối (UDP)</a:t>
            </a:r>
            <a:endParaRPr/>
          </a:p>
          <a:p>
            <a:pPr indent="-285750" lvl="1" marL="742950" rtl="0" algn="just">
              <a:spcBef>
                <a:spcPts val="560"/>
              </a:spcBef>
              <a:spcAft>
                <a:spcPts val="0"/>
              </a:spcAft>
              <a:buClr>
                <a:schemeClr val="dk1"/>
              </a:buClr>
              <a:buSzPts val="2800"/>
              <a:buChar char="–"/>
            </a:pPr>
            <a:r>
              <a:rPr lang="en-US"/>
              <a:t>Một host tạo một UDP socket</a:t>
            </a:r>
            <a:endParaRPr sz="4000"/>
          </a:p>
          <a:p>
            <a:pPr indent="0" lvl="1" marL="457200" rtl="0" algn="just">
              <a:spcBef>
                <a:spcPts val="400"/>
              </a:spcBef>
              <a:spcAft>
                <a:spcPts val="0"/>
              </a:spcAft>
              <a:buClr>
                <a:srgbClr val="468273"/>
              </a:buClr>
              <a:buSzPts val="2000"/>
              <a:buNone/>
            </a:pPr>
            <a:r>
              <a:rPr b="1" i="1" lang="en-US" sz="2000" u="none" strike="noStrike">
                <a:solidFill>
                  <a:srgbClr val="468273"/>
                </a:solidFill>
                <a:latin typeface="Courier"/>
                <a:ea typeface="Courier"/>
                <a:cs typeface="Courier"/>
                <a:sym typeface="Courier"/>
              </a:rPr>
              <a:t>     clientSocket = socket(AF_INET, SOCK_DGRAM)</a:t>
            </a:r>
            <a:endParaRPr/>
          </a:p>
          <a:p>
            <a:pPr indent="-285750" lvl="1" marL="742950" rtl="0" algn="just">
              <a:spcBef>
                <a:spcPts val="560"/>
              </a:spcBef>
              <a:spcAft>
                <a:spcPts val="0"/>
              </a:spcAft>
              <a:buClr>
                <a:schemeClr val="dk1"/>
              </a:buClr>
              <a:buSzPts val="2800"/>
              <a:buChar char="–"/>
            </a:pPr>
            <a:r>
              <a:rPr lang="en-US"/>
              <a:t>Tầng giao vận sẽ gán một port number cho socket trên (từ 1024 đến 65535)</a:t>
            </a:r>
            <a:endParaRPr/>
          </a:p>
          <a:p>
            <a:pPr indent="-228600" lvl="2" marL="1143000" rtl="0" algn="just">
              <a:spcBef>
                <a:spcPts val="480"/>
              </a:spcBef>
              <a:spcAft>
                <a:spcPts val="0"/>
              </a:spcAft>
              <a:buClr>
                <a:schemeClr val="dk1"/>
              </a:buClr>
              <a:buSzPts val="2400"/>
              <a:buChar char="•"/>
            </a:pPr>
            <a:r>
              <a:rPr lang="en-US"/>
              <a:t>Hoặc tự gán </a:t>
            </a:r>
            <a:r>
              <a:rPr b="1" i="1" lang="en-US" sz="2000">
                <a:solidFill>
                  <a:srgbClr val="468273"/>
                </a:solidFill>
                <a:latin typeface="Courier"/>
                <a:ea typeface="Courier"/>
                <a:cs typeface="Courier"/>
                <a:sym typeface="Courier"/>
              </a:rPr>
              <a:t>clientSocket.bind((’’, 19157))</a:t>
            </a:r>
            <a:endParaRPr/>
          </a:p>
        </p:txBody>
      </p:sp>
      <p:sp>
        <p:nvSpPr>
          <p:cNvPr id="171" name="Google Shape;171;p1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2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00" name="Google Shape;1100;p12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a:t>
            </a:r>
            <a:endParaRPr/>
          </a:p>
          <a:p>
            <a:pPr indent="-285750" lvl="1" marL="742950" rtl="0" algn="just">
              <a:spcBef>
                <a:spcPts val="560"/>
              </a:spcBef>
              <a:spcAft>
                <a:spcPts val="0"/>
              </a:spcAft>
              <a:buClr>
                <a:schemeClr val="dk1"/>
              </a:buClr>
              <a:buSzPts val="2800"/>
              <a:buChar char="–"/>
            </a:pPr>
            <a:r>
              <a:rPr lang="en-US"/>
              <a:t>Cửa sổ nhận - </a:t>
            </a:r>
            <a:r>
              <a:rPr b="1" lang="en-US"/>
              <a:t>receive window</a:t>
            </a:r>
            <a:endParaRPr/>
          </a:p>
          <a:p>
            <a:pPr indent="-228600" lvl="2" marL="1143000" rtl="0" algn="just">
              <a:spcBef>
                <a:spcPts val="480"/>
              </a:spcBef>
              <a:spcAft>
                <a:spcPts val="0"/>
              </a:spcAft>
              <a:buClr>
                <a:schemeClr val="dk1"/>
              </a:buClr>
              <a:buSzPts val="2400"/>
              <a:buChar char="•"/>
            </a:pPr>
            <a:r>
              <a:rPr lang="en-US"/>
              <a:t>Ví dụ trong ngữ cảnh truyền file</a:t>
            </a:r>
            <a:endParaRPr/>
          </a:p>
          <a:p>
            <a:pPr indent="-228600" lvl="3" marL="1600200" rtl="0" algn="just">
              <a:spcBef>
                <a:spcPts val="400"/>
              </a:spcBef>
              <a:spcAft>
                <a:spcPts val="0"/>
              </a:spcAft>
              <a:buClr>
                <a:schemeClr val="dk1"/>
              </a:buClr>
              <a:buSzPts val="2000"/>
              <a:buChar char="–"/>
            </a:pPr>
            <a:r>
              <a:rPr lang="en-US"/>
              <a:t>Host A đang gửi 1 file lới tới host B qua kết nối TCP.</a:t>
            </a:r>
            <a:endParaRPr/>
          </a:p>
          <a:p>
            <a:pPr indent="-228600" lvl="3" marL="1600200" rtl="0" algn="just">
              <a:spcBef>
                <a:spcPts val="400"/>
              </a:spcBef>
              <a:spcAft>
                <a:spcPts val="0"/>
              </a:spcAft>
              <a:buClr>
                <a:schemeClr val="dk1"/>
              </a:buClr>
              <a:buSzPts val="2000"/>
              <a:buChar char="–"/>
            </a:pPr>
            <a:r>
              <a:rPr lang="en-US"/>
              <a:t>Host B phân bổ bộ nhớ đệm nhận cho kết nối này – </a:t>
            </a:r>
            <a:r>
              <a:rPr b="1" lang="en-US"/>
              <a:t>RcvBuffer</a:t>
            </a:r>
            <a:endParaRPr/>
          </a:p>
          <a:p>
            <a:pPr indent="-228600" lvl="3" marL="1600200" rtl="0" algn="just">
              <a:spcBef>
                <a:spcPts val="400"/>
              </a:spcBef>
              <a:spcAft>
                <a:spcPts val="0"/>
              </a:spcAft>
              <a:buClr>
                <a:schemeClr val="dk1"/>
              </a:buClr>
              <a:buSzPts val="2000"/>
              <a:buChar char="–"/>
            </a:pPr>
            <a:r>
              <a:rPr lang="en-US"/>
              <a:t>Tiến trình ứng dụng ở host B đọc dữ liệu từ bộ nhớ đệm. Có một số biến sau:</a:t>
            </a:r>
            <a:endParaRPr/>
          </a:p>
          <a:p>
            <a:pPr indent="-228600" lvl="4" marL="2057400" rtl="0" algn="just">
              <a:spcBef>
                <a:spcPts val="400"/>
              </a:spcBef>
              <a:spcAft>
                <a:spcPts val="0"/>
              </a:spcAft>
              <a:buClr>
                <a:schemeClr val="dk1"/>
              </a:buClr>
              <a:buSzPts val="2000"/>
              <a:buChar char="»"/>
            </a:pPr>
            <a:r>
              <a:rPr b="1" lang="en-US" sz="2000"/>
              <a:t>LastByteRead</a:t>
            </a:r>
            <a:r>
              <a:rPr lang="en-US" sz="2000"/>
              <a:t>: số của byte cuối cùng trong dòng dữ liệu đọc từ bộ nhớ đệm bởi tiến trình ứng dụng trong host B</a:t>
            </a:r>
            <a:endParaRPr/>
          </a:p>
          <a:p>
            <a:pPr indent="-228600" lvl="4" marL="2057400" rtl="0" algn="just">
              <a:spcBef>
                <a:spcPts val="400"/>
              </a:spcBef>
              <a:spcAft>
                <a:spcPts val="0"/>
              </a:spcAft>
              <a:buClr>
                <a:schemeClr val="dk1"/>
              </a:buClr>
              <a:buSzPts val="2000"/>
              <a:buChar char="»"/>
            </a:pPr>
            <a:r>
              <a:rPr b="1" lang="en-US" sz="2000"/>
              <a:t>LastByteRcvd</a:t>
            </a:r>
            <a:r>
              <a:rPr lang="en-US" sz="2000"/>
              <a:t>: số byte cuối cùng trong dòng dữ liệu đã đến từ mạng và đã được đặt trong bộ nhớ đệm nhận tại host B</a:t>
            </a:r>
            <a:endParaRPr b="1" sz="2000"/>
          </a:p>
          <a:p>
            <a:pPr indent="-101600" lvl="3" marL="1600200" rtl="0" algn="just">
              <a:spcBef>
                <a:spcPts val="400"/>
              </a:spcBef>
              <a:spcAft>
                <a:spcPts val="0"/>
              </a:spcAft>
              <a:buClr>
                <a:schemeClr val="dk1"/>
              </a:buClr>
              <a:buSzPts val="2000"/>
              <a:buNone/>
            </a:pPr>
            <a:r>
              <a:t/>
            </a:r>
            <a:endParaRPr/>
          </a:p>
        </p:txBody>
      </p:sp>
      <p:sp>
        <p:nvSpPr>
          <p:cNvPr id="1101" name="Google Shape;1101;p12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07" name="Google Shape;1107;p12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a:t>
            </a:r>
            <a:endParaRPr/>
          </a:p>
          <a:p>
            <a:pPr indent="-285750" lvl="1" marL="742950" rtl="0" algn="just">
              <a:spcBef>
                <a:spcPts val="560"/>
              </a:spcBef>
              <a:spcAft>
                <a:spcPts val="0"/>
              </a:spcAft>
              <a:buClr>
                <a:schemeClr val="dk1"/>
              </a:buClr>
              <a:buSzPts val="2800"/>
              <a:buChar char="–"/>
            </a:pPr>
            <a:r>
              <a:rPr lang="en-US"/>
              <a:t>Cửa sổ nhận - </a:t>
            </a:r>
            <a:r>
              <a:rPr b="1" lang="en-US"/>
              <a:t>receive window</a:t>
            </a:r>
            <a:endParaRPr/>
          </a:p>
          <a:p>
            <a:pPr indent="-228600" lvl="2" marL="1143000" rtl="0" algn="just">
              <a:spcBef>
                <a:spcPts val="480"/>
              </a:spcBef>
              <a:spcAft>
                <a:spcPts val="0"/>
              </a:spcAft>
              <a:buClr>
                <a:schemeClr val="dk1"/>
              </a:buClr>
              <a:buSzPts val="2400"/>
              <a:buChar char="•"/>
            </a:pPr>
            <a:r>
              <a:rPr lang="en-US"/>
              <a:t>Ví dụ trong ngữ cảnh truyền file</a:t>
            </a:r>
            <a:endParaRPr/>
          </a:p>
          <a:p>
            <a:pPr indent="-228600" lvl="3" marL="1600200" rtl="0" algn="just">
              <a:spcBef>
                <a:spcPts val="400"/>
              </a:spcBef>
              <a:spcAft>
                <a:spcPts val="0"/>
              </a:spcAft>
              <a:buClr>
                <a:schemeClr val="dk1"/>
              </a:buClr>
              <a:buSzPts val="2000"/>
              <a:buChar char="–"/>
            </a:pPr>
            <a:r>
              <a:rPr lang="en-US"/>
              <a:t>Do TCP không được phép làm tràn bộ nhớ đệm đã được phân bổ, ta phải có</a:t>
            </a:r>
            <a:endParaRPr/>
          </a:p>
          <a:p>
            <a:pPr indent="-101600" lvl="3" marL="1600200" rtl="0" algn="just">
              <a:spcBef>
                <a:spcPts val="400"/>
              </a:spcBef>
              <a:spcAft>
                <a:spcPts val="0"/>
              </a:spcAft>
              <a:buClr>
                <a:schemeClr val="dk1"/>
              </a:buClr>
              <a:buSzPts val="2000"/>
              <a:buNone/>
            </a:pPr>
            <a:r>
              <a:t/>
            </a:r>
            <a:endParaRPr/>
          </a:p>
          <a:p>
            <a:pPr indent="-101600" lvl="3" marL="1600200" rtl="0" algn="just">
              <a:spcBef>
                <a:spcPts val="400"/>
              </a:spcBef>
              <a:spcAft>
                <a:spcPts val="0"/>
              </a:spcAft>
              <a:buClr>
                <a:schemeClr val="dk1"/>
              </a:buClr>
              <a:buSzPts val="2000"/>
              <a:buNone/>
            </a:pPr>
            <a:r>
              <a:t/>
            </a:r>
            <a:endParaRPr/>
          </a:p>
          <a:p>
            <a:pPr indent="-228600" lvl="3" marL="1600200" rtl="0" algn="just">
              <a:spcBef>
                <a:spcPts val="400"/>
              </a:spcBef>
              <a:spcAft>
                <a:spcPts val="0"/>
              </a:spcAft>
              <a:buClr>
                <a:schemeClr val="dk1"/>
              </a:buClr>
              <a:buSzPts val="2000"/>
              <a:buChar char="–"/>
            </a:pPr>
            <a:r>
              <a:rPr lang="en-US"/>
              <a:t>Cửa sổ nhận </a:t>
            </a:r>
            <a:r>
              <a:rPr b="1" lang="en-US"/>
              <a:t>rwnd</a:t>
            </a:r>
            <a:r>
              <a:rPr lang="en-US"/>
              <a:t> được thiết lập = dung lượng không gian trống trong bộ nhớ đệm. Do không gian trống thay đổi theo thời gian nên </a:t>
            </a:r>
            <a:r>
              <a:rPr b="1" lang="en-US"/>
              <a:t>rwnd</a:t>
            </a:r>
            <a:r>
              <a:rPr lang="en-US"/>
              <a:t> cũng thay đổi</a:t>
            </a:r>
            <a:endParaRPr b="1"/>
          </a:p>
        </p:txBody>
      </p:sp>
      <p:sp>
        <p:nvSpPr>
          <p:cNvPr id="1108" name="Google Shape;1108;p12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09" name="Google Shape;1109;p121"/>
          <p:cNvSpPr txBox="1"/>
          <p:nvPr/>
        </p:nvSpPr>
        <p:spPr>
          <a:xfrm>
            <a:off x="1790701" y="3350567"/>
            <a:ext cx="70865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none" strike="noStrike">
                <a:solidFill>
                  <a:schemeClr val="dk1"/>
                </a:solidFill>
                <a:latin typeface="Calibri"/>
                <a:ea typeface="Calibri"/>
                <a:cs typeface="Calibri"/>
                <a:sym typeface="Calibri"/>
              </a:rPr>
              <a:t>LastByteRcvd−LastByteRead ≤ RcvBuffer</a:t>
            </a:r>
            <a:endParaRPr b="1" sz="2400">
              <a:solidFill>
                <a:schemeClr val="dk1"/>
              </a:solidFill>
              <a:latin typeface="Calibri"/>
              <a:ea typeface="Calibri"/>
              <a:cs typeface="Calibri"/>
              <a:sym typeface="Calibri"/>
            </a:endParaRPr>
          </a:p>
        </p:txBody>
      </p:sp>
      <p:sp>
        <p:nvSpPr>
          <p:cNvPr id="1110" name="Google Shape;1110;p121"/>
          <p:cNvSpPr txBox="1"/>
          <p:nvPr/>
        </p:nvSpPr>
        <p:spPr>
          <a:xfrm>
            <a:off x="1535824" y="5105400"/>
            <a:ext cx="73414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none" strike="noStrike">
                <a:solidFill>
                  <a:schemeClr val="dk1"/>
                </a:solidFill>
                <a:latin typeface="Calibri"/>
                <a:ea typeface="Calibri"/>
                <a:cs typeface="Calibri"/>
                <a:sym typeface="Calibri"/>
              </a:rPr>
              <a:t>rwnd=RcvBuffer−[LastByteRcvd−LastByteRead]</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2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17" name="Google Shape;1117;p12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a:t>
            </a:r>
            <a:endParaRPr/>
          </a:p>
          <a:p>
            <a:pPr indent="-285750" lvl="1" marL="742950" rtl="0" algn="just">
              <a:spcBef>
                <a:spcPts val="560"/>
              </a:spcBef>
              <a:spcAft>
                <a:spcPts val="0"/>
              </a:spcAft>
              <a:buClr>
                <a:schemeClr val="dk1"/>
              </a:buClr>
              <a:buSzPts val="2800"/>
              <a:buChar char="–"/>
            </a:pPr>
            <a:r>
              <a:rPr lang="en-US"/>
              <a:t>Cửa sổ nhận - </a:t>
            </a:r>
            <a:r>
              <a:rPr b="1" lang="en-US"/>
              <a:t>receive window</a:t>
            </a:r>
            <a:endParaRPr/>
          </a:p>
        </p:txBody>
      </p:sp>
      <p:sp>
        <p:nvSpPr>
          <p:cNvPr id="1118" name="Google Shape;1118;p12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19" name="Google Shape;1119;p122"/>
          <p:cNvPicPr preferRelativeResize="0"/>
          <p:nvPr/>
        </p:nvPicPr>
        <p:blipFill rotWithShape="1">
          <a:blip r:embed="rId3">
            <a:alphaModFix/>
          </a:blip>
          <a:srcRect b="0" l="0" r="0" t="0"/>
          <a:stretch/>
        </p:blipFill>
        <p:spPr>
          <a:xfrm>
            <a:off x="1154906" y="2209800"/>
            <a:ext cx="7291387" cy="383923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26" name="Google Shape;1126;p12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 với biến </a:t>
            </a:r>
            <a:r>
              <a:rPr b="1" lang="en-US"/>
              <a:t>rwnd</a:t>
            </a:r>
            <a:endParaRPr/>
          </a:p>
          <a:p>
            <a:pPr indent="-285750" lvl="1" marL="742950" rtl="0" algn="just">
              <a:spcBef>
                <a:spcPts val="480"/>
              </a:spcBef>
              <a:spcAft>
                <a:spcPts val="0"/>
              </a:spcAft>
              <a:buClr>
                <a:schemeClr val="dk1"/>
              </a:buClr>
              <a:buSzPts val="2400"/>
              <a:buChar char="–"/>
            </a:pPr>
            <a:r>
              <a:rPr lang="en-US" sz="2400"/>
              <a:t>Host B nói với host A không gian trống nó có trong bộ nhớ đệm là bao nhiêu bằng cách đặt giá trị hiện tại của </a:t>
            </a:r>
            <a:r>
              <a:rPr b="1" lang="en-US" sz="2400"/>
              <a:t>rwnd</a:t>
            </a:r>
            <a:r>
              <a:rPr lang="en-US" sz="2400"/>
              <a:t> của nó trong trường cửa sổ nhận của từng segment nó gửi tới host A.</a:t>
            </a:r>
            <a:endParaRPr/>
          </a:p>
          <a:p>
            <a:pPr indent="-285750" lvl="1" marL="742950" rtl="0" algn="just">
              <a:spcBef>
                <a:spcPts val="480"/>
              </a:spcBef>
              <a:spcAft>
                <a:spcPts val="0"/>
              </a:spcAft>
              <a:buClr>
                <a:schemeClr val="dk1"/>
              </a:buClr>
              <a:buSzPts val="2400"/>
              <a:buChar char="–"/>
            </a:pPr>
            <a:r>
              <a:rPr lang="en-US" sz="2400"/>
              <a:t>Ban đầu, host B đặt </a:t>
            </a:r>
            <a:r>
              <a:rPr b="1" lang="en-US" sz="2400"/>
              <a:t>rwnd = RcvBuffer</a:t>
            </a:r>
            <a:endParaRPr sz="2400"/>
          </a:p>
          <a:p>
            <a:pPr indent="-285750" lvl="1" marL="742950" rtl="0" algn="just">
              <a:spcBef>
                <a:spcPts val="480"/>
              </a:spcBef>
              <a:spcAft>
                <a:spcPts val="0"/>
              </a:spcAft>
              <a:buClr>
                <a:schemeClr val="dk1"/>
              </a:buClr>
              <a:buSzPts val="2400"/>
              <a:buChar char="–"/>
            </a:pPr>
            <a:r>
              <a:rPr lang="en-US" sz="2400"/>
              <a:t>Host A theo dõi 2 biến </a:t>
            </a:r>
            <a:r>
              <a:rPr b="1" lang="en-US" sz="2400"/>
              <a:t>LastByteSent</a:t>
            </a:r>
            <a:r>
              <a:rPr lang="en-US" sz="2400"/>
              <a:t> và </a:t>
            </a:r>
            <a:r>
              <a:rPr b="1" lang="en-US" sz="2400"/>
              <a:t>LastByteAcked</a:t>
            </a:r>
            <a:endParaRPr sz="2400"/>
          </a:p>
          <a:p>
            <a:pPr indent="-228600" lvl="2" marL="1143000" rtl="0" algn="just">
              <a:spcBef>
                <a:spcPts val="400"/>
              </a:spcBef>
              <a:spcAft>
                <a:spcPts val="0"/>
              </a:spcAft>
              <a:buClr>
                <a:schemeClr val="dk1"/>
              </a:buClr>
              <a:buSzPts val="2000"/>
              <a:buChar char="•"/>
            </a:pPr>
            <a:r>
              <a:rPr b="1" lang="en-US" sz="2000"/>
              <a:t>LastByteSent – LastByteAcked: </a:t>
            </a:r>
            <a:r>
              <a:rPr lang="en-US" sz="2000"/>
              <a:t>là lượng dữ liệu chưa được báo nhận mà host A đã gửi lên kết nối</a:t>
            </a:r>
            <a:endParaRPr/>
          </a:p>
          <a:p>
            <a:pPr indent="-228600" lvl="2" marL="1143000" rtl="0" algn="just">
              <a:spcBef>
                <a:spcPts val="400"/>
              </a:spcBef>
              <a:spcAft>
                <a:spcPts val="0"/>
              </a:spcAft>
              <a:buClr>
                <a:schemeClr val="dk1"/>
              </a:buClr>
              <a:buSzPts val="2000"/>
              <a:buChar char="•"/>
            </a:pPr>
            <a:r>
              <a:rPr lang="en-US" sz="2000"/>
              <a:t>Duy trì lượng dữ liệu chưa được báo nhận &lt; </a:t>
            </a:r>
            <a:r>
              <a:rPr b="1" lang="en-US" sz="2000"/>
              <a:t>rwnd</a:t>
            </a:r>
            <a:r>
              <a:rPr lang="en-US" sz="2000"/>
              <a:t>. Host A được đảm bảo nó không làm tràn bộ nhớ đệm nhận ở Host B. Do đó, host A đảm bảo trong suốt quá trình kết nối rằng</a:t>
            </a:r>
            <a:endParaRPr b="1" sz="2000"/>
          </a:p>
          <a:p>
            <a:pPr indent="0" lvl="2" marL="914400" rtl="0" algn="just">
              <a:spcBef>
                <a:spcPts val="480"/>
              </a:spcBef>
              <a:spcAft>
                <a:spcPts val="0"/>
              </a:spcAft>
              <a:buClr>
                <a:schemeClr val="dk1"/>
              </a:buClr>
              <a:buSzPts val="2400"/>
              <a:buNone/>
            </a:pPr>
            <a:r>
              <a:t/>
            </a:r>
            <a:endParaRPr b="1"/>
          </a:p>
        </p:txBody>
      </p:sp>
      <p:sp>
        <p:nvSpPr>
          <p:cNvPr id="1127" name="Google Shape;1127;p12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28" name="Google Shape;1128;p123"/>
          <p:cNvSpPr txBox="1"/>
          <p:nvPr/>
        </p:nvSpPr>
        <p:spPr>
          <a:xfrm>
            <a:off x="1752600" y="6091535"/>
            <a:ext cx="6629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LastByteSent−LastByteAcked ≤ rwnd</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2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35" name="Google Shape;1135;p12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 với biến </a:t>
            </a:r>
            <a:r>
              <a:rPr b="1" lang="en-US"/>
              <a:t>rwnd</a:t>
            </a:r>
            <a:endParaRPr/>
          </a:p>
          <a:p>
            <a:pPr indent="-285750" lvl="1" marL="742950" rtl="0" algn="just">
              <a:spcBef>
                <a:spcPts val="560"/>
              </a:spcBef>
              <a:spcAft>
                <a:spcPts val="0"/>
              </a:spcAft>
              <a:buClr>
                <a:schemeClr val="dk1"/>
              </a:buClr>
              <a:buSzPts val="2800"/>
              <a:buChar char="–"/>
            </a:pPr>
            <a:r>
              <a:rPr lang="en-US"/>
              <a:t>Vấn đề</a:t>
            </a:r>
            <a:endParaRPr/>
          </a:p>
          <a:p>
            <a:pPr indent="-228600" lvl="2" marL="1143000" rtl="0" algn="just">
              <a:spcBef>
                <a:spcPts val="480"/>
              </a:spcBef>
              <a:spcAft>
                <a:spcPts val="0"/>
              </a:spcAft>
              <a:buClr>
                <a:schemeClr val="dk1"/>
              </a:buClr>
              <a:buSzPts val="2400"/>
              <a:buChar char="•"/>
            </a:pPr>
            <a:r>
              <a:rPr lang="en-US"/>
              <a:t>Gỉa sử bộ nhớ đệm nhận của Host B đầy =&gt; </a:t>
            </a:r>
            <a:r>
              <a:rPr b="1" lang="en-US"/>
              <a:t>rwnd</a:t>
            </a:r>
            <a:r>
              <a:rPr lang="en-US"/>
              <a:t> = 0.</a:t>
            </a:r>
            <a:endParaRPr/>
          </a:p>
          <a:p>
            <a:pPr indent="-228600" lvl="2" marL="1143000" rtl="0" algn="just">
              <a:spcBef>
                <a:spcPts val="480"/>
              </a:spcBef>
              <a:spcAft>
                <a:spcPts val="0"/>
              </a:spcAft>
              <a:buClr>
                <a:schemeClr val="dk1"/>
              </a:buClr>
              <a:buSzPts val="2400"/>
              <a:buChar char="•"/>
            </a:pPr>
            <a:r>
              <a:rPr lang="en-US"/>
              <a:t>Sau khi báo </a:t>
            </a:r>
            <a:r>
              <a:rPr b="1" lang="en-US"/>
              <a:t>rwnd</a:t>
            </a:r>
            <a:r>
              <a:rPr lang="en-US"/>
              <a:t> = 0 cho Host A, và giả sử host B không có gì để gửi cho A.</a:t>
            </a:r>
            <a:endParaRPr/>
          </a:p>
          <a:p>
            <a:pPr indent="-228600" lvl="2" marL="1143000" rtl="0" algn="just">
              <a:spcBef>
                <a:spcPts val="480"/>
              </a:spcBef>
              <a:spcAft>
                <a:spcPts val="0"/>
              </a:spcAft>
              <a:buClr>
                <a:schemeClr val="dk1"/>
              </a:buClr>
              <a:buSzPts val="2400"/>
              <a:buChar char="•"/>
            </a:pPr>
            <a:r>
              <a:rPr lang="en-US"/>
              <a:t>Khi tiến trình ứng dụng ở B làm trống bộ nhớ đệm, TCP không gửi các segments mới với các giá trị </a:t>
            </a:r>
            <a:r>
              <a:rPr b="1" lang="en-US"/>
              <a:t>rwnd</a:t>
            </a:r>
            <a:r>
              <a:rPr lang="en-US"/>
              <a:t> mới tới host A. Do đó, host A không được thông báo về một không gian đã được mở trong bộ đệm nhận của host B. Host A bị chặn và không thể truyền thêm dữ liệu.</a:t>
            </a:r>
            <a:endParaRPr/>
          </a:p>
          <a:p>
            <a:pPr indent="0" lvl="2" marL="914400" rtl="0" algn="just">
              <a:spcBef>
                <a:spcPts val="480"/>
              </a:spcBef>
              <a:spcAft>
                <a:spcPts val="0"/>
              </a:spcAft>
              <a:buClr>
                <a:schemeClr val="dk1"/>
              </a:buClr>
              <a:buSzPts val="2400"/>
              <a:buNone/>
            </a:pPr>
            <a:r>
              <a:t/>
            </a:r>
            <a:endParaRPr b="1"/>
          </a:p>
        </p:txBody>
      </p:sp>
      <p:sp>
        <p:nvSpPr>
          <p:cNvPr id="1136" name="Google Shape;1136;p12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2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43" name="Google Shape;1143;p12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luồng với biến </a:t>
            </a:r>
            <a:r>
              <a:rPr b="1" lang="en-US"/>
              <a:t>rwnd</a:t>
            </a:r>
            <a:endParaRPr/>
          </a:p>
          <a:p>
            <a:pPr indent="-285750" lvl="1" marL="742950" rtl="0" algn="just">
              <a:spcBef>
                <a:spcPts val="560"/>
              </a:spcBef>
              <a:spcAft>
                <a:spcPts val="0"/>
              </a:spcAft>
              <a:buClr>
                <a:schemeClr val="dk1"/>
              </a:buClr>
              <a:buSzPts val="2800"/>
              <a:buChar char="–"/>
            </a:pPr>
            <a:r>
              <a:rPr lang="en-US"/>
              <a:t>Vấn đề</a:t>
            </a:r>
            <a:endParaRPr/>
          </a:p>
          <a:p>
            <a:pPr indent="-228600" lvl="2" marL="1143000" rtl="0" algn="just">
              <a:spcBef>
                <a:spcPts val="480"/>
              </a:spcBef>
              <a:spcAft>
                <a:spcPts val="0"/>
              </a:spcAft>
              <a:buClr>
                <a:schemeClr val="dk1"/>
              </a:buClr>
              <a:buSzPts val="2400"/>
              <a:buChar char="•"/>
            </a:pPr>
            <a:r>
              <a:rPr lang="en-US"/>
              <a:t>Khắc phục</a:t>
            </a:r>
            <a:endParaRPr/>
          </a:p>
          <a:p>
            <a:pPr indent="-228600" lvl="3" marL="1600200" rtl="0" algn="just">
              <a:spcBef>
                <a:spcPts val="400"/>
              </a:spcBef>
              <a:spcAft>
                <a:spcPts val="0"/>
              </a:spcAft>
              <a:buClr>
                <a:schemeClr val="dk1"/>
              </a:buClr>
              <a:buSzPts val="2000"/>
              <a:buChar char="–"/>
            </a:pPr>
            <a:r>
              <a:rPr lang="en-US"/>
              <a:t>Đặc tả TCP yêu cầu host A tiếp tục gửi các segments với một byte dữ liệu khi cửa sổ nhận của B = 0. Các segments này sẽ được báo nhận bởi bên nhận.</a:t>
            </a:r>
            <a:endParaRPr/>
          </a:p>
          <a:p>
            <a:pPr indent="-228600" lvl="3" marL="1600200" rtl="0" algn="just">
              <a:spcBef>
                <a:spcPts val="400"/>
              </a:spcBef>
              <a:spcAft>
                <a:spcPts val="0"/>
              </a:spcAft>
              <a:buClr>
                <a:schemeClr val="dk1"/>
              </a:buClr>
              <a:buSzPts val="2000"/>
              <a:buChar char="–"/>
            </a:pPr>
            <a:r>
              <a:rPr lang="en-US"/>
              <a:t>Khi bộ nhớ đệm sẽ bắt đầu trống và các ACK sẽ chứa một giá trị rwnd khác 0.</a:t>
            </a:r>
            <a:endParaRPr/>
          </a:p>
          <a:p>
            <a:pPr indent="0" lvl="2" marL="914400" rtl="0" algn="just">
              <a:spcBef>
                <a:spcPts val="480"/>
              </a:spcBef>
              <a:spcAft>
                <a:spcPts val="0"/>
              </a:spcAft>
              <a:buClr>
                <a:schemeClr val="dk1"/>
              </a:buClr>
              <a:buSzPts val="2400"/>
              <a:buNone/>
            </a:pPr>
            <a:r>
              <a:t/>
            </a:r>
            <a:endParaRPr b="1"/>
          </a:p>
        </p:txBody>
      </p:sp>
      <p:sp>
        <p:nvSpPr>
          <p:cNvPr id="1144" name="Google Shape;1144;p12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2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51" name="Google Shape;1151;p12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Quản lý kết nối TCP</a:t>
            </a:r>
            <a:endParaRPr/>
          </a:p>
          <a:p>
            <a:pPr indent="-285750" lvl="1" marL="742950" rtl="0" algn="just">
              <a:spcBef>
                <a:spcPts val="560"/>
              </a:spcBef>
              <a:spcAft>
                <a:spcPts val="0"/>
              </a:spcAft>
              <a:buClr>
                <a:schemeClr val="dk1"/>
              </a:buClr>
              <a:buSzPts val="2800"/>
              <a:buChar char="–"/>
            </a:pPr>
            <a:r>
              <a:rPr lang="en-US"/>
              <a:t>Kết nối TCP được thiết lập như thế nào?</a:t>
            </a:r>
            <a:endParaRPr/>
          </a:p>
          <a:p>
            <a:pPr indent="-228600" lvl="2" marL="1143000" rtl="0" algn="just">
              <a:spcBef>
                <a:spcPts val="480"/>
              </a:spcBef>
              <a:spcAft>
                <a:spcPts val="0"/>
              </a:spcAft>
              <a:buClr>
                <a:schemeClr val="dk1"/>
              </a:buClr>
              <a:buSzPts val="2400"/>
              <a:buChar char="•"/>
            </a:pPr>
            <a:r>
              <a:rPr lang="en-US"/>
              <a:t>Gỉa sử một tiến trình đang chạy trong một host (client) muốn khởi tạo kết nối với tiến trình khác trong host khác (server).</a:t>
            </a:r>
            <a:endParaRPr/>
          </a:p>
          <a:p>
            <a:pPr indent="-228600" lvl="2" marL="1143000" rtl="0" algn="just">
              <a:spcBef>
                <a:spcPts val="480"/>
              </a:spcBef>
              <a:spcAft>
                <a:spcPts val="0"/>
              </a:spcAft>
              <a:buClr>
                <a:schemeClr val="dk1"/>
              </a:buClr>
              <a:buSzPts val="2400"/>
              <a:buChar char="•"/>
            </a:pPr>
            <a:r>
              <a:rPr lang="en-US"/>
              <a:t>Tiến trình ứng dụng client trước tiên thông báo cho client TCP rằng nó muốn thiết lập một kết nối tới một tiến trình trong server</a:t>
            </a:r>
            <a:endParaRPr/>
          </a:p>
          <a:p>
            <a:pPr indent="-228600" lvl="2" marL="1143000" rtl="0" algn="just">
              <a:spcBef>
                <a:spcPts val="480"/>
              </a:spcBef>
              <a:spcAft>
                <a:spcPts val="0"/>
              </a:spcAft>
              <a:buClr>
                <a:schemeClr val="dk1"/>
              </a:buClr>
              <a:buSzPts val="2400"/>
              <a:buChar char="•"/>
            </a:pPr>
            <a:r>
              <a:rPr lang="en-US"/>
              <a:t>Client TCP khi đó tiến hành thiết lập một kết nối TCP với server TCP theo cách sau:</a:t>
            </a:r>
            <a:endParaRPr/>
          </a:p>
          <a:p>
            <a:pPr indent="0" lvl="2" marL="914400" rtl="0" algn="just">
              <a:spcBef>
                <a:spcPts val="480"/>
              </a:spcBef>
              <a:spcAft>
                <a:spcPts val="0"/>
              </a:spcAft>
              <a:buClr>
                <a:schemeClr val="dk1"/>
              </a:buClr>
              <a:buSzPts val="2400"/>
              <a:buNone/>
            </a:pPr>
            <a:r>
              <a:t/>
            </a:r>
            <a:endParaRPr b="1"/>
          </a:p>
        </p:txBody>
      </p:sp>
      <p:sp>
        <p:nvSpPr>
          <p:cNvPr id="1152" name="Google Shape;1152;p12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59" name="Google Shape;1159;p12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Quản lý kết nối TCP</a:t>
            </a:r>
            <a:endParaRPr/>
          </a:p>
          <a:p>
            <a:pPr indent="-285750" lvl="1" marL="742950" rtl="0" algn="just">
              <a:spcBef>
                <a:spcPts val="560"/>
              </a:spcBef>
              <a:spcAft>
                <a:spcPts val="0"/>
              </a:spcAft>
              <a:buClr>
                <a:schemeClr val="dk1"/>
              </a:buClr>
              <a:buSzPts val="2800"/>
              <a:buChar char="–"/>
            </a:pPr>
            <a:r>
              <a:rPr lang="en-US"/>
              <a:t>Kết nối TCP được thiết lập như thế nào?</a:t>
            </a:r>
            <a:endParaRPr/>
          </a:p>
          <a:p>
            <a:pPr indent="-228600" lvl="2" marL="1143000" rtl="0" algn="just">
              <a:spcBef>
                <a:spcPts val="480"/>
              </a:spcBef>
              <a:spcAft>
                <a:spcPts val="0"/>
              </a:spcAft>
              <a:buClr>
                <a:schemeClr val="dk1"/>
              </a:buClr>
              <a:buSzPts val="2400"/>
              <a:buChar char="•"/>
            </a:pPr>
            <a:r>
              <a:rPr lang="en-US"/>
              <a:t>Bước 1: </a:t>
            </a:r>
            <a:endParaRPr/>
          </a:p>
          <a:p>
            <a:pPr indent="-228600" lvl="3" marL="1600200" rtl="0" algn="just">
              <a:spcBef>
                <a:spcPts val="400"/>
              </a:spcBef>
              <a:spcAft>
                <a:spcPts val="0"/>
              </a:spcAft>
              <a:buClr>
                <a:schemeClr val="dk1"/>
              </a:buClr>
              <a:buSzPts val="2000"/>
              <a:buChar char="–"/>
            </a:pPr>
            <a:r>
              <a:rPr lang="en-US"/>
              <a:t>Client TCP trước tiên gửi một segment TCP đặc biệt tới server TCP. Segment đặc biệt này không chứa dữ liệu tầng ứng dụng. Nhưng một trong các bit cờ trong phần header của segment – bit SYN được thiết lập = 1 (segment đặc biệt được gọi là </a:t>
            </a:r>
            <a:r>
              <a:rPr b="1" lang="en-US"/>
              <a:t>SYN segment</a:t>
            </a:r>
            <a:r>
              <a:rPr lang="en-US"/>
              <a:t>).</a:t>
            </a:r>
            <a:endParaRPr/>
          </a:p>
          <a:p>
            <a:pPr indent="-228600" lvl="3" marL="1600200" rtl="0" algn="just">
              <a:spcBef>
                <a:spcPts val="400"/>
              </a:spcBef>
              <a:spcAft>
                <a:spcPts val="0"/>
              </a:spcAft>
              <a:buClr>
                <a:schemeClr val="dk1"/>
              </a:buClr>
              <a:buSzPts val="2000"/>
              <a:buChar char="–"/>
            </a:pPr>
            <a:r>
              <a:rPr lang="en-US"/>
              <a:t>Ngoài ra, client chọn ngẫu nhiên một số thự tự ban đầu đầu (</a:t>
            </a:r>
            <a:r>
              <a:rPr b="1" lang="en-US"/>
              <a:t>client_isn</a:t>
            </a:r>
            <a:r>
              <a:rPr lang="en-US"/>
              <a:t>) và đặt số này vào trong trường số thứ tự của segment TCP SYN đầu tiên. Segment này được đóng gói với IP datagram và gửi tới cho server.</a:t>
            </a:r>
            <a:endParaRPr/>
          </a:p>
          <a:p>
            <a:pPr indent="0" lvl="2" marL="914400" rtl="0" algn="just">
              <a:spcBef>
                <a:spcPts val="480"/>
              </a:spcBef>
              <a:spcAft>
                <a:spcPts val="0"/>
              </a:spcAft>
              <a:buClr>
                <a:schemeClr val="dk1"/>
              </a:buClr>
              <a:buSzPts val="2400"/>
              <a:buNone/>
            </a:pPr>
            <a:r>
              <a:t/>
            </a:r>
            <a:endParaRPr b="1"/>
          </a:p>
        </p:txBody>
      </p:sp>
      <p:sp>
        <p:nvSpPr>
          <p:cNvPr id="1160" name="Google Shape;1160;p12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2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67" name="Google Shape;1167;p12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Quản lý kết nối TCP</a:t>
            </a:r>
            <a:endParaRPr/>
          </a:p>
          <a:p>
            <a:pPr indent="-285750" lvl="1" marL="742950" rtl="0" algn="just">
              <a:spcBef>
                <a:spcPts val="560"/>
              </a:spcBef>
              <a:spcAft>
                <a:spcPts val="0"/>
              </a:spcAft>
              <a:buClr>
                <a:schemeClr val="dk1"/>
              </a:buClr>
              <a:buSzPts val="2800"/>
              <a:buChar char="–"/>
            </a:pPr>
            <a:r>
              <a:rPr lang="en-US"/>
              <a:t>Kết nối TCP được thiết lập như thế nào?</a:t>
            </a:r>
            <a:endParaRPr/>
          </a:p>
          <a:p>
            <a:pPr indent="-228600" lvl="2" marL="1143000" rtl="0" algn="just">
              <a:spcBef>
                <a:spcPts val="480"/>
              </a:spcBef>
              <a:spcAft>
                <a:spcPts val="0"/>
              </a:spcAft>
              <a:buClr>
                <a:schemeClr val="dk1"/>
              </a:buClr>
              <a:buSzPts val="2400"/>
              <a:buChar char="•"/>
            </a:pPr>
            <a:r>
              <a:rPr lang="en-US"/>
              <a:t>Bước 2: </a:t>
            </a:r>
            <a:endParaRPr/>
          </a:p>
          <a:p>
            <a:pPr indent="-228600" lvl="3" marL="1600200" rtl="0" algn="just">
              <a:spcBef>
                <a:spcPts val="400"/>
              </a:spcBef>
              <a:spcAft>
                <a:spcPts val="0"/>
              </a:spcAft>
              <a:buClr>
                <a:schemeClr val="dk1"/>
              </a:buClr>
              <a:buSzPts val="2000"/>
              <a:buChar char="–"/>
            </a:pPr>
            <a:r>
              <a:rPr lang="en-US"/>
              <a:t>Khi IP datagram chứa TCP SYN segment tới server, server lấy ra TCP SYN segment từ datagram, phân bổ các biến và các bộ đệm TCP cho kết nối, và gửi một segment đồng ý kết nối tới client. </a:t>
            </a:r>
            <a:endParaRPr/>
          </a:p>
          <a:p>
            <a:pPr indent="-228600" lvl="3" marL="1600200" rtl="0" algn="just">
              <a:spcBef>
                <a:spcPts val="400"/>
              </a:spcBef>
              <a:spcAft>
                <a:spcPts val="0"/>
              </a:spcAft>
              <a:buClr>
                <a:schemeClr val="dk1"/>
              </a:buClr>
              <a:buSzPts val="2000"/>
              <a:buChar char="–"/>
            </a:pPr>
            <a:r>
              <a:rPr lang="en-US"/>
              <a:t>Segment đồng ý kết nối cũng không chứa dữ liệu tầng ứng dụng. Tuy nhiên, nó chứa 3 thông tin quan trọng trong segment header: bit </a:t>
            </a:r>
            <a:r>
              <a:rPr b="1" lang="en-US"/>
              <a:t>SYN = 1</a:t>
            </a:r>
            <a:r>
              <a:rPr lang="en-US"/>
              <a:t>, trường </a:t>
            </a:r>
            <a:r>
              <a:rPr b="1" lang="en-US"/>
              <a:t>ACK = client_isn+1</a:t>
            </a:r>
            <a:endParaRPr/>
          </a:p>
          <a:p>
            <a:pPr indent="-228600" lvl="3" marL="1600200" rtl="0" algn="just">
              <a:spcBef>
                <a:spcPts val="400"/>
              </a:spcBef>
              <a:spcAft>
                <a:spcPts val="0"/>
              </a:spcAft>
              <a:buClr>
                <a:schemeClr val="dk1"/>
              </a:buClr>
              <a:buSzPts val="2000"/>
              <a:buChar char="–"/>
            </a:pPr>
            <a:r>
              <a:rPr lang="en-US"/>
              <a:t>Cuối cùng, server chọn số thứ tự bắt đầu của chính nó (</a:t>
            </a:r>
            <a:r>
              <a:rPr b="1" lang="en-US"/>
              <a:t>server_isn</a:t>
            </a:r>
            <a:r>
              <a:rPr lang="en-US"/>
              <a:t>)</a:t>
            </a:r>
            <a:r>
              <a:rPr b="1" lang="en-US"/>
              <a:t> </a:t>
            </a:r>
            <a:r>
              <a:rPr lang="en-US"/>
              <a:t>và đặt giá trị này vào trường số thứ tự của TCP segment header</a:t>
            </a:r>
            <a:endParaRPr/>
          </a:p>
          <a:p>
            <a:pPr indent="0" lvl="2" marL="914400" rtl="0" algn="just">
              <a:spcBef>
                <a:spcPts val="480"/>
              </a:spcBef>
              <a:spcAft>
                <a:spcPts val="0"/>
              </a:spcAft>
              <a:buClr>
                <a:schemeClr val="dk1"/>
              </a:buClr>
              <a:buSzPts val="2400"/>
              <a:buNone/>
            </a:pPr>
            <a:r>
              <a:t/>
            </a:r>
            <a:endParaRPr b="1"/>
          </a:p>
        </p:txBody>
      </p:sp>
      <p:sp>
        <p:nvSpPr>
          <p:cNvPr id="1168" name="Google Shape;1168;p12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75" name="Google Shape;1175;p12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Quản lý kết nối TCP</a:t>
            </a:r>
            <a:endParaRPr/>
          </a:p>
          <a:p>
            <a:pPr indent="-285750" lvl="1" marL="742950" rtl="0" algn="just">
              <a:spcBef>
                <a:spcPts val="560"/>
              </a:spcBef>
              <a:spcAft>
                <a:spcPts val="0"/>
              </a:spcAft>
              <a:buClr>
                <a:schemeClr val="dk1"/>
              </a:buClr>
              <a:buSzPts val="2800"/>
              <a:buChar char="–"/>
            </a:pPr>
            <a:r>
              <a:rPr lang="en-US"/>
              <a:t>Kết nối TCP được thiết lập như thế nào?</a:t>
            </a:r>
            <a:endParaRPr/>
          </a:p>
          <a:p>
            <a:pPr indent="-228600" lvl="2" marL="1143000" rtl="0" algn="just">
              <a:spcBef>
                <a:spcPts val="480"/>
              </a:spcBef>
              <a:spcAft>
                <a:spcPts val="0"/>
              </a:spcAft>
              <a:buClr>
                <a:schemeClr val="dk1"/>
              </a:buClr>
              <a:buSzPts val="2400"/>
              <a:buChar char="•"/>
            </a:pPr>
            <a:r>
              <a:rPr lang="en-US"/>
              <a:t>Bước 2: </a:t>
            </a:r>
            <a:endParaRPr/>
          </a:p>
          <a:p>
            <a:pPr indent="-228600" lvl="3" marL="1600200" rtl="0" algn="just">
              <a:spcBef>
                <a:spcPts val="400"/>
              </a:spcBef>
              <a:spcAft>
                <a:spcPts val="0"/>
              </a:spcAft>
              <a:buClr>
                <a:schemeClr val="dk1"/>
              </a:buClr>
              <a:buSzPts val="2000"/>
              <a:buChar char="–"/>
            </a:pPr>
            <a:r>
              <a:rPr lang="en-US"/>
              <a:t>Thực tế segment đồng ý kết nối nói rằng “tôi đã nhận được gói SYN của bạn để bắt đầu một kết nối với số thứ tự ban đầu của bạn là </a:t>
            </a:r>
            <a:r>
              <a:rPr b="1" lang="en-US"/>
              <a:t>client_isn</a:t>
            </a:r>
            <a:r>
              <a:rPr lang="en-US"/>
              <a:t>, tôi đồng ý thiết lập kết nối này. Số thứ tự bắt đầu của tôi là </a:t>
            </a:r>
            <a:r>
              <a:rPr b="1" lang="en-US"/>
              <a:t>server_isn</a:t>
            </a:r>
            <a:r>
              <a:rPr lang="en-US"/>
              <a:t>”</a:t>
            </a:r>
            <a:endParaRPr/>
          </a:p>
          <a:p>
            <a:pPr indent="-228600" lvl="3" marL="1600200" rtl="0" algn="just">
              <a:spcBef>
                <a:spcPts val="400"/>
              </a:spcBef>
              <a:spcAft>
                <a:spcPts val="0"/>
              </a:spcAft>
              <a:buClr>
                <a:schemeClr val="dk1"/>
              </a:buClr>
              <a:buSzPts val="2000"/>
              <a:buChar char="–"/>
            </a:pPr>
            <a:r>
              <a:rPr lang="en-US"/>
              <a:t>Segment đồng ý kết nối gọi là </a:t>
            </a:r>
            <a:r>
              <a:rPr b="1" lang="en-US"/>
              <a:t>SYNACK segment</a:t>
            </a:r>
            <a:endParaRPr/>
          </a:p>
          <a:p>
            <a:pPr indent="0" lvl="2" marL="914400" rtl="0" algn="just">
              <a:spcBef>
                <a:spcPts val="480"/>
              </a:spcBef>
              <a:spcAft>
                <a:spcPts val="0"/>
              </a:spcAft>
              <a:buClr>
                <a:schemeClr val="dk1"/>
              </a:buClr>
              <a:buSzPts val="2400"/>
              <a:buNone/>
            </a:pPr>
            <a:r>
              <a:t/>
            </a:r>
            <a:endParaRPr b="1"/>
          </a:p>
        </p:txBody>
      </p:sp>
      <p:sp>
        <p:nvSpPr>
          <p:cNvPr id="1176" name="Google Shape;1176;p12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178" name="Google Shape;178;p1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Ghép kênh và phân kênh không hướng kết nối (UDP)</a:t>
            </a:r>
            <a:endParaRPr/>
          </a:p>
          <a:p>
            <a:pPr indent="-285750" lvl="1" marL="742950" rtl="0" algn="just">
              <a:spcBef>
                <a:spcPts val="560"/>
              </a:spcBef>
              <a:spcAft>
                <a:spcPts val="0"/>
              </a:spcAft>
              <a:buClr>
                <a:schemeClr val="dk1"/>
              </a:buClr>
              <a:buSzPts val="2800"/>
              <a:buChar char="–"/>
            </a:pPr>
            <a:r>
              <a:rPr lang="en-US"/>
              <a:t>Host A (UDP port 1957) muốn gửi một chunk của application data tới một tiến trình UDP port 46428 ở Host B</a:t>
            </a:r>
            <a:endParaRPr/>
          </a:p>
          <a:p>
            <a:pPr indent="-228600" lvl="2" marL="1143000" rtl="0" algn="just">
              <a:spcBef>
                <a:spcPts val="480"/>
              </a:spcBef>
              <a:spcAft>
                <a:spcPts val="0"/>
              </a:spcAft>
              <a:buClr>
                <a:schemeClr val="dk1"/>
              </a:buClr>
              <a:buSzPts val="2400"/>
              <a:buChar char="•"/>
            </a:pPr>
            <a:r>
              <a:rPr lang="en-US"/>
              <a:t>Tầng giao vận ở host A tạo một segment (gồm data, </a:t>
            </a:r>
            <a:r>
              <a:rPr b="1" lang="en-US">
                <a:solidFill>
                  <a:srgbClr val="0000FF"/>
                </a:solidFill>
              </a:rPr>
              <a:t>source port number 19157</a:t>
            </a:r>
            <a:r>
              <a:rPr lang="en-US"/>
              <a:t>, </a:t>
            </a:r>
            <a:r>
              <a:rPr b="1" lang="en-US">
                <a:solidFill>
                  <a:srgbClr val="0000FF"/>
                </a:solidFill>
              </a:rPr>
              <a:t>destination port number 46428</a:t>
            </a:r>
            <a:r>
              <a:rPr lang="en-US"/>
              <a:t>) và 2 giá trị khác (đề cập sau)</a:t>
            </a:r>
            <a:endParaRPr/>
          </a:p>
          <a:p>
            <a:pPr indent="-228600" lvl="2" marL="1143000" rtl="0" algn="just">
              <a:spcBef>
                <a:spcPts val="480"/>
              </a:spcBef>
              <a:spcAft>
                <a:spcPts val="0"/>
              </a:spcAft>
              <a:buClr>
                <a:schemeClr val="dk1"/>
              </a:buClr>
              <a:buSzPts val="2400"/>
              <a:buChar char="•"/>
            </a:pPr>
            <a:r>
              <a:rPr lang="en-US"/>
              <a:t>Tầng giao vận chuyển segment tới tầng mạng -&gt; tầng mạng đóng gói segment thành datagram và chuyển sang đầu nhận</a:t>
            </a:r>
            <a:endParaRPr/>
          </a:p>
        </p:txBody>
      </p:sp>
      <p:sp>
        <p:nvSpPr>
          <p:cNvPr id="179" name="Google Shape;179;p1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3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83" name="Google Shape;1183;p13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Quản lý kết nối TCP</a:t>
            </a:r>
            <a:endParaRPr/>
          </a:p>
          <a:p>
            <a:pPr indent="-285750" lvl="1" marL="742950" rtl="0" algn="just">
              <a:spcBef>
                <a:spcPts val="560"/>
              </a:spcBef>
              <a:spcAft>
                <a:spcPts val="0"/>
              </a:spcAft>
              <a:buClr>
                <a:schemeClr val="dk1"/>
              </a:buClr>
              <a:buSzPts val="2800"/>
              <a:buChar char="–"/>
            </a:pPr>
            <a:r>
              <a:rPr lang="en-US"/>
              <a:t>Kết nối TCP được thiết lập như thế nào?</a:t>
            </a:r>
            <a:endParaRPr/>
          </a:p>
          <a:p>
            <a:pPr indent="-228600" lvl="2" marL="1143000" rtl="0" algn="just">
              <a:spcBef>
                <a:spcPts val="480"/>
              </a:spcBef>
              <a:spcAft>
                <a:spcPts val="0"/>
              </a:spcAft>
              <a:buClr>
                <a:schemeClr val="dk1"/>
              </a:buClr>
              <a:buSzPts val="2400"/>
              <a:buChar char="•"/>
            </a:pPr>
            <a:r>
              <a:rPr lang="en-US"/>
              <a:t>Bước 3: </a:t>
            </a:r>
            <a:endParaRPr/>
          </a:p>
          <a:p>
            <a:pPr indent="-228600" lvl="3" marL="1600200" rtl="0" algn="just">
              <a:spcBef>
                <a:spcPts val="400"/>
              </a:spcBef>
              <a:spcAft>
                <a:spcPts val="0"/>
              </a:spcAft>
              <a:buClr>
                <a:schemeClr val="dk1"/>
              </a:buClr>
              <a:buSzPts val="2000"/>
              <a:buChar char="–"/>
            </a:pPr>
            <a:r>
              <a:rPr lang="en-US"/>
              <a:t>Khi nhận được </a:t>
            </a:r>
            <a:r>
              <a:rPr b="1" lang="en-US"/>
              <a:t>SYNACK segment</a:t>
            </a:r>
            <a:r>
              <a:rPr lang="en-US"/>
              <a:t> client cũng phân bổ các bộ nhớ đệm và các biến cho kết nối.</a:t>
            </a:r>
            <a:endParaRPr/>
          </a:p>
          <a:p>
            <a:pPr indent="-228600" lvl="3" marL="1600200" rtl="0" algn="just">
              <a:spcBef>
                <a:spcPts val="400"/>
              </a:spcBef>
              <a:spcAft>
                <a:spcPts val="0"/>
              </a:spcAft>
              <a:buClr>
                <a:schemeClr val="dk1"/>
              </a:buClr>
              <a:buSzPts val="2000"/>
              <a:buChar char="–"/>
            </a:pPr>
            <a:r>
              <a:rPr lang="en-US"/>
              <a:t>Client sau đó sẽ gửi cho server một segment khác, segment cuối cùng này báo đã nhận được segment đồng ý kết nối của server (client làm như vậy bằng cách đặt giá trị </a:t>
            </a:r>
            <a:r>
              <a:rPr b="1" lang="en-US"/>
              <a:t>server_isn+1</a:t>
            </a:r>
            <a:r>
              <a:rPr lang="en-US"/>
              <a:t> vào trong trường ACK của TCP segment header)</a:t>
            </a:r>
            <a:endParaRPr/>
          </a:p>
          <a:p>
            <a:pPr indent="-228600" lvl="3" marL="1600200" rtl="0" algn="just">
              <a:spcBef>
                <a:spcPts val="400"/>
              </a:spcBef>
              <a:spcAft>
                <a:spcPts val="0"/>
              </a:spcAft>
              <a:buClr>
                <a:schemeClr val="dk1"/>
              </a:buClr>
              <a:buSzPts val="2000"/>
              <a:buChar char="–"/>
            </a:pPr>
            <a:r>
              <a:rPr lang="en-US"/>
              <a:t>Bit SYN được thiết lập = 0, bởi vì kết nối đã được thiết lập</a:t>
            </a:r>
            <a:endParaRPr/>
          </a:p>
          <a:p>
            <a:pPr indent="-228600" lvl="3" marL="1600200" rtl="0" algn="just">
              <a:spcBef>
                <a:spcPts val="400"/>
              </a:spcBef>
              <a:spcAft>
                <a:spcPts val="0"/>
              </a:spcAft>
              <a:buClr>
                <a:schemeClr val="dk1"/>
              </a:buClr>
              <a:buSzPts val="2000"/>
              <a:buChar char="–"/>
            </a:pPr>
            <a:r>
              <a:rPr lang="en-US"/>
              <a:t>Giai đoạn 3 của quá trình bắt tay 3 bước này có thể chứa dữ liệu client gửi tới server trong segment payload.</a:t>
            </a:r>
            <a:endParaRPr/>
          </a:p>
          <a:p>
            <a:pPr indent="0" lvl="2" marL="914400" rtl="0" algn="just">
              <a:spcBef>
                <a:spcPts val="480"/>
              </a:spcBef>
              <a:spcAft>
                <a:spcPts val="0"/>
              </a:spcAft>
              <a:buClr>
                <a:schemeClr val="dk1"/>
              </a:buClr>
              <a:buSzPts val="2400"/>
              <a:buNone/>
            </a:pPr>
            <a:r>
              <a:t/>
            </a:r>
            <a:endParaRPr b="1"/>
          </a:p>
        </p:txBody>
      </p:sp>
      <p:sp>
        <p:nvSpPr>
          <p:cNvPr id="1184" name="Google Shape;1184;p13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3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191" name="Google Shape;1191;p13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Quản lý kết nối TCP</a:t>
            </a:r>
            <a:endParaRPr/>
          </a:p>
          <a:p>
            <a:pPr indent="-285750" lvl="1" marL="742950" rtl="0" algn="just">
              <a:spcBef>
                <a:spcPts val="560"/>
              </a:spcBef>
              <a:spcAft>
                <a:spcPts val="0"/>
              </a:spcAft>
              <a:buClr>
                <a:schemeClr val="dk1"/>
              </a:buClr>
              <a:buSzPts val="2800"/>
              <a:buChar char="–"/>
            </a:pPr>
            <a:r>
              <a:rPr lang="en-US"/>
              <a:t>Kết nối TCP được thiết lập như thế nào?</a:t>
            </a:r>
            <a:endParaRPr/>
          </a:p>
          <a:p>
            <a:pPr indent="-228600" lvl="2" marL="1143000" rtl="0" algn="just">
              <a:spcBef>
                <a:spcPts val="480"/>
              </a:spcBef>
              <a:spcAft>
                <a:spcPts val="0"/>
              </a:spcAft>
              <a:buClr>
                <a:schemeClr val="dk1"/>
              </a:buClr>
              <a:buSzPts val="2400"/>
              <a:buChar char="•"/>
            </a:pPr>
            <a:r>
              <a:rPr lang="en-US"/>
              <a:t>Thủ tục bắt tay 3 bước: three-way handshake</a:t>
            </a:r>
            <a:endParaRPr/>
          </a:p>
          <a:p>
            <a:pPr indent="0" lvl="2" marL="914400" rtl="0" algn="just">
              <a:spcBef>
                <a:spcPts val="480"/>
              </a:spcBef>
              <a:spcAft>
                <a:spcPts val="0"/>
              </a:spcAft>
              <a:buClr>
                <a:schemeClr val="dk1"/>
              </a:buClr>
              <a:buSzPts val="2400"/>
              <a:buNone/>
            </a:pPr>
            <a:r>
              <a:t/>
            </a:r>
            <a:endParaRPr b="1"/>
          </a:p>
        </p:txBody>
      </p:sp>
      <p:sp>
        <p:nvSpPr>
          <p:cNvPr id="1192" name="Google Shape;1192;p13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93" name="Google Shape;1193;p131"/>
          <p:cNvPicPr preferRelativeResize="0"/>
          <p:nvPr/>
        </p:nvPicPr>
        <p:blipFill rotWithShape="1">
          <a:blip r:embed="rId3">
            <a:alphaModFix/>
          </a:blip>
          <a:srcRect b="0" l="0" r="0" t="0"/>
          <a:stretch/>
        </p:blipFill>
        <p:spPr>
          <a:xfrm>
            <a:off x="2685289" y="2743200"/>
            <a:ext cx="4217954" cy="38100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3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200" name="Google Shape;1200;p13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Quản lý kết nối TCP</a:t>
            </a:r>
            <a:endParaRPr/>
          </a:p>
          <a:p>
            <a:pPr indent="-285750" lvl="1" marL="742950" rtl="0" algn="just">
              <a:spcBef>
                <a:spcPts val="560"/>
              </a:spcBef>
              <a:spcAft>
                <a:spcPts val="0"/>
              </a:spcAft>
              <a:buClr>
                <a:schemeClr val="dk1"/>
              </a:buClr>
              <a:buSzPts val="2800"/>
              <a:buChar char="–"/>
            </a:pPr>
            <a:r>
              <a:rPr lang="en-US"/>
              <a:t>Đóng kết nối TCP</a:t>
            </a:r>
            <a:endParaRPr/>
          </a:p>
          <a:p>
            <a:pPr indent="0" lvl="2" marL="914400" rtl="0" algn="just">
              <a:spcBef>
                <a:spcPts val="480"/>
              </a:spcBef>
              <a:spcAft>
                <a:spcPts val="0"/>
              </a:spcAft>
              <a:buClr>
                <a:schemeClr val="dk1"/>
              </a:buClr>
              <a:buSzPts val="2400"/>
              <a:buNone/>
            </a:pPr>
            <a:r>
              <a:t/>
            </a:r>
            <a:endParaRPr b="1"/>
          </a:p>
        </p:txBody>
      </p:sp>
      <p:sp>
        <p:nvSpPr>
          <p:cNvPr id="1201" name="Google Shape;1201;p13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202" name="Google Shape;1202;p132"/>
          <p:cNvPicPr preferRelativeResize="0"/>
          <p:nvPr/>
        </p:nvPicPr>
        <p:blipFill rotWithShape="1">
          <a:blip r:embed="rId3">
            <a:alphaModFix/>
          </a:blip>
          <a:srcRect b="0" l="0" r="0" t="0"/>
          <a:stretch/>
        </p:blipFill>
        <p:spPr>
          <a:xfrm>
            <a:off x="5330491" y="1982704"/>
            <a:ext cx="3790369" cy="4257675"/>
          </a:xfrm>
          <a:prstGeom prst="rect">
            <a:avLst/>
          </a:prstGeom>
          <a:noFill/>
          <a:ln>
            <a:noFill/>
          </a:ln>
        </p:spPr>
      </p:pic>
      <p:sp>
        <p:nvSpPr>
          <p:cNvPr id="1203" name="Google Shape;1203;p132"/>
          <p:cNvSpPr txBox="1"/>
          <p:nvPr/>
        </p:nvSpPr>
        <p:spPr>
          <a:xfrm>
            <a:off x="542344" y="2320604"/>
            <a:ext cx="4703003" cy="440120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Giả sử client quyết định đóng kết nối. Khi đó tiến trình ứng dụng client đưa ra một lệnh đóng &lt;=&gt; TCP client gửi một TCP segment đặc biệt tới tiến trình server</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Segment đặc biệt có 1 bít cờ trong header là </a:t>
            </a:r>
            <a:r>
              <a:rPr b="1" lang="en-US" sz="2000">
                <a:solidFill>
                  <a:schemeClr val="dk1"/>
                </a:solidFill>
                <a:latin typeface="Arial"/>
                <a:ea typeface="Arial"/>
                <a:cs typeface="Arial"/>
                <a:sym typeface="Arial"/>
              </a:rPr>
              <a:t>FIN = 1</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Khi server nhận được segment này, nó gửi cho client một segment ACK và gửi segment đóng kết nối của nó </a:t>
            </a:r>
            <a:r>
              <a:rPr b="1" lang="en-US" sz="2000">
                <a:solidFill>
                  <a:schemeClr val="dk1"/>
                </a:solidFill>
                <a:latin typeface="Arial"/>
                <a:ea typeface="Arial"/>
                <a:cs typeface="Arial"/>
                <a:sym typeface="Arial"/>
              </a:rPr>
              <a:t>FIN = 1</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Client báo nhận segment đóng kết nối của server</a:t>
            </a:r>
            <a:endParaRPr/>
          </a:p>
          <a:p>
            <a:pPr indent="-215900" lvl="0" marL="342900" marR="0" rtl="0" algn="just">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3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210" name="Google Shape;1210;p13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Quản lý kết nối TCP</a:t>
            </a:r>
            <a:endParaRPr/>
          </a:p>
          <a:p>
            <a:pPr indent="-285750" lvl="1" marL="742950" rtl="0" algn="just">
              <a:spcBef>
                <a:spcPts val="560"/>
              </a:spcBef>
              <a:spcAft>
                <a:spcPts val="0"/>
              </a:spcAft>
              <a:buClr>
                <a:schemeClr val="dk1"/>
              </a:buClr>
              <a:buSzPts val="2800"/>
              <a:buChar char="–"/>
            </a:pPr>
            <a:r>
              <a:rPr lang="en-US"/>
              <a:t>Các trạng thái TCP phía client</a:t>
            </a:r>
            <a:endParaRPr/>
          </a:p>
          <a:p>
            <a:pPr indent="-107950" lvl="1" marL="742950" rtl="0" algn="just">
              <a:spcBef>
                <a:spcPts val="560"/>
              </a:spcBef>
              <a:spcAft>
                <a:spcPts val="0"/>
              </a:spcAft>
              <a:buClr>
                <a:schemeClr val="dk1"/>
              </a:buClr>
              <a:buSzPts val="2800"/>
              <a:buNone/>
            </a:pPr>
            <a:r>
              <a:t/>
            </a:r>
            <a:endParaRPr/>
          </a:p>
        </p:txBody>
      </p:sp>
      <p:sp>
        <p:nvSpPr>
          <p:cNvPr id="1211" name="Google Shape;1211;p13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212" name="Google Shape;1212;p133"/>
          <p:cNvPicPr preferRelativeResize="0"/>
          <p:nvPr/>
        </p:nvPicPr>
        <p:blipFill rotWithShape="1">
          <a:blip r:embed="rId3">
            <a:alphaModFix/>
          </a:blip>
          <a:srcRect b="0" l="0" r="0" t="0"/>
          <a:stretch/>
        </p:blipFill>
        <p:spPr>
          <a:xfrm>
            <a:off x="2883568" y="2092036"/>
            <a:ext cx="5791200" cy="446116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3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1219" name="Google Shape;1219;p13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Quản lý kết nối TCP</a:t>
            </a:r>
            <a:endParaRPr/>
          </a:p>
          <a:p>
            <a:pPr indent="-285750" lvl="1" marL="742950" rtl="0" algn="just">
              <a:spcBef>
                <a:spcPts val="560"/>
              </a:spcBef>
              <a:spcAft>
                <a:spcPts val="0"/>
              </a:spcAft>
              <a:buClr>
                <a:schemeClr val="dk1"/>
              </a:buClr>
              <a:buSzPts val="2800"/>
              <a:buChar char="–"/>
            </a:pPr>
            <a:r>
              <a:rPr lang="en-US"/>
              <a:t>Các trạng thái TCP phía server</a:t>
            </a:r>
            <a:endParaRPr/>
          </a:p>
          <a:p>
            <a:pPr indent="-107950" lvl="1" marL="742950" rtl="0" algn="just">
              <a:spcBef>
                <a:spcPts val="560"/>
              </a:spcBef>
              <a:spcAft>
                <a:spcPts val="0"/>
              </a:spcAft>
              <a:buClr>
                <a:schemeClr val="dk1"/>
              </a:buClr>
              <a:buSzPts val="2800"/>
              <a:buNone/>
            </a:pPr>
            <a:r>
              <a:t/>
            </a:r>
            <a:endParaRPr/>
          </a:p>
        </p:txBody>
      </p:sp>
      <p:sp>
        <p:nvSpPr>
          <p:cNvPr id="1220" name="Google Shape;1220;p13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221" name="Google Shape;1221;p134"/>
          <p:cNvPicPr preferRelativeResize="0"/>
          <p:nvPr/>
        </p:nvPicPr>
        <p:blipFill rotWithShape="1">
          <a:blip r:embed="rId3">
            <a:alphaModFix/>
          </a:blip>
          <a:srcRect b="0" l="0" r="0" t="0"/>
          <a:stretch/>
        </p:blipFill>
        <p:spPr>
          <a:xfrm>
            <a:off x="3600450" y="2148639"/>
            <a:ext cx="5467350" cy="42481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3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Nội dung</a:t>
            </a:r>
            <a:endParaRPr/>
          </a:p>
        </p:txBody>
      </p:sp>
      <p:sp>
        <p:nvSpPr>
          <p:cNvPr id="1227" name="Google Shape;1227;p13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BFBFBF"/>
              </a:buClr>
              <a:buSzPts val="2800"/>
              <a:buChar char="•"/>
            </a:pPr>
            <a:r>
              <a:rPr lang="en-US" sz="2800">
                <a:solidFill>
                  <a:srgbClr val="BFBFBF"/>
                </a:solidFill>
              </a:rPr>
              <a:t>Các dịch vụ tầng giao vận</a:t>
            </a:r>
            <a:endParaRPr/>
          </a:p>
          <a:p>
            <a:pPr indent="-342900" lvl="0" marL="342900" rtl="0" algn="just">
              <a:spcBef>
                <a:spcPts val="560"/>
              </a:spcBef>
              <a:spcAft>
                <a:spcPts val="0"/>
              </a:spcAft>
              <a:buClr>
                <a:srgbClr val="BFBFBF"/>
              </a:buClr>
              <a:buSzPts val="2800"/>
              <a:buChar char="•"/>
            </a:pPr>
            <a:r>
              <a:rPr lang="en-US" sz="2800">
                <a:solidFill>
                  <a:srgbClr val="BFBFBF"/>
                </a:solidFill>
              </a:rPr>
              <a:t>Ghép kênh và phân kênh</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không kết nối: UDP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tắc truyền dữ liệu tin cậy</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hướng kết nối: TCP</a:t>
            </a:r>
            <a:endParaRPr/>
          </a:p>
          <a:p>
            <a:pPr indent="-342900" lvl="0" marL="342900" rtl="0" algn="just">
              <a:spcBef>
                <a:spcPts val="560"/>
              </a:spcBef>
              <a:spcAft>
                <a:spcPts val="0"/>
              </a:spcAft>
              <a:buClr>
                <a:schemeClr val="dk1"/>
              </a:buClr>
              <a:buSzPts val="2800"/>
              <a:buChar char="•"/>
            </a:pPr>
            <a:r>
              <a:rPr lang="en-US" sz="2800"/>
              <a:t>Các nguyên lý điều khiển tắc nghẽn</a:t>
            </a:r>
            <a:endParaRPr/>
          </a:p>
          <a:p>
            <a:pPr indent="-342900" lvl="0" marL="342900" rtl="0" algn="just">
              <a:spcBef>
                <a:spcPts val="560"/>
              </a:spcBef>
              <a:spcAft>
                <a:spcPts val="0"/>
              </a:spcAft>
              <a:buClr>
                <a:srgbClr val="BFBFBF"/>
              </a:buClr>
              <a:buSzPts val="2800"/>
              <a:buChar char="•"/>
            </a:pPr>
            <a:r>
              <a:rPr lang="en-US" sz="2800">
                <a:solidFill>
                  <a:srgbClr val="BFBFBF"/>
                </a:solidFill>
              </a:rPr>
              <a:t>Điều khiển tắc nghẽn TCP</a:t>
            </a:r>
            <a:endParaRPr/>
          </a:p>
        </p:txBody>
      </p:sp>
      <p:sp>
        <p:nvSpPr>
          <p:cNvPr id="1228" name="Google Shape;1228;p13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235" name="Google Shape;1235;p13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Nguyên nhân và chi phí của tắc nghẽn</a:t>
            </a:r>
            <a:endParaRPr/>
          </a:p>
          <a:p>
            <a:pPr indent="-285750" lvl="1" marL="742950" rtl="0" algn="just">
              <a:spcBef>
                <a:spcPts val="560"/>
              </a:spcBef>
              <a:spcAft>
                <a:spcPts val="0"/>
              </a:spcAft>
              <a:buClr>
                <a:schemeClr val="dk1"/>
              </a:buClr>
              <a:buSzPts val="2800"/>
              <a:buChar char="–"/>
            </a:pPr>
            <a:r>
              <a:rPr lang="en-US"/>
              <a:t>Tình huống 1: hai đối tượng gửi, một router với bộ nhớ đệm không giới hạn</a:t>
            </a:r>
            <a:endParaRPr/>
          </a:p>
        </p:txBody>
      </p:sp>
      <p:sp>
        <p:nvSpPr>
          <p:cNvPr id="1236" name="Google Shape;1236;p13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37" name="Google Shape;1237;p136"/>
          <p:cNvSpPr txBox="1"/>
          <p:nvPr/>
        </p:nvSpPr>
        <p:spPr>
          <a:xfrm>
            <a:off x="484094" y="5815263"/>
            <a:ext cx="7505700" cy="707886"/>
          </a:xfrm>
          <a:prstGeom prst="rect">
            <a:avLst/>
          </a:prstGeom>
          <a:blipFill rotWithShape="1">
            <a:blip r:embed="rId3">
              <a:alphaModFix/>
            </a:blip>
            <a:stretch>
              <a:fillRect b="-15516" l="-810" r="0" t="-43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1238" name="Google Shape;1238;p136"/>
          <p:cNvPicPr preferRelativeResize="0"/>
          <p:nvPr/>
        </p:nvPicPr>
        <p:blipFill rotWithShape="1">
          <a:blip r:embed="rId4">
            <a:alphaModFix/>
          </a:blip>
          <a:srcRect b="0" l="0" r="0" t="0"/>
          <a:stretch/>
        </p:blipFill>
        <p:spPr>
          <a:xfrm>
            <a:off x="990600" y="2603276"/>
            <a:ext cx="7620000" cy="322991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3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245" name="Google Shape;1245;p137"/>
          <p:cNvSpPr txBox="1"/>
          <p:nvPr>
            <p:ph idx="1" type="body"/>
          </p:nvPr>
        </p:nvSpPr>
        <p:spPr>
          <a:xfrm>
            <a:off x="256674" y="1066800"/>
            <a:ext cx="4572000" cy="5257800"/>
          </a:xfrm>
          <a:prstGeom prst="rect">
            <a:avLst/>
          </a:prstGeom>
          <a:blipFill rotWithShape="1">
            <a:blip r:embed="rId3">
              <a:alphaModFix/>
            </a:blip>
            <a:stretch>
              <a:fillRect b="0" l="-3066" r="-3466" t="-1505"/>
            </a:stretch>
          </a:blip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3200"/>
              <a:buChar char="•"/>
            </a:pPr>
            <a:r>
              <a:rPr lang="en-US"/>
              <a:t> </a:t>
            </a:r>
            <a:endParaRPr/>
          </a:p>
        </p:txBody>
      </p:sp>
      <p:sp>
        <p:nvSpPr>
          <p:cNvPr id="1246" name="Google Shape;1246;p13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247" name="Google Shape;1247;p137"/>
          <p:cNvPicPr preferRelativeResize="0"/>
          <p:nvPr/>
        </p:nvPicPr>
        <p:blipFill rotWithShape="1">
          <a:blip r:embed="rId4">
            <a:alphaModFix/>
          </a:blip>
          <a:srcRect b="0" l="0" r="0" t="0"/>
          <a:stretch/>
        </p:blipFill>
        <p:spPr>
          <a:xfrm>
            <a:off x="5281400" y="1039906"/>
            <a:ext cx="3329200" cy="2465294"/>
          </a:xfrm>
          <a:prstGeom prst="rect">
            <a:avLst/>
          </a:prstGeom>
          <a:noFill/>
          <a:ln>
            <a:noFill/>
          </a:ln>
        </p:spPr>
      </p:pic>
      <p:pic>
        <p:nvPicPr>
          <p:cNvPr id="1248" name="Google Shape;1248;p137"/>
          <p:cNvPicPr preferRelativeResize="0"/>
          <p:nvPr/>
        </p:nvPicPr>
        <p:blipFill rotWithShape="1">
          <a:blip r:embed="rId5">
            <a:alphaModFix/>
          </a:blip>
          <a:srcRect b="0" l="0" r="0" t="0"/>
          <a:stretch/>
        </p:blipFill>
        <p:spPr>
          <a:xfrm>
            <a:off x="5423816" y="3851087"/>
            <a:ext cx="2771583" cy="283863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3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255" name="Google Shape;1255;p13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Nguyên nhân và chi phí của tắc nghẽn</a:t>
            </a:r>
            <a:endParaRPr/>
          </a:p>
          <a:p>
            <a:pPr indent="-285750" lvl="1" marL="742950" rtl="0" algn="just">
              <a:spcBef>
                <a:spcPts val="560"/>
              </a:spcBef>
              <a:spcAft>
                <a:spcPts val="0"/>
              </a:spcAft>
              <a:buClr>
                <a:schemeClr val="dk1"/>
              </a:buClr>
              <a:buSzPts val="2800"/>
              <a:buChar char="–"/>
            </a:pPr>
            <a:r>
              <a:rPr lang="en-US"/>
              <a:t>Tình huống 2: </a:t>
            </a:r>
            <a:endParaRPr/>
          </a:p>
          <a:p>
            <a:pPr indent="-228600" lvl="2" marL="1143000" rtl="0" algn="just">
              <a:spcBef>
                <a:spcPts val="480"/>
              </a:spcBef>
              <a:spcAft>
                <a:spcPts val="0"/>
              </a:spcAft>
              <a:buClr>
                <a:schemeClr val="dk1"/>
              </a:buClr>
              <a:buSzPts val="2400"/>
              <a:buChar char="•"/>
            </a:pPr>
            <a:r>
              <a:rPr lang="en-US"/>
              <a:t>Lý tưởng hóa: hiểu biết hoàn hảo</a:t>
            </a:r>
            <a:endParaRPr/>
          </a:p>
          <a:p>
            <a:pPr indent="-228600" lvl="3" marL="1600200" rtl="0" algn="just">
              <a:spcBef>
                <a:spcPts val="400"/>
              </a:spcBef>
              <a:spcAft>
                <a:spcPts val="0"/>
              </a:spcAft>
              <a:buClr>
                <a:schemeClr val="dk1"/>
              </a:buClr>
              <a:buSzPts val="2000"/>
              <a:buChar char="–"/>
            </a:pPr>
            <a:r>
              <a:rPr lang="en-US"/>
              <a:t>Bên gửi chỉ gửi khi vùng đệm của bộ định tuyến sẵn sàng.</a:t>
            </a:r>
            <a:endParaRPr/>
          </a:p>
        </p:txBody>
      </p:sp>
      <p:sp>
        <p:nvSpPr>
          <p:cNvPr id="1256" name="Google Shape;1256;p13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257" name="Google Shape;1257;p139"/>
          <p:cNvPicPr preferRelativeResize="0"/>
          <p:nvPr/>
        </p:nvPicPr>
        <p:blipFill rotWithShape="1">
          <a:blip r:embed="rId3">
            <a:alphaModFix/>
          </a:blip>
          <a:srcRect b="0" l="0" r="0" t="0"/>
          <a:stretch/>
        </p:blipFill>
        <p:spPr>
          <a:xfrm>
            <a:off x="3137043" y="3388907"/>
            <a:ext cx="2679843" cy="2524490"/>
          </a:xfrm>
          <a:prstGeom prst="rect">
            <a:avLst/>
          </a:prstGeom>
          <a:noFill/>
          <a:ln>
            <a:noFill/>
          </a:ln>
        </p:spPr>
      </p:pic>
      <p:pic>
        <p:nvPicPr>
          <p:cNvPr id="1258" name="Google Shape;1258;p139"/>
          <p:cNvPicPr preferRelativeResize="0"/>
          <p:nvPr/>
        </p:nvPicPr>
        <p:blipFill rotWithShape="1">
          <a:blip r:embed="rId4">
            <a:alphaModFix/>
          </a:blip>
          <a:srcRect b="0" l="0" r="0" t="0"/>
          <a:stretch/>
        </p:blipFill>
        <p:spPr>
          <a:xfrm>
            <a:off x="368157" y="3379942"/>
            <a:ext cx="2679843" cy="2568456"/>
          </a:xfrm>
          <a:prstGeom prst="rect">
            <a:avLst/>
          </a:prstGeom>
          <a:noFill/>
          <a:ln>
            <a:noFill/>
          </a:ln>
        </p:spPr>
      </p:pic>
      <p:pic>
        <p:nvPicPr>
          <p:cNvPr id="1259" name="Google Shape;1259;p139"/>
          <p:cNvPicPr preferRelativeResize="0"/>
          <p:nvPr/>
        </p:nvPicPr>
        <p:blipFill rotWithShape="1">
          <a:blip r:embed="rId5">
            <a:alphaModFix/>
          </a:blip>
          <a:srcRect b="0" l="0" r="0" t="0"/>
          <a:stretch/>
        </p:blipFill>
        <p:spPr>
          <a:xfrm>
            <a:off x="5906621" y="3337754"/>
            <a:ext cx="2703979" cy="256845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266" name="Google Shape;1266;p13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Nguyên nhân và chi phí của tắc nghẽn</a:t>
            </a:r>
            <a:endParaRPr/>
          </a:p>
          <a:p>
            <a:pPr indent="-285750" lvl="1" marL="742950" rtl="0" algn="just">
              <a:spcBef>
                <a:spcPts val="560"/>
              </a:spcBef>
              <a:spcAft>
                <a:spcPts val="0"/>
              </a:spcAft>
              <a:buClr>
                <a:schemeClr val="dk1"/>
              </a:buClr>
              <a:buSzPts val="2800"/>
              <a:buChar char="–"/>
            </a:pPr>
            <a:r>
              <a:rPr lang="en-US"/>
              <a:t>Tình huống 2: 2 bên gửi và một router với bộ nhớ hữu hạn</a:t>
            </a:r>
            <a:endParaRPr/>
          </a:p>
        </p:txBody>
      </p:sp>
      <p:sp>
        <p:nvSpPr>
          <p:cNvPr id="1267" name="Google Shape;1267;p13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68" name="Google Shape;1268;p138"/>
          <p:cNvSpPr txBox="1"/>
          <p:nvPr/>
        </p:nvSpPr>
        <p:spPr>
          <a:xfrm>
            <a:off x="513347" y="5786477"/>
            <a:ext cx="8630653" cy="842923"/>
          </a:xfrm>
          <a:prstGeom prst="rect">
            <a:avLst/>
          </a:prstGeom>
          <a:blipFill rotWithShape="1">
            <a:blip r:embed="rId3">
              <a:alphaModFix/>
            </a:blip>
            <a:stretch>
              <a:fillRect b="-13667" l="-1058" r="0" t="-503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1269" name="Google Shape;1269;p138"/>
          <p:cNvPicPr preferRelativeResize="0"/>
          <p:nvPr/>
        </p:nvPicPr>
        <p:blipFill rotWithShape="1">
          <a:blip r:embed="rId4">
            <a:alphaModFix/>
          </a:blip>
          <a:srcRect b="0" l="0" r="0" t="0"/>
          <a:stretch/>
        </p:blipFill>
        <p:spPr>
          <a:xfrm>
            <a:off x="1293276" y="2627617"/>
            <a:ext cx="7393524" cy="31259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186" name="Google Shape;186;p14"/>
          <p:cNvSpPr txBox="1"/>
          <p:nvPr>
            <p:ph idx="1" type="body"/>
          </p:nvPr>
        </p:nvSpPr>
        <p:spPr>
          <a:xfrm>
            <a:off x="259080" y="1066800"/>
            <a:ext cx="8610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Ghép kênh và phân kênh không hướng kết nối (UDP)</a:t>
            </a:r>
            <a:endParaRPr/>
          </a:p>
          <a:p>
            <a:pPr indent="-285750" lvl="1" marL="742950" rtl="0" algn="just">
              <a:spcBef>
                <a:spcPts val="560"/>
              </a:spcBef>
              <a:spcAft>
                <a:spcPts val="0"/>
              </a:spcAft>
              <a:buClr>
                <a:schemeClr val="dk1"/>
              </a:buClr>
              <a:buSzPts val="2800"/>
              <a:buChar char="–"/>
            </a:pPr>
            <a:r>
              <a:rPr lang="en-US"/>
              <a:t>Host B giả sử nhận được segment</a:t>
            </a:r>
            <a:endParaRPr/>
          </a:p>
          <a:p>
            <a:pPr indent="-228600" lvl="2" marL="1143000" rtl="0" algn="just">
              <a:spcBef>
                <a:spcPts val="480"/>
              </a:spcBef>
              <a:spcAft>
                <a:spcPts val="0"/>
              </a:spcAft>
              <a:buClr>
                <a:schemeClr val="dk1"/>
              </a:buClr>
              <a:buSzPts val="2400"/>
              <a:buChar char="•"/>
            </a:pPr>
            <a:r>
              <a:rPr lang="en-US"/>
              <a:t>Tầng giao vận kiểm tra destination port number  trong segment (46428) và chuyển segment này tới socket được định danh bởi port 46428</a:t>
            </a:r>
            <a:endParaRPr/>
          </a:p>
          <a:p>
            <a:pPr indent="-228600" lvl="3" marL="1600200" rtl="0" algn="just">
              <a:spcBef>
                <a:spcPts val="400"/>
              </a:spcBef>
              <a:spcAft>
                <a:spcPts val="0"/>
              </a:spcAft>
              <a:buClr>
                <a:schemeClr val="dk1"/>
              </a:buClr>
              <a:buSzPts val="2000"/>
              <a:buChar char="–"/>
            </a:pPr>
            <a:r>
              <a:rPr lang="en-US"/>
              <a:t>Host B có thể chạy nhiều tiến trình, mỗi tiến trình có socket UDP của chính nó với port number tương ứng. Khi các segment UDP đến host B từ tầng mạng, Host B sẽ chuyển (phân kênh) từng segment này tới socket tương ứng bằng cách kiểm tra destination port number của segment này.</a:t>
            </a:r>
            <a:endParaRPr/>
          </a:p>
          <a:p>
            <a:pPr indent="-76200" lvl="2" marL="1143000" rtl="0" algn="just">
              <a:spcBef>
                <a:spcPts val="480"/>
              </a:spcBef>
              <a:spcAft>
                <a:spcPts val="0"/>
              </a:spcAft>
              <a:buClr>
                <a:schemeClr val="dk1"/>
              </a:buClr>
              <a:buSzPts val="2400"/>
              <a:buNone/>
            </a:pPr>
            <a:r>
              <a:t/>
            </a:r>
            <a:endParaRPr/>
          </a:p>
          <a:p>
            <a:pPr indent="-76200" lvl="2" marL="1143000" rtl="0" algn="just">
              <a:spcBef>
                <a:spcPts val="480"/>
              </a:spcBef>
              <a:spcAft>
                <a:spcPts val="0"/>
              </a:spcAft>
              <a:buClr>
                <a:schemeClr val="dk1"/>
              </a:buClr>
              <a:buSzPts val="2400"/>
              <a:buNone/>
            </a:pPr>
            <a:r>
              <a:t/>
            </a:r>
            <a:endParaRPr/>
          </a:p>
        </p:txBody>
      </p:sp>
      <p:sp>
        <p:nvSpPr>
          <p:cNvPr id="187" name="Google Shape;187;p1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140"/>
          <p:cNvPicPr preferRelativeResize="0"/>
          <p:nvPr/>
        </p:nvPicPr>
        <p:blipFill rotWithShape="1">
          <a:blip r:embed="rId3">
            <a:alphaModFix/>
          </a:blip>
          <a:srcRect b="0" l="0" r="0" t="0"/>
          <a:stretch/>
        </p:blipFill>
        <p:spPr>
          <a:xfrm>
            <a:off x="2679246" y="2153687"/>
            <a:ext cx="5572125" cy="4536038"/>
          </a:xfrm>
          <a:prstGeom prst="rect">
            <a:avLst/>
          </a:prstGeom>
          <a:noFill/>
          <a:ln>
            <a:noFill/>
          </a:ln>
        </p:spPr>
      </p:pic>
      <p:sp>
        <p:nvSpPr>
          <p:cNvPr id="1276" name="Google Shape;1276;p14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277" name="Google Shape;1277;p14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Nguyên nhân và chi phí của tắc nghẽn</a:t>
            </a:r>
            <a:endParaRPr/>
          </a:p>
          <a:p>
            <a:pPr indent="-285750" lvl="1" marL="742950" rtl="0" algn="just">
              <a:spcBef>
                <a:spcPts val="480"/>
              </a:spcBef>
              <a:spcAft>
                <a:spcPts val="0"/>
              </a:spcAft>
              <a:buClr>
                <a:schemeClr val="dk1"/>
              </a:buClr>
              <a:buSzPts val="2400"/>
              <a:buChar char="–"/>
            </a:pPr>
            <a:r>
              <a:rPr lang="en-US" sz="2400"/>
              <a:t>Tình huống 3: 4 bên gửi; nhiều đường đến đích; timeout/truyền lại</a:t>
            </a:r>
            <a:endParaRPr/>
          </a:p>
        </p:txBody>
      </p:sp>
      <p:sp>
        <p:nvSpPr>
          <p:cNvPr id="1278" name="Google Shape;1278;p14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pic>
        <p:nvPicPr>
          <p:cNvPr id="1284" name="Google Shape;1284;p141"/>
          <p:cNvPicPr preferRelativeResize="0"/>
          <p:nvPr/>
        </p:nvPicPr>
        <p:blipFill rotWithShape="1">
          <a:blip r:embed="rId3">
            <a:alphaModFix/>
          </a:blip>
          <a:srcRect b="0" l="0" r="0" t="0"/>
          <a:stretch/>
        </p:blipFill>
        <p:spPr>
          <a:xfrm>
            <a:off x="685800" y="3684521"/>
            <a:ext cx="6553200" cy="3173479"/>
          </a:xfrm>
          <a:prstGeom prst="rect">
            <a:avLst/>
          </a:prstGeom>
          <a:noFill/>
          <a:ln>
            <a:noFill/>
          </a:ln>
        </p:spPr>
      </p:pic>
      <p:sp>
        <p:nvSpPr>
          <p:cNvPr id="1285" name="Google Shape;1285;p14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286" name="Google Shape;1286;p14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Nguyên nhân và chi phí của tắc nghẽn</a:t>
            </a:r>
            <a:endParaRPr/>
          </a:p>
          <a:p>
            <a:pPr indent="-285750" lvl="1" marL="742950" rtl="0" algn="just">
              <a:spcBef>
                <a:spcPts val="560"/>
              </a:spcBef>
              <a:spcAft>
                <a:spcPts val="0"/>
              </a:spcAft>
              <a:buClr>
                <a:schemeClr val="dk1"/>
              </a:buClr>
              <a:buSzPts val="2800"/>
              <a:buChar char="–"/>
            </a:pPr>
            <a:r>
              <a:rPr lang="en-US"/>
              <a:t>Tình huống 3: </a:t>
            </a:r>
            <a:endParaRPr/>
          </a:p>
          <a:p>
            <a:pPr indent="-228600" lvl="2" marL="1143000" rtl="0" algn="just">
              <a:spcBef>
                <a:spcPts val="480"/>
              </a:spcBef>
              <a:spcAft>
                <a:spcPts val="0"/>
              </a:spcAft>
              <a:buClr>
                <a:schemeClr val="dk1"/>
              </a:buClr>
              <a:buSzPts val="2400"/>
              <a:buChar char="•"/>
            </a:pPr>
            <a:r>
              <a:rPr lang="en-US"/>
              <a:t>Bốn bên gửi</a:t>
            </a:r>
            <a:endParaRPr/>
          </a:p>
          <a:p>
            <a:pPr indent="-228600" lvl="2" marL="1143000" rtl="0" algn="just">
              <a:spcBef>
                <a:spcPts val="480"/>
              </a:spcBef>
              <a:spcAft>
                <a:spcPts val="0"/>
              </a:spcAft>
              <a:buClr>
                <a:schemeClr val="dk1"/>
              </a:buClr>
              <a:buSzPts val="2400"/>
              <a:buChar char="•"/>
            </a:pPr>
            <a:r>
              <a:rPr lang="en-US"/>
              <a:t>Nhiều đường đến đích</a:t>
            </a:r>
            <a:endParaRPr/>
          </a:p>
          <a:p>
            <a:pPr indent="-228600" lvl="2" marL="1143000" rtl="0" algn="just">
              <a:spcBef>
                <a:spcPts val="480"/>
              </a:spcBef>
              <a:spcAft>
                <a:spcPts val="0"/>
              </a:spcAft>
              <a:buClr>
                <a:schemeClr val="dk1"/>
              </a:buClr>
              <a:buSzPts val="2400"/>
              <a:buChar char="•"/>
            </a:pPr>
            <a:r>
              <a:rPr lang="en-US"/>
              <a:t>timeout/truyền lại</a:t>
            </a:r>
            <a:endParaRPr/>
          </a:p>
        </p:txBody>
      </p:sp>
      <p:sp>
        <p:nvSpPr>
          <p:cNvPr id="1287" name="Google Shape;1287;p14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288" name="Google Shape;1288;p141"/>
          <p:cNvPicPr preferRelativeResize="0"/>
          <p:nvPr/>
        </p:nvPicPr>
        <p:blipFill rotWithShape="1">
          <a:blip r:embed="rId4">
            <a:alphaModFix/>
          </a:blip>
          <a:srcRect b="0" l="0" r="0" t="0"/>
          <a:stretch/>
        </p:blipFill>
        <p:spPr>
          <a:xfrm>
            <a:off x="4838700" y="1782486"/>
            <a:ext cx="4229100" cy="167343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4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295" name="Google Shape;1295;p14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Nguyên nhân và chi phí của tắc nghẽn</a:t>
            </a:r>
            <a:endParaRPr/>
          </a:p>
          <a:p>
            <a:pPr indent="-285750" lvl="1" marL="742950" rtl="0" algn="just">
              <a:spcBef>
                <a:spcPts val="560"/>
              </a:spcBef>
              <a:spcAft>
                <a:spcPts val="0"/>
              </a:spcAft>
              <a:buClr>
                <a:schemeClr val="dk1"/>
              </a:buClr>
              <a:buSzPts val="2800"/>
              <a:buChar char="–"/>
            </a:pPr>
            <a:r>
              <a:rPr lang="en-US"/>
              <a:t>Tình huống 3: </a:t>
            </a:r>
            <a:endParaRPr/>
          </a:p>
          <a:p>
            <a:pPr indent="-228600" lvl="2" marL="1143000" rtl="0" algn="just">
              <a:spcBef>
                <a:spcPts val="480"/>
              </a:spcBef>
              <a:spcAft>
                <a:spcPts val="0"/>
              </a:spcAft>
              <a:buClr>
                <a:schemeClr val="dk1"/>
              </a:buClr>
              <a:buSzPts val="2400"/>
              <a:buChar char="•"/>
            </a:pPr>
            <a:r>
              <a:rPr lang="en-US"/>
              <a:t>“Chi phí” khác của tắc nghẽn:</a:t>
            </a:r>
            <a:endParaRPr/>
          </a:p>
          <a:p>
            <a:pPr indent="-228600" lvl="3" marL="1600200" rtl="0" algn="just">
              <a:spcBef>
                <a:spcPts val="400"/>
              </a:spcBef>
              <a:spcAft>
                <a:spcPts val="0"/>
              </a:spcAft>
              <a:buClr>
                <a:schemeClr val="dk1"/>
              </a:buClr>
              <a:buSzPts val="2000"/>
              <a:buChar char="–"/>
            </a:pPr>
            <a:r>
              <a:rPr lang="en-US"/>
              <a:t>Khi gói tin bị bỏ rơi, thì bất kỳ luồng lưu lượng truyền nào cho gói tin đều là lãng phí!</a:t>
            </a:r>
            <a:endParaRPr/>
          </a:p>
        </p:txBody>
      </p:sp>
      <p:sp>
        <p:nvSpPr>
          <p:cNvPr id="1296" name="Google Shape;1296;p14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297" name="Google Shape;1297;p142"/>
          <p:cNvPicPr preferRelativeResize="0"/>
          <p:nvPr/>
        </p:nvPicPr>
        <p:blipFill rotWithShape="1">
          <a:blip r:embed="rId3">
            <a:alphaModFix/>
          </a:blip>
          <a:srcRect b="0" l="0" r="0" t="0"/>
          <a:stretch/>
        </p:blipFill>
        <p:spPr>
          <a:xfrm>
            <a:off x="536762" y="3291534"/>
            <a:ext cx="4155141" cy="3254026"/>
          </a:xfrm>
          <a:prstGeom prst="rect">
            <a:avLst/>
          </a:prstGeom>
          <a:noFill/>
          <a:ln>
            <a:noFill/>
          </a:ln>
        </p:spPr>
      </p:pic>
      <p:pic>
        <p:nvPicPr>
          <p:cNvPr id="1298" name="Google Shape;1298;p142"/>
          <p:cNvPicPr preferRelativeResize="0"/>
          <p:nvPr/>
        </p:nvPicPr>
        <p:blipFill rotWithShape="1">
          <a:blip r:embed="rId4">
            <a:alphaModFix/>
          </a:blip>
          <a:srcRect b="0" l="0" r="0" t="0"/>
          <a:stretch/>
        </p:blipFill>
        <p:spPr>
          <a:xfrm>
            <a:off x="4816288" y="3629025"/>
            <a:ext cx="4022912" cy="257904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4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305" name="Google Shape;1305;p14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 hướng tiếp cận điều khiển tắc nghẽn</a:t>
            </a:r>
            <a:endParaRPr/>
          </a:p>
          <a:p>
            <a:pPr indent="-342900" lvl="2" marL="742950" rtl="0" algn="just">
              <a:spcBef>
                <a:spcPts val="560"/>
              </a:spcBef>
              <a:spcAft>
                <a:spcPts val="0"/>
              </a:spcAft>
              <a:buClr>
                <a:schemeClr val="dk1"/>
              </a:buClr>
              <a:buSzPts val="2800"/>
              <a:buChar char="•"/>
            </a:pPr>
            <a:r>
              <a:rPr lang="en-US" sz="2800"/>
              <a:t>Hai cách tiếp cận chính hướng tới điều khiển tắc nghẽn</a:t>
            </a:r>
            <a:endParaRPr/>
          </a:p>
        </p:txBody>
      </p:sp>
      <p:sp>
        <p:nvSpPr>
          <p:cNvPr id="1306" name="Google Shape;1306;p14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307" name="Google Shape;1307;p143"/>
          <p:cNvPicPr preferRelativeResize="0"/>
          <p:nvPr/>
        </p:nvPicPr>
        <p:blipFill rotWithShape="1">
          <a:blip r:embed="rId3">
            <a:alphaModFix/>
          </a:blip>
          <a:srcRect b="0" l="0" r="0" t="0"/>
          <a:stretch/>
        </p:blipFill>
        <p:spPr>
          <a:xfrm>
            <a:off x="1028700" y="3140597"/>
            <a:ext cx="7848600" cy="3549128"/>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4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314" name="Google Shape;1314;p14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tắc nghẽn trong ATM ABR</a:t>
            </a:r>
            <a:endParaRPr/>
          </a:p>
          <a:p>
            <a:pPr indent="-285750" lvl="1" marL="742950" rtl="0" algn="just">
              <a:spcBef>
                <a:spcPts val="560"/>
              </a:spcBef>
              <a:spcAft>
                <a:spcPts val="0"/>
              </a:spcAft>
              <a:buClr>
                <a:schemeClr val="dk1"/>
              </a:buClr>
              <a:buSzPts val="2800"/>
              <a:buChar char="–"/>
            </a:pPr>
            <a:r>
              <a:rPr lang="en-US"/>
              <a:t>ABR: tốc độ bit có sẵn</a:t>
            </a:r>
            <a:endParaRPr/>
          </a:p>
          <a:p>
            <a:pPr indent="-228600" lvl="2" marL="1143000" rtl="0" algn="just">
              <a:spcBef>
                <a:spcPts val="480"/>
              </a:spcBef>
              <a:spcAft>
                <a:spcPts val="0"/>
              </a:spcAft>
              <a:buClr>
                <a:schemeClr val="dk1"/>
              </a:buClr>
              <a:buSzPts val="2400"/>
              <a:buChar char="•"/>
            </a:pPr>
            <a:r>
              <a:rPr lang="en-US"/>
              <a:t>“Dịch vụ mềm dẻo”</a:t>
            </a:r>
            <a:endParaRPr/>
          </a:p>
          <a:p>
            <a:pPr indent="-228600" lvl="2" marL="1143000" rtl="0" algn="just">
              <a:spcBef>
                <a:spcPts val="480"/>
              </a:spcBef>
              <a:spcAft>
                <a:spcPts val="0"/>
              </a:spcAft>
              <a:buClr>
                <a:schemeClr val="dk1"/>
              </a:buClr>
              <a:buSzPts val="2400"/>
              <a:buChar char="•"/>
            </a:pPr>
            <a:r>
              <a:rPr lang="en-US"/>
              <a:t>Nếu đường dẫn phía bên gửi “dưới tải” thì</a:t>
            </a:r>
            <a:endParaRPr/>
          </a:p>
          <a:p>
            <a:pPr indent="-228600" lvl="3" marL="1600200" rtl="0" algn="just">
              <a:spcBef>
                <a:spcPts val="400"/>
              </a:spcBef>
              <a:spcAft>
                <a:spcPts val="0"/>
              </a:spcAft>
              <a:buClr>
                <a:schemeClr val="dk1"/>
              </a:buClr>
              <a:buSzPts val="2000"/>
              <a:buChar char="–"/>
            </a:pPr>
            <a:r>
              <a:rPr lang="en-US"/>
              <a:t>Bên gửi nên dùng băng thông có sẵn</a:t>
            </a:r>
            <a:endParaRPr/>
          </a:p>
          <a:p>
            <a:pPr indent="-228600" lvl="2" marL="1143000" rtl="0" algn="just">
              <a:spcBef>
                <a:spcPts val="480"/>
              </a:spcBef>
              <a:spcAft>
                <a:spcPts val="0"/>
              </a:spcAft>
              <a:buClr>
                <a:schemeClr val="dk1"/>
              </a:buClr>
              <a:buSzPts val="2400"/>
              <a:buChar char="•"/>
            </a:pPr>
            <a:r>
              <a:rPr lang="en-US"/>
              <a:t>Nếu đường dẫn bên gửi bị tắc nghẽn thì</a:t>
            </a:r>
            <a:endParaRPr/>
          </a:p>
          <a:p>
            <a:pPr indent="-228600" lvl="3" marL="1600200" rtl="0" algn="just">
              <a:spcBef>
                <a:spcPts val="400"/>
              </a:spcBef>
              <a:spcAft>
                <a:spcPts val="0"/>
              </a:spcAft>
              <a:buClr>
                <a:schemeClr val="dk1"/>
              </a:buClr>
              <a:buSzPts val="2000"/>
              <a:buChar char="–"/>
            </a:pPr>
            <a:r>
              <a:rPr lang="en-US"/>
              <a:t>Bên gửi nên giảm để đảm bảo tốc độ là tối thiểu</a:t>
            </a:r>
            <a:endParaRPr/>
          </a:p>
        </p:txBody>
      </p:sp>
      <p:sp>
        <p:nvSpPr>
          <p:cNvPr id="1315" name="Google Shape;1315;p14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4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322" name="Google Shape;1322;p14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tắc nghẽn trong ATM ABR</a:t>
            </a:r>
            <a:endParaRPr/>
          </a:p>
          <a:p>
            <a:pPr indent="-285750" lvl="1" marL="742950" rtl="0" algn="just">
              <a:spcBef>
                <a:spcPts val="560"/>
              </a:spcBef>
              <a:spcAft>
                <a:spcPts val="0"/>
              </a:spcAft>
              <a:buClr>
                <a:schemeClr val="dk1"/>
              </a:buClr>
              <a:buSzPts val="2800"/>
              <a:buChar char="–"/>
            </a:pPr>
            <a:r>
              <a:rPr lang="en-US"/>
              <a:t>Các cell RM (quản lý tài nguyên)</a:t>
            </a:r>
            <a:endParaRPr/>
          </a:p>
          <a:p>
            <a:pPr indent="-228600" lvl="2" marL="1143000" rtl="0" algn="just">
              <a:spcBef>
                <a:spcPts val="480"/>
              </a:spcBef>
              <a:spcAft>
                <a:spcPts val="0"/>
              </a:spcAft>
              <a:buClr>
                <a:schemeClr val="dk1"/>
              </a:buClr>
              <a:buSzPts val="2400"/>
              <a:buChar char="•"/>
            </a:pPr>
            <a:r>
              <a:rPr lang="en-US"/>
              <a:t>Được gửi bởi bên gửi, xen kẽ với các cell dữ liệu</a:t>
            </a:r>
            <a:endParaRPr/>
          </a:p>
          <a:p>
            <a:pPr indent="-228600" lvl="2" marL="1143000" rtl="0" algn="just">
              <a:spcBef>
                <a:spcPts val="480"/>
              </a:spcBef>
              <a:spcAft>
                <a:spcPts val="0"/>
              </a:spcAft>
              <a:buClr>
                <a:schemeClr val="dk1"/>
              </a:buClr>
              <a:buSzPts val="2400"/>
              <a:buChar char="•"/>
            </a:pPr>
            <a:r>
              <a:rPr lang="en-US"/>
              <a:t>Các bit trong cell RM được thiết lập bởi các switch (“có hỗ trợ từ mạng”)</a:t>
            </a:r>
            <a:endParaRPr/>
          </a:p>
          <a:p>
            <a:pPr indent="-228600" lvl="3" marL="1600200" rtl="0" algn="just">
              <a:spcBef>
                <a:spcPts val="400"/>
              </a:spcBef>
              <a:spcAft>
                <a:spcPts val="0"/>
              </a:spcAft>
              <a:buClr>
                <a:schemeClr val="dk1"/>
              </a:buClr>
              <a:buSzPts val="2000"/>
              <a:buChar char="–"/>
            </a:pPr>
            <a:r>
              <a:rPr lang="en-US"/>
              <a:t>bit NI: không tăng theo tốc độ (tắc nghẽn nhẹ)</a:t>
            </a:r>
            <a:endParaRPr/>
          </a:p>
          <a:p>
            <a:pPr indent="-228600" lvl="3" marL="1600200" rtl="0" algn="just">
              <a:spcBef>
                <a:spcPts val="400"/>
              </a:spcBef>
              <a:spcAft>
                <a:spcPts val="0"/>
              </a:spcAft>
              <a:buClr>
                <a:schemeClr val="dk1"/>
              </a:buClr>
              <a:buSzPts val="2000"/>
              <a:buChar char="–"/>
            </a:pPr>
            <a:r>
              <a:rPr lang="en-US"/>
              <a:t>bit CI: xác định tắc nghẽn </a:t>
            </a:r>
            <a:endParaRPr/>
          </a:p>
          <a:p>
            <a:pPr indent="-228600" lvl="2" marL="1143000" rtl="0" algn="just">
              <a:spcBef>
                <a:spcPts val="480"/>
              </a:spcBef>
              <a:spcAft>
                <a:spcPts val="0"/>
              </a:spcAft>
              <a:buClr>
                <a:schemeClr val="dk1"/>
              </a:buClr>
              <a:buSzPts val="2400"/>
              <a:buChar char="•"/>
            </a:pPr>
            <a:r>
              <a:rPr lang="en-US"/>
              <a:t>Các cell RM được trả lại bên gửi từ bên nhận, với các bit còn nguyên vẹn</a:t>
            </a:r>
            <a:endParaRPr/>
          </a:p>
        </p:txBody>
      </p:sp>
      <p:sp>
        <p:nvSpPr>
          <p:cNvPr id="1323" name="Google Shape;1323;p14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4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330" name="Google Shape;1330;p14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tắc nghẽn trong ATM ABR</a:t>
            </a:r>
            <a:endParaRPr/>
          </a:p>
          <a:p>
            <a:pPr indent="-285750" lvl="1" marL="742950" rtl="0" algn="just">
              <a:spcBef>
                <a:spcPts val="560"/>
              </a:spcBef>
              <a:spcAft>
                <a:spcPts val="0"/>
              </a:spcAft>
              <a:buClr>
                <a:schemeClr val="dk1"/>
              </a:buClr>
              <a:buSzPts val="2800"/>
              <a:buChar char="–"/>
            </a:pPr>
            <a:r>
              <a:rPr lang="en-US"/>
              <a:t>Hai byte trường ER (explicit rate) trong cell RM</a:t>
            </a:r>
            <a:endParaRPr/>
          </a:p>
          <a:p>
            <a:pPr indent="-228600" lvl="2" marL="1143000" rtl="0" algn="just">
              <a:spcBef>
                <a:spcPts val="480"/>
              </a:spcBef>
              <a:spcAft>
                <a:spcPts val="0"/>
              </a:spcAft>
              <a:buClr>
                <a:schemeClr val="dk1"/>
              </a:buClr>
              <a:buSzPts val="2400"/>
              <a:buChar char="•"/>
            </a:pPr>
            <a:r>
              <a:rPr lang="en-US"/>
              <a:t>Switch bị tắc nghẽn có thể có giá trị ER thấp hơn trong cell</a:t>
            </a:r>
            <a:endParaRPr/>
          </a:p>
          <a:p>
            <a:pPr indent="-228600" lvl="2" marL="1143000" rtl="0" algn="just">
              <a:spcBef>
                <a:spcPts val="480"/>
              </a:spcBef>
              <a:spcAft>
                <a:spcPts val="0"/>
              </a:spcAft>
              <a:buClr>
                <a:schemeClr val="dk1"/>
              </a:buClr>
              <a:buSzPts val="2400"/>
              <a:buChar char="•"/>
            </a:pPr>
            <a:r>
              <a:rPr lang="en-US"/>
              <a:t>Bên gửi gửi với tốc độ được hỗ trợ lớn nhất trên đường truyền</a:t>
            </a:r>
            <a:endParaRPr/>
          </a:p>
          <a:p>
            <a:pPr indent="-139700" lvl="0" marL="342900" rtl="0" algn="just">
              <a:spcBef>
                <a:spcPts val="640"/>
              </a:spcBef>
              <a:spcAft>
                <a:spcPts val="0"/>
              </a:spcAft>
              <a:buClr>
                <a:schemeClr val="dk1"/>
              </a:buClr>
              <a:buSzPts val="3200"/>
              <a:buNone/>
            </a:pPr>
            <a:r>
              <a:t/>
            </a:r>
            <a:endParaRPr/>
          </a:p>
        </p:txBody>
      </p:sp>
      <p:sp>
        <p:nvSpPr>
          <p:cNvPr id="1331" name="Google Shape;1331;p14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332" name="Google Shape;1332;p146"/>
          <p:cNvPicPr preferRelativeResize="0"/>
          <p:nvPr/>
        </p:nvPicPr>
        <p:blipFill rotWithShape="1">
          <a:blip r:embed="rId3">
            <a:alphaModFix/>
          </a:blip>
          <a:srcRect b="0" l="0" r="0" t="0"/>
          <a:stretch/>
        </p:blipFill>
        <p:spPr>
          <a:xfrm>
            <a:off x="735106" y="4321452"/>
            <a:ext cx="8077200" cy="252310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4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Các nguyên lý điều khiển tắc nghẽn</a:t>
            </a:r>
            <a:endParaRPr/>
          </a:p>
        </p:txBody>
      </p:sp>
      <p:sp>
        <p:nvSpPr>
          <p:cNvPr id="1338" name="Google Shape;1338;p14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Điều khiển tắc nghẽn trong ATM ABR</a:t>
            </a:r>
            <a:endParaRPr/>
          </a:p>
          <a:p>
            <a:pPr indent="-285750" lvl="1" marL="742950" rtl="0" algn="just">
              <a:spcBef>
                <a:spcPts val="560"/>
              </a:spcBef>
              <a:spcAft>
                <a:spcPts val="0"/>
              </a:spcAft>
              <a:buClr>
                <a:schemeClr val="dk1"/>
              </a:buClr>
              <a:buSzPts val="2800"/>
              <a:buChar char="–"/>
            </a:pPr>
            <a:r>
              <a:rPr lang="en-US"/>
              <a:t>Bit EFCI trong các cell dữ liệu: được thiết lập là 1 trong switch bị tắc nghẽn</a:t>
            </a:r>
            <a:endParaRPr/>
          </a:p>
          <a:p>
            <a:pPr indent="-228600" lvl="2" marL="1143000" rtl="0" algn="just">
              <a:spcBef>
                <a:spcPts val="480"/>
              </a:spcBef>
              <a:spcAft>
                <a:spcPts val="0"/>
              </a:spcAft>
              <a:buClr>
                <a:schemeClr val="dk1"/>
              </a:buClr>
              <a:buSzPts val="2400"/>
              <a:buChar char="•"/>
            </a:pPr>
            <a:r>
              <a:rPr lang="en-US"/>
              <a:t>Nếu cell dữ liệu trước cell RM có EFCI được thiết lập, thì bên nhận thiết lập bit CI trong cell RM được trả về</a:t>
            </a:r>
            <a:endParaRPr/>
          </a:p>
          <a:p>
            <a:pPr indent="-139700" lvl="0" marL="342900" rtl="0" algn="just">
              <a:spcBef>
                <a:spcPts val="640"/>
              </a:spcBef>
              <a:spcAft>
                <a:spcPts val="0"/>
              </a:spcAft>
              <a:buClr>
                <a:schemeClr val="dk1"/>
              </a:buClr>
              <a:buSzPts val="3200"/>
              <a:buNone/>
            </a:pPr>
            <a:r>
              <a:t/>
            </a:r>
            <a:endParaRPr/>
          </a:p>
        </p:txBody>
      </p:sp>
      <p:sp>
        <p:nvSpPr>
          <p:cNvPr id="1339" name="Google Shape;1339;p14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340" name="Google Shape;1340;p147"/>
          <p:cNvPicPr preferRelativeResize="0"/>
          <p:nvPr/>
        </p:nvPicPr>
        <p:blipFill rotWithShape="1">
          <a:blip r:embed="rId3">
            <a:alphaModFix/>
          </a:blip>
          <a:srcRect b="0" l="0" r="0" t="0"/>
          <a:stretch/>
        </p:blipFill>
        <p:spPr>
          <a:xfrm>
            <a:off x="800100" y="3984061"/>
            <a:ext cx="8077200" cy="252310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4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Nội dung</a:t>
            </a:r>
            <a:endParaRPr/>
          </a:p>
        </p:txBody>
      </p:sp>
      <p:sp>
        <p:nvSpPr>
          <p:cNvPr id="1346" name="Google Shape;1346;p14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BFBFBF"/>
              </a:buClr>
              <a:buSzPts val="2800"/>
              <a:buChar char="•"/>
            </a:pPr>
            <a:r>
              <a:rPr lang="en-US" sz="2800">
                <a:solidFill>
                  <a:srgbClr val="BFBFBF"/>
                </a:solidFill>
              </a:rPr>
              <a:t>Các dịch vụ tầng giao vận</a:t>
            </a:r>
            <a:endParaRPr/>
          </a:p>
          <a:p>
            <a:pPr indent="-342900" lvl="0" marL="342900" rtl="0" algn="just">
              <a:spcBef>
                <a:spcPts val="560"/>
              </a:spcBef>
              <a:spcAft>
                <a:spcPts val="0"/>
              </a:spcAft>
              <a:buClr>
                <a:srgbClr val="BFBFBF"/>
              </a:buClr>
              <a:buSzPts val="2800"/>
              <a:buChar char="•"/>
            </a:pPr>
            <a:r>
              <a:rPr lang="en-US" sz="2800">
                <a:solidFill>
                  <a:srgbClr val="BFBFBF"/>
                </a:solidFill>
              </a:rPr>
              <a:t>Ghép kênh và phân kênh</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không kết nối: UDP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tắc truyền dữ liệu tin cậy</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hướng kết nối: TCP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lý điều khiển tắc nghẽn</a:t>
            </a:r>
            <a:endParaRPr/>
          </a:p>
          <a:p>
            <a:pPr indent="-342900" lvl="0" marL="342900" rtl="0" algn="just">
              <a:spcBef>
                <a:spcPts val="560"/>
              </a:spcBef>
              <a:spcAft>
                <a:spcPts val="0"/>
              </a:spcAft>
              <a:buClr>
                <a:schemeClr val="dk1"/>
              </a:buClr>
              <a:buSzPts val="2800"/>
              <a:buChar char="•"/>
            </a:pPr>
            <a:r>
              <a:rPr lang="en-US" sz="2800"/>
              <a:t>Điều khiển tắc nghẽn TCP</a:t>
            </a:r>
            <a:endParaRPr/>
          </a:p>
        </p:txBody>
      </p:sp>
      <p:sp>
        <p:nvSpPr>
          <p:cNvPr id="1347" name="Google Shape;1347;p14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4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354" name="Google Shape;1354;p14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Cách tiếp cận</a:t>
            </a:r>
            <a:endParaRPr/>
          </a:p>
          <a:p>
            <a:pPr indent="-285750" lvl="1" marL="742950" rtl="0" algn="just">
              <a:spcBef>
                <a:spcPts val="560"/>
              </a:spcBef>
              <a:spcAft>
                <a:spcPts val="0"/>
              </a:spcAft>
              <a:buClr>
                <a:schemeClr val="dk1"/>
              </a:buClr>
              <a:buSzPts val="2800"/>
              <a:buChar char="–"/>
            </a:pPr>
            <a:r>
              <a:rPr lang="en-US"/>
              <a:t>Điều chỉnh tốc độ gửi dữ liệu lên kết nối theo mức độ tắc nghẽn mạng</a:t>
            </a:r>
            <a:endParaRPr/>
          </a:p>
          <a:p>
            <a:pPr indent="-228600" lvl="2" marL="1143000" rtl="0" algn="just">
              <a:spcBef>
                <a:spcPts val="480"/>
              </a:spcBef>
              <a:spcAft>
                <a:spcPts val="0"/>
              </a:spcAft>
              <a:buClr>
                <a:schemeClr val="dk1"/>
              </a:buClr>
              <a:buSzPts val="2400"/>
              <a:buChar char="•"/>
            </a:pPr>
            <a:r>
              <a:rPr lang="en-US"/>
              <a:t>Nếu TCP đầu gửi nhận thấy ít tắc nghẽn trên đường từ bên gửi tới bên nhận thì nó sẽ tăng tốc độ gửi. Ngược lại, nếu thấy tắc nghẽn dài, nó sẽ giảm tốc độ gửi.</a:t>
            </a:r>
            <a:endParaRPr/>
          </a:p>
          <a:p>
            <a:pPr indent="-285750" lvl="1" marL="742950" rtl="0" algn="just">
              <a:spcBef>
                <a:spcPts val="560"/>
              </a:spcBef>
              <a:spcAft>
                <a:spcPts val="0"/>
              </a:spcAft>
              <a:buClr>
                <a:schemeClr val="dk1"/>
              </a:buClr>
              <a:buSzPts val="2800"/>
              <a:buChar char="–"/>
            </a:pPr>
            <a:r>
              <a:rPr lang="en-US"/>
              <a:t>Đặt ra 3 câu hỏi</a:t>
            </a:r>
            <a:endParaRPr/>
          </a:p>
          <a:p>
            <a:pPr indent="-228600" lvl="2" marL="1143000" rtl="0" algn="just">
              <a:spcBef>
                <a:spcPts val="400"/>
              </a:spcBef>
              <a:spcAft>
                <a:spcPts val="0"/>
              </a:spcAft>
              <a:buClr>
                <a:schemeClr val="dk1"/>
              </a:buClr>
              <a:buSzPts val="2000"/>
              <a:buChar char="•"/>
            </a:pPr>
            <a:r>
              <a:rPr lang="en-US" sz="2000"/>
              <a:t>TCP đầu gửi điều chỉnh tốc độ gửi lên kết nối như thế nào?</a:t>
            </a:r>
            <a:endParaRPr/>
          </a:p>
          <a:p>
            <a:pPr indent="-228600" lvl="2" marL="1143000" rtl="0" algn="just">
              <a:spcBef>
                <a:spcPts val="400"/>
              </a:spcBef>
              <a:spcAft>
                <a:spcPts val="0"/>
              </a:spcAft>
              <a:buClr>
                <a:schemeClr val="dk1"/>
              </a:buClr>
              <a:buSzPts val="2000"/>
              <a:buChar char="•"/>
            </a:pPr>
            <a:r>
              <a:rPr lang="en-US" sz="2000"/>
              <a:t>TCP đầu gửi cảm nhận có tắc nghẽn trên đường truyền như thế nào?</a:t>
            </a:r>
            <a:endParaRPr/>
          </a:p>
          <a:p>
            <a:pPr indent="-228600" lvl="2" marL="1143000" rtl="0" algn="just">
              <a:spcBef>
                <a:spcPts val="400"/>
              </a:spcBef>
              <a:spcAft>
                <a:spcPts val="0"/>
              </a:spcAft>
              <a:buClr>
                <a:schemeClr val="dk1"/>
              </a:buClr>
              <a:buSzPts val="2000"/>
              <a:buChar char="•"/>
            </a:pPr>
            <a:r>
              <a:rPr lang="en-US" sz="2000"/>
              <a:t>Đầu gửi nên sử dụng giải thuật gì để thay đổi tốc độ gửi của nó theo tắc nghẽn đầu cuối cảm nhận được?</a:t>
            </a:r>
            <a:endParaRPr/>
          </a:p>
        </p:txBody>
      </p:sp>
      <p:sp>
        <p:nvSpPr>
          <p:cNvPr id="1355" name="Google Shape;1355;p14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194" name="Google Shape;194;p15"/>
          <p:cNvSpPr txBox="1"/>
          <p:nvPr>
            <p:ph idx="1" type="body"/>
          </p:nvPr>
        </p:nvSpPr>
        <p:spPr>
          <a:xfrm>
            <a:off x="259080" y="1066800"/>
            <a:ext cx="8610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Ghép kênh và phân kênh không hướng kết nối (UDP)</a:t>
            </a:r>
            <a:endParaRPr/>
          </a:p>
          <a:p>
            <a:pPr indent="-285750" lvl="1" marL="742950" rtl="0" algn="just">
              <a:spcBef>
                <a:spcPts val="560"/>
              </a:spcBef>
              <a:spcAft>
                <a:spcPts val="0"/>
              </a:spcAft>
              <a:buClr>
                <a:schemeClr val="dk1"/>
              </a:buClr>
              <a:buSzPts val="2800"/>
              <a:buChar char="–"/>
            </a:pPr>
            <a:r>
              <a:rPr b="0" i="0" lang="en-US" u="none" strike="noStrike">
                <a:latin typeface="Arial"/>
                <a:ea typeface="Arial"/>
                <a:cs typeface="Arial"/>
                <a:sym typeface="Arial"/>
              </a:rPr>
              <a:t>UDP socket được định danh đầy đủ bởi 2 thông tin</a:t>
            </a:r>
            <a:endParaRPr/>
          </a:p>
          <a:p>
            <a:pPr indent="-228600" lvl="2" marL="1085850" rtl="0" algn="just">
              <a:spcBef>
                <a:spcPts val="480"/>
              </a:spcBef>
              <a:spcAft>
                <a:spcPts val="0"/>
              </a:spcAft>
              <a:buClr>
                <a:schemeClr val="dk1"/>
              </a:buClr>
              <a:buSzPts val="2400"/>
              <a:buFont typeface="Arial"/>
              <a:buChar char="-"/>
            </a:pPr>
            <a:r>
              <a:rPr lang="en-US"/>
              <a:t>Destination IP address</a:t>
            </a:r>
            <a:endParaRPr/>
          </a:p>
          <a:p>
            <a:pPr indent="-228600" lvl="2" marL="1085850" rtl="0" algn="just">
              <a:spcBef>
                <a:spcPts val="480"/>
              </a:spcBef>
              <a:spcAft>
                <a:spcPts val="0"/>
              </a:spcAft>
              <a:buClr>
                <a:schemeClr val="dk1"/>
              </a:buClr>
              <a:buSzPts val="2400"/>
              <a:buFont typeface="Arial"/>
              <a:buChar char="-"/>
            </a:pPr>
            <a:r>
              <a:rPr lang="en-US"/>
              <a:t>Destination port number</a:t>
            </a:r>
            <a:endParaRPr/>
          </a:p>
          <a:p>
            <a:pPr indent="-285750" lvl="1" marL="685800" rtl="0" algn="just">
              <a:spcBef>
                <a:spcPts val="560"/>
              </a:spcBef>
              <a:spcAft>
                <a:spcPts val="0"/>
              </a:spcAft>
              <a:buClr>
                <a:schemeClr val="dk1"/>
              </a:buClr>
              <a:buSzPts val="2800"/>
              <a:buFont typeface="Arial"/>
              <a:buChar char="-"/>
            </a:pPr>
            <a:r>
              <a:rPr lang="en-US"/>
              <a:t>Do đó, </a:t>
            </a:r>
            <a:r>
              <a:rPr b="0" i="0" lang="en-US" sz="2800" u="none" strike="noStrike">
                <a:latin typeface="Arial"/>
                <a:ea typeface="Arial"/>
                <a:cs typeface="Arial"/>
                <a:sym typeface="Arial"/>
              </a:rPr>
              <a:t>nếu 2 UDP segment có </a:t>
            </a:r>
            <a:r>
              <a:rPr b="1" i="0" lang="en-US" sz="2800" u="none" strike="noStrike">
                <a:solidFill>
                  <a:srgbClr val="0000FF"/>
                </a:solidFill>
                <a:latin typeface="Arial"/>
                <a:ea typeface="Arial"/>
                <a:cs typeface="Arial"/>
                <a:sym typeface="Arial"/>
              </a:rPr>
              <a:t>IP nguồn </a:t>
            </a:r>
            <a:r>
              <a:rPr b="0" i="0" lang="en-US" sz="2800" u="none" strike="noStrike">
                <a:solidFill>
                  <a:srgbClr val="333333"/>
                </a:solidFill>
                <a:latin typeface="Arial"/>
                <a:ea typeface="Arial"/>
                <a:cs typeface="Arial"/>
                <a:sym typeface="Arial"/>
              </a:rPr>
              <a:t>và </a:t>
            </a:r>
            <a:r>
              <a:rPr b="1" i="0" lang="en-US" sz="2800" u="none" strike="noStrike">
                <a:solidFill>
                  <a:srgbClr val="0000FF"/>
                </a:solidFill>
                <a:latin typeface="Arial"/>
                <a:ea typeface="Arial"/>
                <a:cs typeface="Arial"/>
                <a:sym typeface="Arial"/>
              </a:rPr>
              <a:t>port number nguồn khác nhau </a:t>
            </a:r>
            <a:r>
              <a:rPr b="0" i="0" lang="en-US" sz="2800" u="none" strike="noStrike">
                <a:latin typeface="Arial"/>
                <a:ea typeface="Arial"/>
                <a:cs typeface="Arial"/>
                <a:sym typeface="Arial"/>
              </a:rPr>
              <a:t>nhưng có </a:t>
            </a:r>
            <a:r>
              <a:rPr b="1" i="0" lang="en-US" sz="2800" u="none" strike="noStrike">
                <a:latin typeface="Arial"/>
                <a:ea typeface="Arial"/>
                <a:cs typeface="Arial"/>
                <a:sym typeface="Arial"/>
              </a:rPr>
              <a:t>cùng destination IP</a:t>
            </a:r>
            <a:r>
              <a:rPr b="0" i="0" lang="en-US" sz="2800" u="none" strike="noStrike">
                <a:latin typeface="Arial"/>
                <a:ea typeface="Arial"/>
                <a:cs typeface="Arial"/>
                <a:sym typeface="Arial"/>
              </a:rPr>
              <a:t> </a:t>
            </a:r>
            <a:r>
              <a:rPr b="0" i="0" lang="en-US" sz="2800" u="none" strike="noStrike">
                <a:solidFill>
                  <a:srgbClr val="333333"/>
                </a:solidFill>
                <a:latin typeface="Arial"/>
                <a:ea typeface="Arial"/>
                <a:cs typeface="Arial"/>
                <a:sym typeface="Arial"/>
              </a:rPr>
              <a:t>và </a:t>
            </a:r>
            <a:r>
              <a:rPr b="1" i="0" lang="en-US" sz="2800" u="none" strike="noStrike">
                <a:solidFill>
                  <a:srgbClr val="0000FF"/>
                </a:solidFill>
                <a:latin typeface="Arial"/>
                <a:ea typeface="Arial"/>
                <a:cs typeface="Arial"/>
                <a:sym typeface="Arial"/>
              </a:rPr>
              <a:t>destination port </a:t>
            </a:r>
            <a:r>
              <a:rPr b="1" i="0" lang="en-US" sz="2800" u="none" strike="noStrike">
                <a:latin typeface="Arial"/>
                <a:ea typeface="Arial"/>
                <a:cs typeface="Arial"/>
                <a:sym typeface="Arial"/>
              </a:rPr>
              <a:t>number </a:t>
            </a:r>
            <a:r>
              <a:rPr b="0" i="0" lang="en-US" sz="2800" u="none" strike="noStrike">
                <a:latin typeface="Arial"/>
                <a:ea typeface="Arial"/>
                <a:cs typeface="Arial"/>
                <a:sym typeface="Arial"/>
              </a:rPr>
              <a:t>thì 2 segment này sẽ được chuyển tới </a:t>
            </a:r>
            <a:r>
              <a:rPr b="1" i="0" lang="en-US" sz="2800" u="none" strike="noStrike">
                <a:solidFill>
                  <a:srgbClr val="0000FF"/>
                </a:solidFill>
                <a:latin typeface="Arial"/>
                <a:ea typeface="Arial"/>
                <a:cs typeface="Arial"/>
                <a:sym typeface="Arial"/>
              </a:rPr>
              <a:t>cùng tiến trình destination </a:t>
            </a:r>
            <a:r>
              <a:rPr i="0" lang="en-US" sz="2800" u="none" strike="noStrike">
                <a:latin typeface="Arial"/>
                <a:ea typeface="Arial"/>
                <a:cs typeface="Arial"/>
                <a:sym typeface="Arial"/>
              </a:rPr>
              <a:t>qua cùng </a:t>
            </a:r>
            <a:r>
              <a:rPr b="1" i="0" lang="en-US" sz="2800" u="none" strike="noStrike">
                <a:solidFill>
                  <a:srgbClr val="0000FF"/>
                </a:solidFill>
                <a:latin typeface="Arial"/>
                <a:ea typeface="Arial"/>
                <a:cs typeface="Arial"/>
                <a:sym typeface="Arial"/>
              </a:rPr>
              <a:t>destination socket</a:t>
            </a:r>
            <a:endParaRPr b="1">
              <a:solidFill>
                <a:srgbClr val="0000FF"/>
              </a:solidFill>
            </a:endParaRPr>
          </a:p>
          <a:p>
            <a:pPr indent="-76200" lvl="2" marL="1143000" rtl="0" algn="just">
              <a:spcBef>
                <a:spcPts val="480"/>
              </a:spcBef>
              <a:spcAft>
                <a:spcPts val="0"/>
              </a:spcAft>
              <a:buClr>
                <a:schemeClr val="dk1"/>
              </a:buClr>
              <a:buSzPts val="2400"/>
              <a:buNone/>
            </a:pPr>
            <a:r>
              <a:t/>
            </a:r>
            <a:endParaRPr/>
          </a:p>
          <a:p>
            <a:pPr indent="-76200" lvl="2" marL="1143000" rtl="0" algn="just">
              <a:spcBef>
                <a:spcPts val="480"/>
              </a:spcBef>
              <a:spcAft>
                <a:spcPts val="0"/>
              </a:spcAft>
              <a:buClr>
                <a:schemeClr val="dk1"/>
              </a:buClr>
              <a:buSzPts val="2400"/>
              <a:buNone/>
            </a:pPr>
            <a:r>
              <a:t/>
            </a:r>
            <a:endParaRPr/>
          </a:p>
        </p:txBody>
      </p:sp>
      <p:sp>
        <p:nvSpPr>
          <p:cNvPr id="195" name="Google Shape;195;p1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5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362" name="Google Shape;1362;p15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Cách tiếp cận</a:t>
            </a:r>
            <a:endParaRPr/>
          </a:p>
          <a:p>
            <a:pPr indent="-285750" lvl="1" marL="742950" rtl="0" algn="just">
              <a:spcBef>
                <a:spcPts val="560"/>
              </a:spcBef>
              <a:spcAft>
                <a:spcPts val="0"/>
              </a:spcAft>
              <a:buClr>
                <a:schemeClr val="dk1"/>
              </a:buClr>
              <a:buSzPts val="2800"/>
              <a:buChar char="–"/>
            </a:pPr>
            <a:r>
              <a:rPr lang="en-US"/>
              <a:t>TCP bên gửi điều chỉnh tốc độ gửi dữ liệu? </a:t>
            </a:r>
            <a:endParaRPr/>
          </a:p>
          <a:p>
            <a:pPr indent="-228600" lvl="2" marL="1143000" rtl="0" algn="just">
              <a:spcBef>
                <a:spcPts val="480"/>
              </a:spcBef>
              <a:spcAft>
                <a:spcPts val="0"/>
              </a:spcAft>
              <a:buClr>
                <a:schemeClr val="dk1"/>
              </a:buClr>
              <a:buSzPts val="2400"/>
              <a:buChar char="•"/>
            </a:pPr>
            <a:r>
              <a:rPr lang="en-US"/>
              <a:t>Lượng dữ liệu chưa được ACK ở bên gửi không vượt quá </a:t>
            </a:r>
            <a:r>
              <a:rPr b="1" lang="en-US"/>
              <a:t>min</a:t>
            </a:r>
            <a:r>
              <a:rPr lang="en-US"/>
              <a:t> </a:t>
            </a:r>
            <a:r>
              <a:rPr b="1" lang="en-US"/>
              <a:t>{cwnd,rwnd}</a:t>
            </a:r>
            <a:endParaRPr/>
          </a:p>
          <a:p>
            <a:pPr indent="-76200" lvl="2" marL="1143000" rtl="0" algn="just">
              <a:spcBef>
                <a:spcPts val="480"/>
              </a:spcBef>
              <a:spcAft>
                <a:spcPts val="0"/>
              </a:spcAft>
              <a:buClr>
                <a:schemeClr val="dk1"/>
              </a:buClr>
              <a:buSzPts val="2400"/>
              <a:buNone/>
            </a:pPr>
            <a:r>
              <a:t/>
            </a:r>
            <a:endParaRPr b="1"/>
          </a:p>
          <a:p>
            <a:pPr indent="-76200" lvl="2" marL="1143000" rtl="0" algn="just">
              <a:spcBef>
                <a:spcPts val="480"/>
              </a:spcBef>
              <a:spcAft>
                <a:spcPts val="0"/>
              </a:spcAft>
              <a:buClr>
                <a:schemeClr val="dk1"/>
              </a:buClr>
              <a:buSzPts val="2400"/>
              <a:buNone/>
            </a:pPr>
            <a:r>
              <a:t/>
            </a:r>
            <a:endParaRPr b="1"/>
          </a:p>
          <a:p>
            <a:pPr indent="-228600" lvl="2" marL="1143000" rtl="0" algn="just">
              <a:spcBef>
                <a:spcPts val="480"/>
              </a:spcBef>
              <a:spcAft>
                <a:spcPts val="0"/>
              </a:spcAft>
              <a:buClr>
                <a:schemeClr val="dk1"/>
              </a:buClr>
              <a:buSzPts val="2400"/>
              <a:buChar char="•"/>
            </a:pPr>
            <a:r>
              <a:rPr lang="en-US"/>
              <a:t>Gỉa thiết bộ đệm TCP nhận (RcvBuffer) rất lớn để có thể bỏ qua ràng buộc về cửa sổ nhận rwnd =&gt; lượng dữ liệu chưa được ACK ở đầu gửi hoàn toàn bị giới hạn bởi cwnd.</a:t>
            </a:r>
            <a:endParaRPr/>
          </a:p>
          <a:p>
            <a:pPr indent="-228600" lvl="2" marL="1143000" rtl="0" algn="just">
              <a:spcBef>
                <a:spcPts val="480"/>
              </a:spcBef>
              <a:spcAft>
                <a:spcPts val="0"/>
              </a:spcAft>
              <a:buClr>
                <a:schemeClr val="dk1"/>
              </a:buClr>
              <a:buSzPts val="2400"/>
              <a:buChar char="•"/>
            </a:pPr>
            <a:r>
              <a:rPr lang="en-US"/>
              <a:t>Giả thiết bên gửi luôn có dữ liệu để gửi ⬄ tất cả các segment trong cửa sổ tắc nghẽn được gửi</a:t>
            </a:r>
            <a:endParaRPr/>
          </a:p>
        </p:txBody>
      </p:sp>
      <p:sp>
        <p:nvSpPr>
          <p:cNvPr id="1363" name="Google Shape;1363;p15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64" name="Google Shape;1364;p150"/>
          <p:cNvSpPr txBox="1"/>
          <p:nvPr/>
        </p:nvSpPr>
        <p:spPr>
          <a:xfrm>
            <a:off x="685800" y="3119734"/>
            <a:ext cx="8229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none" strike="noStrike">
                <a:solidFill>
                  <a:schemeClr val="dk1"/>
                </a:solidFill>
                <a:latin typeface="Courier"/>
                <a:ea typeface="Courier"/>
                <a:cs typeface="Courier"/>
                <a:sym typeface="Courier"/>
              </a:rPr>
              <a:t>LastByteSent−LastByteAcked ≤ min{cwnd,rwnd}</a:t>
            </a:r>
            <a:endParaRPr b="1" sz="2400">
              <a:solidFill>
                <a:schemeClr val="dk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5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371" name="Google Shape;1371;p151"/>
          <p:cNvSpPr txBox="1"/>
          <p:nvPr>
            <p:ph idx="1" type="body"/>
          </p:nvPr>
        </p:nvSpPr>
        <p:spPr>
          <a:xfrm>
            <a:off x="457200" y="1013012"/>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Cách tiếp cận</a:t>
            </a:r>
            <a:endParaRPr/>
          </a:p>
          <a:p>
            <a:pPr indent="-285750" lvl="1" marL="742950" rtl="0" algn="just">
              <a:spcBef>
                <a:spcPts val="560"/>
              </a:spcBef>
              <a:spcAft>
                <a:spcPts val="0"/>
              </a:spcAft>
              <a:buClr>
                <a:schemeClr val="dk1"/>
              </a:buClr>
              <a:buSzPts val="2800"/>
              <a:buChar char="–"/>
            </a:pPr>
            <a:r>
              <a:rPr lang="en-US"/>
              <a:t>TCP bên gửi hạn chế tốc độ gửi dữ liệu? </a:t>
            </a:r>
            <a:endParaRPr/>
          </a:p>
          <a:p>
            <a:pPr indent="-228600" lvl="2" marL="1143000" rtl="0" algn="just">
              <a:spcBef>
                <a:spcPts val="480"/>
              </a:spcBef>
              <a:spcAft>
                <a:spcPts val="0"/>
              </a:spcAft>
              <a:buClr>
                <a:schemeClr val="dk1"/>
              </a:buClr>
              <a:buSzPts val="2400"/>
              <a:buChar char="•"/>
            </a:pPr>
            <a:r>
              <a:rPr lang="en-US"/>
              <a:t>Các ràng buộc nêu trên hạn chế lượng dữ liệu chưa được ACK ở đầu gửi, do đó hạn chế tốc độ gửi của người gửi.</a:t>
            </a:r>
            <a:endParaRPr/>
          </a:p>
          <a:p>
            <a:pPr indent="-228600" lvl="2" marL="1143000" rtl="0" algn="just">
              <a:spcBef>
                <a:spcPts val="480"/>
              </a:spcBef>
              <a:spcAft>
                <a:spcPts val="0"/>
              </a:spcAft>
              <a:buClr>
                <a:schemeClr val="dk1"/>
              </a:buClr>
              <a:buSzPts val="2400"/>
              <a:buChar char="•"/>
            </a:pPr>
            <a:r>
              <a:rPr lang="en-US"/>
              <a:t>Xem xét kết nối bỏ qua trễ truyền và mất mát gói tin =&gt; Ở đầu mỗi RTT, cho phép bên gửi gửi các bytes </a:t>
            </a:r>
            <a:r>
              <a:rPr b="1" lang="en-US"/>
              <a:t>cwnd</a:t>
            </a:r>
            <a:r>
              <a:rPr lang="en-US"/>
              <a:t> lên kết nối, cuối của RTT bên gửi nhận ACK cho dữ liệu</a:t>
            </a:r>
            <a:endParaRPr/>
          </a:p>
          <a:p>
            <a:pPr indent="-228600" lvl="2" marL="1143000" rtl="0" algn="just">
              <a:spcBef>
                <a:spcPts val="480"/>
              </a:spcBef>
              <a:spcAft>
                <a:spcPts val="0"/>
              </a:spcAft>
              <a:buClr>
                <a:schemeClr val="dk1"/>
              </a:buClr>
              <a:buSzPts val="2400"/>
              <a:buChar char="•"/>
            </a:pPr>
            <a:r>
              <a:rPr lang="en-US"/>
              <a:t>Do đó tốc độ gửi của bên gửi </a:t>
            </a:r>
            <a:endParaRPr/>
          </a:p>
          <a:p>
            <a:pPr indent="-76200" lvl="2" marL="1143000" rtl="0" algn="just">
              <a:spcBef>
                <a:spcPts val="480"/>
              </a:spcBef>
              <a:spcAft>
                <a:spcPts val="0"/>
              </a:spcAft>
              <a:buClr>
                <a:schemeClr val="dk1"/>
              </a:buClr>
              <a:buSzPts val="2400"/>
              <a:buNone/>
            </a:pPr>
            <a:r>
              <a:t/>
            </a:r>
            <a:endParaRPr/>
          </a:p>
          <a:p>
            <a:pPr indent="-76200" lvl="2" marL="1143000" rtl="0" algn="just">
              <a:spcBef>
                <a:spcPts val="480"/>
              </a:spcBef>
              <a:spcAft>
                <a:spcPts val="0"/>
              </a:spcAft>
              <a:buClr>
                <a:schemeClr val="dk1"/>
              </a:buClr>
              <a:buSzPts val="2400"/>
              <a:buNone/>
            </a:pPr>
            <a:r>
              <a:t/>
            </a:r>
            <a:endParaRPr/>
          </a:p>
          <a:p>
            <a:pPr indent="-228600" lvl="3" marL="1600200" rtl="0" algn="just">
              <a:spcBef>
                <a:spcPts val="400"/>
              </a:spcBef>
              <a:spcAft>
                <a:spcPts val="0"/>
              </a:spcAft>
              <a:buClr>
                <a:schemeClr val="dk1"/>
              </a:buClr>
              <a:buSzPts val="2000"/>
              <a:buChar char="–"/>
            </a:pPr>
            <a:r>
              <a:rPr lang="en-US"/>
              <a:t>Bằng cách điều chỉnh giá trị </a:t>
            </a:r>
            <a:r>
              <a:rPr b="1" lang="en-US"/>
              <a:t>cwnd, bên gửi điều chỉnh được tốc độ gửi lên kết nối</a:t>
            </a:r>
            <a:endParaRPr/>
          </a:p>
          <a:p>
            <a:pPr indent="-76200" lvl="2" marL="1143000" rtl="0" algn="just">
              <a:spcBef>
                <a:spcPts val="480"/>
              </a:spcBef>
              <a:spcAft>
                <a:spcPts val="0"/>
              </a:spcAft>
              <a:buClr>
                <a:schemeClr val="dk1"/>
              </a:buClr>
              <a:buSzPts val="2400"/>
              <a:buNone/>
            </a:pPr>
            <a:r>
              <a:t/>
            </a:r>
            <a:endParaRPr/>
          </a:p>
          <a:p>
            <a:pPr indent="-107950" lvl="1" marL="742950" rtl="0" algn="just">
              <a:spcBef>
                <a:spcPts val="560"/>
              </a:spcBef>
              <a:spcAft>
                <a:spcPts val="0"/>
              </a:spcAft>
              <a:buClr>
                <a:schemeClr val="dk1"/>
              </a:buClr>
              <a:buSzPts val="2800"/>
              <a:buNone/>
            </a:pPr>
            <a:r>
              <a:t/>
            </a:r>
            <a:endParaRPr/>
          </a:p>
        </p:txBody>
      </p:sp>
      <p:sp>
        <p:nvSpPr>
          <p:cNvPr id="1372" name="Google Shape;1372;p15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373" name="Google Shape;1373;p151"/>
          <p:cNvPicPr preferRelativeResize="0"/>
          <p:nvPr/>
        </p:nvPicPr>
        <p:blipFill rotWithShape="1">
          <a:blip r:embed="rId3">
            <a:alphaModFix/>
          </a:blip>
          <a:srcRect b="0" l="0" r="0" t="0"/>
          <a:stretch/>
        </p:blipFill>
        <p:spPr>
          <a:xfrm>
            <a:off x="3276600" y="5257800"/>
            <a:ext cx="3533774" cy="806092"/>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5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380" name="Google Shape;1380;p152"/>
          <p:cNvSpPr txBox="1"/>
          <p:nvPr>
            <p:ph idx="1" type="body"/>
          </p:nvPr>
        </p:nvSpPr>
        <p:spPr>
          <a:xfrm>
            <a:off x="457200" y="1013012"/>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Cách tiếp cận</a:t>
            </a:r>
            <a:endParaRPr/>
          </a:p>
          <a:p>
            <a:pPr indent="-285750" lvl="1" marL="742950" rtl="0" algn="just">
              <a:spcBef>
                <a:spcPts val="560"/>
              </a:spcBef>
              <a:spcAft>
                <a:spcPts val="0"/>
              </a:spcAft>
              <a:buClr>
                <a:schemeClr val="dk1"/>
              </a:buClr>
              <a:buSzPts val="2800"/>
              <a:buChar char="–"/>
            </a:pPr>
            <a:r>
              <a:rPr lang="en-US"/>
              <a:t>TCP cảm nhận tắc nghẽn trên đường truyền?</a:t>
            </a:r>
            <a:endParaRPr/>
          </a:p>
          <a:p>
            <a:pPr indent="-228600" lvl="2" marL="1143000" rtl="0" algn="just">
              <a:spcBef>
                <a:spcPts val="480"/>
              </a:spcBef>
              <a:spcAft>
                <a:spcPts val="0"/>
              </a:spcAft>
              <a:buClr>
                <a:schemeClr val="dk1"/>
              </a:buClr>
              <a:buSzPts val="2400"/>
              <a:buChar char="•"/>
            </a:pPr>
            <a:r>
              <a:rPr lang="en-US"/>
              <a:t>Sự kiện mất mát do timeout hoặc nhận 3 ACK trùng nhau từ đầu nhận</a:t>
            </a:r>
            <a:endParaRPr/>
          </a:p>
          <a:p>
            <a:pPr indent="-228600" lvl="2" marL="1143000" rtl="0" algn="just">
              <a:spcBef>
                <a:spcPts val="480"/>
              </a:spcBef>
              <a:spcAft>
                <a:spcPts val="0"/>
              </a:spcAft>
              <a:buClr>
                <a:schemeClr val="dk1"/>
              </a:buClr>
              <a:buSzPts val="2400"/>
              <a:buChar char="•"/>
            </a:pPr>
            <a:r>
              <a:rPr lang="en-US"/>
              <a:t>Khi có tắc nghẽn quá mức, một hoặc nhiều bộ đệm router bị tràn khiến cho datagram bị mất. Datagram bị mất này lại gây ra sự kiện mất mát ở đầu gửi – cả </a:t>
            </a:r>
            <a:r>
              <a:rPr b="1" lang="en-US"/>
              <a:t>timeout</a:t>
            </a:r>
            <a:r>
              <a:rPr lang="en-US"/>
              <a:t> hoặc </a:t>
            </a:r>
            <a:r>
              <a:rPr b="1" lang="en-US"/>
              <a:t>nhận 3 ACK trùng nhau </a:t>
            </a:r>
            <a:r>
              <a:rPr lang="en-US"/>
              <a:t>– được bên gửi coi là dấu hiệu của tắc nghẽn trên đường dẫn từ đầu gửi tới đầu nhận.</a:t>
            </a:r>
            <a:endParaRPr/>
          </a:p>
          <a:p>
            <a:pPr indent="-101600" lvl="3" marL="1600200" rtl="0" algn="just">
              <a:spcBef>
                <a:spcPts val="400"/>
              </a:spcBef>
              <a:spcAft>
                <a:spcPts val="0"/>
              </a:spcAft>
              <a:buClr>
                <a:schemeClr val="dk1"/>
              </a:buClr>
              <a:buSzPts val="2000"/>
              <a:buNone/>
            </a:pPr>
            <a:r>
              <a:t/>
            </a:r>
            <a:endParaRPr/>
          </a:p>
          <a:p>
            <a:pPr indent="-107950" lvl="1" marL="742950" rtl="0" algn="just">
              <a:spcBef>
                <a:spcPts val="560"/>
              </a:spcBef>
              <a:spcAft>
                <a:spcPts val="0"/>
              </a:spcAft>
              <a:buClr>
                <a:schemeClr val="dk1"/>
              </a:buClr>
              <a:buSzPts val="2800"/>
              <a:buNone/>
            </a:pPr>
            <a:r>
              <a:t/>
            </a:r>
            <a:endParaRPr/>
          </a:p>
        </p:txBody>
      </p:sp>
      <p:sp>
        <p:nvSpPr>
          <p:cNvPr id="1381" name="Google Shape;1381;p15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5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387" name="Google Shape;1387;p15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Cách tiếp cận</a:t>
            </a:r>
            <a:endParaRPr/>
          </a:p>
          <a:p>
            <a:pPr indent="-285750" lvl="1" marL="742950" rtl="0" algn="just">
              <a:spcBef>
                <a:spcPts val="560"/>
              </a:spcBef>
              <a:spcAft>
                <a:spcPts val="0"/>
              </a:spcAft>
              <a:buClr>
                <a:schemeClr val="dk1"/>
              </a:buClr>
              <a:buSzPts val="2800"/>
              <a:buChar char="–"/>
            </a:pPr>
            <a:r>
              <a:rPr lang="en-US"/>
              <a:t>Phát hiện tắc nghẽn như thế nào?</a:t>
            </a:r>
            <a:endParaRPr/>
          </a:p>
          <a:p>
            <a:pPr indent="-228600" lvl="2" marL="1143000" rtl="0" algn="just">
              <a:spcBef>
                <a:spcPts val="480"/>
              </a:spcBef>
              <a:spcAft>
                <a:spcPts val="0"/>
              </a:spcAft>
              <a:buClr>
                <a:schemeClr val="dk1"/>
              </a:buClr>
              <a:buSzPts val="2400"/>
              <a:buChar char="•"/>
            </a:pPr>
            <a:r>
              <a:rPr lang="en-US"/>
              <a:t>Trường hợp lạc quan hơn: mạng không tắc nghẽn và không có sự kiện mất mát</a:t>
            </a:r>
            <a:endParaRPr/>
          </a:p>
          <a:p>
            <a:pPr indent="-228600" lvl="3" marL="1600200" rtl="0" algn="just">
              <a:spcBef>
                <a:spcPts val="400"/>
              </a:spcBef>
              <a:spcAft>
                <a:spcPts val="0"/>
              </a:spcAft>
              <a:buClr>
                <a:schemeClr val="dk1"/>
              </a:buClr>
              <a:buSzPts val="2000"/>
              <a:buChar char="–"/>
            </a:pPr>
            <a:r>
              <a:rPr lang="en-US"/>
              <a:t>Các ACK cho các segment chưa được ACK trước đó sẽ được nhận ở TCP gửi. Chứng tỏ các segment được truyền lên mạng tới đầu nhận thành công.</a:t>
            </a:r>
            <a:endParaRPr/>
          </a:p>
          <a:p>
            <a:pPr indent="-228600" lvl="3" marL="1600200" rtl="0" algn="just">
              <a:spcBef>
                <a:spcPts val="400"/>
              </a:spcBef>
              <a:spcAft>
                <a:spcPts val="0"/>
              </a:spcAft>
              <a:buClr>
                <a:schemeClr val="dk1"/>
              </a:buClr>
              <a:buSzPts val="2000"/>
              <a:buChar char="–"/>
            </a:pPr>
            <a:r>
              <a:rPr lang="en-US"/>
              <a:t>Sử dụng các ACK này để </a:t>
            </a:r>
            <a:r>
              <a:rPr b="1" lang="en-US"/>
              <a:t>tăng kích cỡ cửa sổ tắc nghẽn cwnd, từ đó tăng tăng tốc độ truyền</a:t>
            </a:r>
            <a:r>
              <a:rPr lang="en-US"/>
              <a:t>.</a:t>
            </a:r>
            <a:endParaRPr/>
          </a:p>
          <a:p>
            <a:pPr indent="-228600" lvl="3" marL="1600200" rtl="0" algn="just">
              <a:spcBef>
                <a:spcPts val="400"/>
              </a:spcBef>
              <a:spcAft>
                <a:spcPts val="0"/>
              </a:spcAft>
              <a:buClr>
                <a:schemeClr val="dk1"/>
              </a:buClr>
              <a:buSzPts val="2000"/>
              <a:buChar char="–"/>
            </a:pPr>
            <a:r>
              <a:rPr lang="en-US"/>
              <a:t>Nếu ACK đến với tốc độ chậm thì cwnd cũng tăng chậm, nếu ACK đến với tốc độ cao, cwnd tăng nhanh hơn.</a:t>
            </a:r>
            <a:endParaRPr/>
          </a:p>
          <a:p>
            <a:pPr indent="-228600" lvl="3" marL="1600200" rtl="0" algn="just">
              <a:spcBef>
                <a:spcPts val="400"/>
              </a:spcBef>
              <a:spcAft>
                <a:spcPts val="0"/>
              </a:spcAft>
              <a:buClr>
                <a:srgbClr val="0033CC"/>
              </a:buClr>
              <a:buSzPts val="2000"/>
              <a:buChar char="–"/>
            </a:pPr>
            <a:r>
              <a:rPr b="1" lang="en-US">
                <a:solidFill>
                  <a:srgbClr val="0033CC"/>
                </a:solidFill>
              </a:rPr>
              <a:t>TCP sử dụng các ACK để kích hoạt tăng cwnd </a:t>
            </a:r>
            <a:r>
              <a:rPr lang="en-US"/>
              <a:t>nên nó được gọi là </a:t>
            </a:r>
            <a:r>
              <a:rPr b="1" lang="en-US">
                <a:solidFill>
                  <a:srgbClr val="FF0000"/>
                </a:solidFill>
              </a:rPr>
              <a:t>seft-clocking</a:t>
            </a:r>
            <a:endParaRPr/>
          </a:p>
        </p:txBody>
      </p:sp>
      <p:sp>
        <p:nvSpPr>
          <p:cNvPr id="1388" name="Google Shape;1388;p15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5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394" name="Google Shape;1394;p15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Cách tiếp cận</a:t>
            </a:r>
            <a:endParaRPr/>
          </a:p>
          <a:p>
            <a:pPr indent="-285750" lvl="1" marL="742950" rtl="0" algn="just">
              <a:spcBef>
                <a:spcPts val="560"/>
              </a:spcBef>
              <a:spcAft>
                <a:spcPts val="0"/>
              </a:spcAft>
              <a:buClr>
                <a:schemeClr val="dk1"/>
              </a:buClr>
              <a:buSzPts val="2800"/>
              <a:buChar char="–"/>
            </a:pPr>
            <a:r>
              <a:rPr lang="en-US"/>
              <a:t>TCP bên gửi xác định tốc độ nó gửi như thế nào?</a:t>
            </a:r>
            <a:endParaRPr/>
          </a:p>
          <a:p>
            <a:pPr indent="-228600" lvl="2" marL="1143000" rtl="0" algn="just">
              <a:spcBef>
                <a:spcPts val="480"/>
              </a:spcBef>
              <a:spcAft>
                <a:spcPts val="0"/>
              </a:spcAft>
              <a:buClr>
                <a:schemeClr val="dk1"/>
              </a:buClr>
              <a:buSzPts val="2400"/>
              <a:buChar char="•"/>
            </a:pPr>
            <a:r>
              <a:rPr lang="en-US"/>
              <a:t>Nếu TCP bên gửi gửi với tốc độ quá nhanh, nó có thể gây tắc nghẽn mạng, dẫn đến sụp đổ tắc nghẽn như hình:</a:t>
            </a:r>
            <a:endParaRPr/>
          </a:p>
        </p:txBody>
      </p:sp>
      <p:sp>
        <p:nvSpPr>
          <p:cNvPr id="1395" name="Google Shape;1395;p15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396" name="Google Shape;1396;p154"/>
          <p:cNvPicPr preferRelativeResize="0"/>
          <p:nvPr/>
        </p:nvPicPr>
        <p:blipFill rotWithShape="1">
          <a:blip r:embed="rId3">
            <a:alphaModFix/>
          </a:blip>
          <a:srcRect b="0" l="0" r="0" t="0"/>
          <a:stretch/>
        </p:blipFill>
        <p:spPr>
          <a:xfrm>
            <a:off x="2895600" y="3717965"/>
            <a:ext cx="4198345" cy="298362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5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02" name="Google Shape;1402;p15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Cách tiếp cận</a:t>
            </a:r>
            <a:endParaRPr/>
          </a:p>
          <a:p>
            <a:pPr indent="-285750" lvl="1" marL="742950" rtl="0" algn="just">
              <a:spcBef>
                <a:spcPts val="560"/>
              </a:spcBef>
              <a:spcAft>
                <a:spcPts val="0"/>
              </a:spcAft>
              <a:buClr>
                <a:schemeClr val="dk1"/>
              </a:buClr>
              <a:buSzPts val="2800"/>
              <a:buChar char="–"/>
            </a:pPr>
            <a:r>
              <a:rPr lang="en-US"/>
              <a:t>TCP bên gửi xác định tốc độ nó gửi như thế nào?</a:t>
            </a:r>
            <a:endParaRPr/>
          </a:p>
          <a:p>
            <a:pPr indent="-228600" lvl="2" marL="1143000" rtl="0" algn="just">
              <a:spcBef>
                <a:spcPts val="480"/>
              </a:spcBef>
              <a:spcAft>
                <a:spcPts val="0"/>
              </a:spcAft>
              <a:buClr>
                <a:schemeClr val="dk1"/>
              </a:buClr>
              <a:buSzPts val="2400"/>
              <a:buChar char="•"/>
            </a:pPr>
            <a:r>
              <a:rPr lang="en-US"/>
              <a:t>Nếu TCP bên gửi gửi với tốc độ quá chậm, dưới mức băng thông mạng. Khi đó, nó có thể gửi với tốc độ cao hơn mà không gây tắc nghẽn mạng.</a:t>
            </a:r>
            <a:endParaRPr/>
          </a:p>
          <a:p>
            <a:pPr indent="-228600" lvl="2" marL="1143000" rtl="0" algn="just">
              <a:spcBef>
                <a:spcPts val="480"/>
              </a:spcBef>
              <a:spcAft>
                <a:spcPts val="0"/>
              </a:spcAft>
              <a:buClr>
                <a:schemeClr val="dk1"/>
              </a:buClr>
              <a:buSzPts val="2400"/>
              <a:buFont typeface="Noto Sans Symbols"/>
              <a:buChar char="⇒"/>
            </a:pPr>
            <a:r>
              <a:rPr b="1" lang="en-US"/>
              <a:t> Câu hỏi: </a:t>
            </a:r>
            <a:endParaRPr/>
          </a:p>
          <a:p>
            <a:pPr indent="0" lvl="2" marL="914400" rtl="0" algn="just">
              <a:spcBef>
                <a:spcPts val="480"/>
              </a:spcBef>
              <a:spcAft>
                <a:spcPts val="0"/>
              </a:spcAft>
              <a:buClr>
                <a:schemeClr val="dk1"/>
              </a:buClr>
              <a:buSzPts val="2400"/>
              <a:buNone/>
            </a:pPr>
            <a:r>
              <a:rPr b="1" lang="en-US"/>
              <a:t>1. Tốc độ cao hơn </a:t>
            </a:r>
            <a:r>
              <a:rPr lang="en-US"/>
              <a:t>này là bao nhiêu để vừa tận dụng băng thông mạng mà không gây tắc nghẽn?</a:t>
            </a:r>
            <a:endParaRPr/>
          </a:p>
          <a:p>
            <a:pPr indent="0" lvl="2" marL="914400" rtl="0" algn="just">
              <a:spcBef>
                <a:spcPts val="480"/>
              </a:spcBef>
              <a:spcAft>
                <a:spcPts val="0"/>
              </a:spcAft>
              <a:buClr>
                <a:schemeClr val="dk1"/>
              </a:buClr>
              <a:buSzPts val="2400"/>
              <a:buNone/>
            </a:pPr>
            <a:r>
              <a:rPr lang="en-US"/>
              <a:t>2. Những người gửi TCP có được phối hợp với nhau một cách rõ ràng không, hay có cách tiếp cận phân tán trong đó người gửi TCP có thể đặt tốc độ gửi của họ chỉ dựa trên thông tin cục bộ? </a:t>
            </a:r>
            <a:endParaRPr/>
          </a:p>
        </p:txBody>
      </p:sp>
      <p:sp>
        <p:nvSpPr>
          <p:cNvPr id="1403" name="Google Shape;1403;p15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5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10" name="Google Shape;1410;p156"/>
          <p:cNvSpPr txBox="1"/>
          <p:nvPr>
            <p:ph idx="1" type="body"/>
          </p:nvPr>
        </p:nvSpPr>
        <p:spPr>
          <a:xfrm>
            <a:off x="304800" y="9144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Cách tiếp cận</a:t>
            </a:r>
            <a:endParaRPr/>
          </a:p>
          <a:p>
            <a:pPr indent="-285750" lvl="1" marL="742950" rtl="0" algn="just">
              <a:spcBef>
                <a:spcPts val="560"/>
              </a:spcBef>
              <a:spcAft>
                <a:spcPts val="0"/>
              </a:spcAft>
              <a:buClr>
                <a:schemeClr val="dk1"/>
              </a:buClr>
              <a:buSzPts val="2800"/>
              <a:buChar char="–"/>
            </a:pPr>
            <a:r>
              <a:rPr lang="en-US"/>
              <a:t>TCP bên gửi xác định tốc độ nó gửi như thế nào?</a:t>
            </a:r>
            <a:endParaRPr/>
          </a:p>
          <a:p>
            <a:pPr indent="-228600" lvl="2" marL="1143000" rtl="0" algn="just">
              <a:spcBef>
                <a:spcPts val="480"/>
              </a:spcBef>
              <a:spcAft>
                <a:spcPts val="0"/>
              </a:spcAft>
              <a:buClr>
                <a:schemeClr val="dk1"/>
              </a:buClr>
              <a:buSzPts val="2400"/>
              <a:buChar char="•"/>
            </a:pPr>
            <a:r>
              <a:rPr lang="en-US"/>
              <a:t>Các nguyên tắc</a:t>
            </a:r>
            <a:endParaRPr/>
          </a:p>
          <a:p>
            <a:pPr indent="-228600" lvl="3" marL="1600200" rtl="0" algn="just">
              <a:spcBef>
                <a:spcPts val="400"/>
              </a:spcBef>
              <a:spcAft>
                <a:spcPts val="0"/>
              </a:spcAft>
              <a:buClr>
                <a:schemeClr val="dk1"/>
              </a:buClr>
              <a:buSzPts val="2000"/>
              <a:buChar char="–"/>
            </a:pPr>
            <a:r>
              <a:rPr lang="en-US"/>
              <a:t>Segment bị mất có nghĩa là có tắc nghẽn =&gt; tốc độ TCP đầu gửi nên giảm khi segment bị mất</a:t>
            </a:r>
            <a:endParaRPr/>
          </a:p>
          <a:p>
            <a:pPr indent="-228600" lvl="3" marL="1600200" rtl="0" algn="just">
              <a:spcBef>
                <a:spcPts val="400"/>
              </a:spcBef>
              <a:spcAft>
                <a:spcPts val="0"/>
              </a:spcAft>
              <a:buClr>
                <a:schemeClr val="dk1"/>
              </a:buClr>
              <a:buSzPts val="2000"/>
              <a:buChar char="–"/>
            </a:pPr>
            <a:r>
              <a:rPr lang="en-US"/>
              <a:t>Một segment ACK cho thấy mạng đang truyền các segment của bên gửi sang cho bên nhận =&gt; tốc độ gửi có thể tăng khi ACK đến cho một segment chưa được ACK trước đó.</a:t>
            </a:r>
            <a:endParaRPr/>
          </a:p>
          <a:p>
            <a:pPr indent="-228600" lvl="3" marL="1600200" rtl="0" algn="just">
              <a:spcBef>
                <a:spcPts val="400"/>
              </a:spcBef>
              <a:spcAft>
                <a:spcPts val="0"/>
              </a:spcAft>
              <a:buClr>
                <a:schemeClr val="dk1"/>
              </a:buClr>
              <a:buSzPts val="2000"/>
              <a:buChar char="–"/>
            </a:pPr>
            <a:r>
              <a:rPr lang="en-US"/>
              <a:t>Thăm dò băng thông</a:t>
            </a:r>
            <a:endParaRPr/>
          </a:p>
          <a:p>
            <a:pPr indent="-228600" lvl="4" marL="2057400" rtl="0" algn="just">
              <a:spcBef>
                <a:spcPts val="360"/>
              </a:spcBef>
              <a:spcAft>
                <a:spcPts val="0"/>
              </a:spcAft>
              <a:buClr>
                <a:schemeClr val="dk1"/>
              </a:buClr>
              <a:buSzPts val="1800"/>
              <a:buChar char="»"/>
            </a:pPr>
            <a:r>
              <a:rPr lang="en-US"/>
              <a:t>Các ACK cho thấy không có tắc nghẽn từ nguồn tới đích và các sự kiện mất mát cho thấy có tắc nghẽn. </a:t>
            </a:r>
            <a:endParaRPr/>
          </a:p>
          <a:p>
            <a:pPr indent="-228600" lvl="4" marL="2057400" rtl="0" algn="just">
              <a:spcBef>
                <a:spcPts val="360"/>
              </a:spcBef>
              <a:spcAft>
                <a:spcPts val="0"/>
              </a:spcAft>
              <a:buClr>
                <a:srgbClr val="0033CC"/>
              </a:buClr>
              <a:buSzPts val="1800"/>
              <a:buChar char="»"/>
            </a:pPr>
            <a:r>
              <a:rPr b="1" lang="en-US">
                <a:solidFill>
                  <a:srgbClr val="0033CC"/>
                </a:solidFill>
              </a:rPr>
              <a:t>Chiến lược điều chỉnh tốc độ truyền của TCP là tăng tốc độ tương ứng với các ACK đang đến cho đến khi sự kiện mất mát xuất hiện thì giảm tốc độ.</a:t>
            </a:r>
            <a:endParaRPr/>
          </a:p>
        </p:txBody>
      </p:sp>
      <p:sp>
        <p:nvSpPr>
          <p:cNvPr id="1411" name="Google Shape;1411;p15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5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17" name="Google Shape;1417;p15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Giải thuật điều khiển tắc nghẽn TCP</a:t>
            </a:r>
            <a:endParaRPr/>
          </a:p>
          <a:p>
            <a:pPr indent="-285750" lvl="1" marL="742950" rtl="0" algn="just">
              <a:spcBef>
                <a:spcPts val="560"/>
              </a:spcBef>
              <a:spcAft>
                <a:spcPts val="0"/>
              </a:spcAft>
              <a:buClr>
                <a:schemeClr val="dk1"/>
              </a:buClr>
              <a:buSzPts val="2800"/>
              <a:buChar char="–"/>
            </a:pPr>
            <a:r>
              <a:rPr lang="en-US"/>
              <a:t>Gồm 3 thành phần</a:t>
            </a:r>
            <a:endParaRPr/>
          </a:p>
          <a:p>
            <a:pPr indent="-228600" lvl="2" marL="1143000" rtl="0" algn="just">
              <a:spcBef>
                <a:spcPts val="480"/>
              </a:spcBef>
              <a:spcAft>
                <a:spcPts val="0"/>
              </a:spcAft>
              <a:buClr>
                <a:schemeClr val="dk1"/>
              </a:buClr>
              <a:buSzPts val="2400"/>
              <a:buChar char="•"/>
            </a:pPr>
            <a:r>
              <a:rPr lang="en-US"/>
              <a:t>Slow start: khởi đầu chậm</a:t>
            </a:r>
            <a:endParaRPr/>
          </a:p>
          <a:p>
            <a:pPr indent="-228600" lvl="2" marL="1143000" rtl="0" algn="just">
              <a:spcBef>
                <a:spcPts val="480"/>
              </a:spcBef>
              <a:spcAft>
                <a:spcPts val="0"/>
              </a:spcAft>
              <a:buClr>
                <a:schemeClr val="dk1"/>
              </a:buClr>
              <a:buSzPts val="2400"/>
              <a:buChar char="•"/>
            </a:pPr>
            <a:r>
              <a:rPr lang="en-US"/>
              <a:t>Congestion avoidance: tránh tắc nghẽn</a:t>
            </a:r>
            <a:endParaRPr/>
          </a:p>
          <a:p>
            <a:pPr indent="-228600" lvl="2" marL="1143000" rtl="0" algn="just">
              <a:spcBef>
                <a:spcPts val="480"/>
              </a:spcBef>
              <a:spcAft>
                <a:spcPts val="0"/>
              </a:spcAft>
              <a:buClr>
                <a:schemeClr val="dk1"/>
              </a:buClr>
              <a:buSzPts val="2400"/>
              <a:buChar char="•"/>
            </a:pPr>
            <a:r>
              <a:rPr lang="en-US"/>
              <a:t>Fast recovery: khôi phục nhanh</a:t>
            </a:r>
            <a:endParaRPr/>
          </a:p>
          <a:p>
            <a:pPr indent="-139700" lvl="0" marL="342900" rtl="0" algn="just">
              <a:spcBef>
                <a:spcPts val="640"/>
              </a:spcBef>
              <a:spcAft>
                <a:spcPts val="0"/>
              </a:spcAft>
              <a:buClr>
                <a:schemeClr val="dk1"/>
              </a:buClr>
              <a:buSzPts val="3200"/>
              <a:buNone/>
            </a:pPr>
            <a:r>
              <a:t/>
            </a:r>
            <a:endParaRPr/>
          </a:p>
        </p:txBody>
      </p:sp>
      <p:sp>
        <p:nvSpPr>
          <p:cNvPr id="1418" name="Google Shape;1418;p15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5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25" name="Google Shape;1425;p158"/>
          <p:cNvSpPr txBox="1"/>
          <p:nvPr>
            <p:ph idx="1" type="body"/>
          </p:nvPr>
        </p:nvSpPr>
        <p:spPr>
          <a:xfrm>
            <a:off x="457200" y="990600"/>
            <a:ext cx="81534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Giải thuật điều khiển tắc nghẽn TCP</a:t>
            </a:r>
            <a:endParaRPr/>
          </a:p>
          <a:p>
            <a:pPr indent="-285750" lvl="1" marL="742950" rtl="0" algn="just">
              <a:spcBef>
                <a:spcPts val="560"/>
              </a:spcBef>
              <a:spcAft>
                <a:spcPts val="0"/>
              </a:spcAft>
              <a:buClr>
                <a:schemeClr val="dk1"/>
              </a:buClr>
              <a:buSzPts val="2800"/>
              <a:buChar char="–"/>
            </a:pPr>
            <a:r>
              <a:rPr lang="en-US"/>
              <a:t>Slow start: khởi đầu chậm, nhưng tăng theo cấp số nhân</a:t>
            </a:r>
            <a:endParaRPr/>
          </a:p>
          <a:p>
            <a:pPr indent="-228600" lvl="2" marL="1143000" rtl="0" algn="just">
              <a:spcBef>
                <a:spcPts val="480"/>
              </a:spcBef>
              <a:spcAft>
                <a:spcPts val="0"/>
              </a:spcAft>
              <a:buClr>
                <a:schemeClr val="dk1"/>
              </a:buClr>
              <a:buSzPts val="2400"/>
              <a:buChar char="•"/>
            </a:pPr>
            <a:r>
              <a:rPr lang="en-US"/>
              <a:t>Khi tắc nghẽn TCP bắt đầu, giá trị cwnd khởi tạo = 1mss (giá trị nhỏ)</a:t>
            </a:r>
            <a:endParaRPr/>
          </a:p>
          <a:p>
            <a:pPr indent="0" lvl="2" marL="914400" rtl="0" algn="just">
              <a:spcBef>
                <a:spcPts val="480"/>
              </a:spcBef>
              <a:spcAft>
                <a:spcPts val="0"/>
              </a:spcAft>
              <a:buClr>
                <a:schemeClr val="dk1"/>
              </a:buClr>
              <a:buSzPts val="2400"/>
              <a:buNone/>
            </a:pPr>
            <a:r>
              <a:rPr lang="en-US"/>
              <a:t> =&gt; </a:t>
            </a:r>
            <a:r>
              <a:rPr b="1" lang="en-US"/>
              <a:t>tốc độ gửi ban đầu ≈ MSS/RTT</a:t>
            </a:r>
            <a:endParaRPr/>
          </a:p>
          <a:p>
            <a:pPr indent="-228600" lvl="3" marL="1600200" rtl="0" algn="just">
              <a:spcBef>
                <a:spcPts val="400"/>
              </a:spcBef>
              <a:spcAft>
                <a:spcPts val="0"/>
              </a:spcAft>
              <a:buClr>
                <a:schemeClr val="dk1"/>
              </a:buClr>
              <a:buSzPts val="2000"/>
              <a:buChar char="–"/>
            </a:pPr>
            <a:r>
              <a:rPr lang="en-US"/>
              <a:t>Ví dụ: nếu MSS = 500 bytes, RTT = 200 msec =&gt; tốc độ gửi ban đầu khoảng 20 kbps</a:t>
            </a:r>
            <a:endParaRPr/>
          </a:p>
          <a:p>
            <a:pPr indent="-228600" lvl="2" marL="1143000" rtl="0" algn="just">
              <a:spcBef>
                <a:spcPts val="480"/>
              </a:spcBef>
              <a:spcAft>
                <a:spcPts val="0"/>
              </a:spcAft>
              <a:buClr>
                <a:schemeClr val="dk1"/>
              </a:buClr>
              <a:buSzPts val="2400"/>
              <a:buChar char="•"/>
            </a:pPr>
            <a:r>
              <a:rPr lang="en-US"/>
              <a:t>Do băng thông sẵn có cho TCP bên gửi có thể lớn hơn </a:t>
            </a:r>
            <a:r>
              <a:rPr b="1" lang="en-US"/>
              <a:t>MSS/RTT</a:t>
            </a:r>
            <a:r>
              <a:rPr lang="en-US"/>
              <a:t> nên TCP bên gửi muốn tìm lượng băng thông khả dụng một cách nhanh chóng.</a:t>
            </a:r>
            <a:endParaRPr/>
          </a:p>
          <a:p>
            <a:pPr indent="-228600" lvl="2" marL="1143000" rtl="0" algn="just">
              <a:spcBef>
                <a:spcPts val="480"/>
              </a:spcBef>
              <a:spcAft>
                <a:spcPts val="0"/>
              </a:spcAft>
              <a:buClr>
                <a:schemeClr val="dk1"/>
              </a:buClr>
              <a:buSzPts val="2400"/>
              <a:buChar char="•"/>
            </a:pPr>
            <a:r>
              <a:rPr lang="en-US"/>
              <a:t>Do đó ở trạng thái </a:t>
            </a:r>
            <a:r>
              <a:rPr b="1" lang="en-US"/>
              <a:t>slow-start</a:t>
            </a:r>
            <a:r>
              <a:rPr lang="en-US"/>
              <a:t>, giá trị cwnd lúc đầu =1mss, sau đó tăng lên thêm 1 MSS mỗi lẫn một segment truyền đi được ACK lần đầu tiên.</a:t>
            </a:r>
            <a:endParaRPr/>
          </a:p>
          <a:p>
            <a:pPr indent="-101600" lvl="3" marL="1600200" rtl="0" algn="just">
              <a:spcBef>
                <a:spcPts val="400"/>
              </a:spcBef>
              <a:spcAft>
                <a:spcPts val="0"/>
              </a:spcAft>
              <a:buClr>
                <a:schemeClr val="dk1"/>
              </a:buClr>
              <a:buSzPts val="2000"/>
              <a:buNone/>
            </a:pPr>
            <a:r>
              <a:t/>
            </a:r>
            <a:endParaRPr/>
          </a:p>
          <a:p>
            <a:pPr indent="-139700" lvl="0" marL="342900" rtl="0" algn="just">
              <a:spcBef>
                <a:spcPts val="640"/>
              </a:spcBef>
              <a:spcAft>
                <a:spcPts val="0"/>
              </a:spcAft>
              <a:buClr>
                <a:schemeClr val="dk1"/>
              </a:buClr>
              <a:buSzPts val="3200"/>
              <a:buNone/>
            </a:pPr>
            <a:r>
              <a:t/>
            </a:r>
            <a:endParaRPr/>
          </a:p>
        </p:txBody>
      </p:sp>
      <p:sp>
        <p:nvSpPr>
          <p:cNvPr id="1426" name="Google Shape;1426;p15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5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33" name="Google Shape;1433;p159"/>
          <p:cNvSpPr txBox="1"/>
          <p:nvPr>
            <p:ph idx="1" type="body"/>
          </p:nvPr>
        </p:nvSpPr>
        <p:spPr>
          <a:xfrm>
            <a:off x="86806" y="1066800"/>
            <a:ext cx="5742126"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Giải thuật điều khiển tắc nghẽn TCP</a:t>
            </a:r>
            <a:endParaRPr/>
          </a:p>
          <a:p>
            <a:pPr indent="-285750" lvl="1" marL="742950" rtl="0" algn="just">
              <a:spcBef>
                <a:spcPts val="560"/>
              </a:spcBef>
              <a:spcAft>
                <a:spcPts val="0"/>
              </a:spcAft>
              <a:buClr>
                <a:schemeClr val="dk1"/>
              </a:buClr>
              <a:buSzPts val="2800"/>
              <a:buChar char="–"/>
            </a:pPr>
            <a:r>
              <a:rPr lang="en-US"/>
              <a:t>Slow start: khởi đầu chậm, nhưng tăng theo cấp số nhân</a:t>
            </a:r>
            <a:endParaRPr/>
          </a:p>
          <a:p>
            <a:pPr indent="-228600" lvl="2" marL="1143000" rtl="0" algn="just">
              <a:spcBef>
                <a:spcPts val="400"/>
              </a:spcBef>
              <a:spcAft>
                <a:spcPts val="0"/>
              </a:spcAft>
              <a:buClr>
                <a:schemeClr val="dk1"/>
              </a:buClr>
              <a:buSzPts val="2000"/>
              <a:buChar char="•"/>
            </a:pPr>
            <a:r>
              <a:rPr lang="en-US" sz="2000"/>
              <a:t>TCP gửi segment đầu tiên lên mạng và đợi ACK</a:t>
            </a:r>
            <a:endParaRPr/>
          </a:p>
          <a:p>
            <a:pPr indent="-228600" lvl="2" marL="1143000" rtl="0" algn="just">
              <a:spcBef>
                <a:spcPts val="400"/>
              </a:spcBef>
              <a:spcAft>
                <a:spcPts val="0"/>
              </a:spcAft>
              <a:buClr>
                <a:schemeClr val="dk1"/>
              </a:buClr>
              <a:buSzPts val="2000"/>
              <a:buChar char="•"/>
            </a:pPr>
            <a:r>
              <a:rPr lang="en-US" sz="2000"/>
              <a:t>Khi ACK tới, TCP bên gửi tăng cwnd thêm 1 MSS và gửi ra 2 segment có kích thước tối đa. Các segment này sau đó được ACK, với bên gửi tăng cwnd thêm 1 MSS cho từng segment được ACK, tạo ra một </a:t>
            </a:r>
            <a:r>
              <a:rPr b="1" lang="en-US" sz="2000"/>
              <a:t>cwnd = 4 MSS</a:t>
            </a:r>
            <a:r>
              <a:rPr lang="en-US" sz="2000"/>
              <a:t>,....</a:t>
            </a:r>
            <a:endParaRPr/>
          </a:p>
          <a:p>
            <a:pPr indent="-101600" lvl="3" marL="1600200" rtl="0" algn="just">
              <a:spcBef>
                <a:spcPts val="400"/>
              </a:spcBef>
              <a:spcAft>
                <a:spcPts val="0"/>
              </a:spcAft>
              <a:buClr>
                <a:schemeClr val="dk1"/>
              </a:buClr>
              <a:buSzPts val="2000"/>
              <a:buNone/>
            </a:pPr>
            <a:r>
              <a:t/>
            </a:r>
            <a:endParaRPr/>
          </a:p>
          <a:p>
            <a:pPr indent="-139700" lvl="0" marL="342900" rtl="0" algn="just">
              <a:spcBef>
                <a:spcPts val="640"/>
              </a:spcBef>
              <a:spcAft>
                <a:spcPts val="0"/>
              </a:spcAft>
              <a:buClr>
                <a:schemeClr val="dk1"/>
              </a:buClr>
              <a:buSzPts val="3200"/>
              <a:buNone/>
            </a:pPr>
            <a:r>
              <a:t/>
            </a:r>
            <a:endParaRPr/>
          </a:p>
        </p:txBody>
      </p:sp>
      <p:sp>
        <p:nvSpPr>
          <p:cNvPr id="1434" name="Google Shape;1434;p15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35" name="Google Shape;1435;p159"/>
          <p:cNvSpPr txBox="1"/>
          <p:nvPr/>
        </p:nvSpPr>
        <p:spPr>
          <a:xfrm>
            <a:off x="1181866" y="5985301"/>
            <a:ext cx="723746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=&gt; Tốc độ gửi TCP bắt đầu thì chậm nhưng tăng theo cấp số nhân trong slow-start.</a:t>
            </a:r>
            <a:endParaRPr/>
          </a:p>
        </p:txBody>
      </p:sp>
      <p:pic>
        <p:nvPicPr>
          <p:cNvPr id="1436" name="Google Shape;1436;p159"/>
          <p:cNvPicPr preferRelativeResize="0"/>
          <p:nvPr/>
        </p:nvPicPr>
        <p:blipFill rotWithShape="1">
          <a:blip r:embed="rId3">
            <a:alphaModFix/>
          </a:blip>
          <a:srcRect b="0" l="0" r="0" t="0"/>
          <a:stretch/>
        </p:blipFill>
        <p:spPr>
          <a:xfrm>
            <a:off x="5924565" y="1203000"/>
            <a:ext cx="3143235" cy="44815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202" name="Google Shape;202;p1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Ghép kênh và phân kênh hướng kết nối</a:t>
            </a:r>
            <a:endParaRPr/>
          </a:p>
          <a:p>
            <a:pPr indent="-285750" lvl="1" marL="742950" rtl="0" algn="just">
              <a:spcBef>
                <a:spcPts val="560"/>
              </a:spcBef>
              <a:spcAft>
                <a:spcPts val="0"/>
              </a:spcAft>
              <a:buClr>
                <a:schemeClr val="dk1"/>
              </a:buClr>
              <a:buSzPts val="2800"/>
              <a:buChar char="–"/>
            </a:pPr>
            <a:r>
              <a:rPr lang="en-US"/>
              <a:t>TCP socket được xác định bởi bộ-4 giá trị:</a:t>
            </a:r>
            <a:endParaRPr/>
          </a:p>
          <a:p>
            <a:pPr indent="-228600" lvl="2" marL="1143000" rtl="0" algn="just">
              <a:spcBef>
                <a:spcPts val="480"/>
              </a:spcBef>
              <a:spcAft>
                <a:spcPts val="0"/>
              </a:spcAft>
              <a:buClr>
                <a:schemeClr val="dk1"/>
              </a:buClr>
              <a:buSzPts val="2400"/>
              <a:buChar char="•"/>
            </a:pPr>
            <a:r>
              <a:rPr lang="en-US"/>
              <a:t>Địa chỉ IP nguồn</a:t>
            </a:r>
            <a:endParaRPr/>
          </a:p>
          <a:p>
            <a:pPr indent="-228600" lvl="2" marL="1143000" rtl="0" algn="just">
              <a:spcBef>
                <a:spcPts val="480"/>
              </a:spcBef>
              <a:spcAft>
                <a:spcPts val="0"/>
              </a:spcAft>
              <a:buClr>
                <a:schemeClr val="dk1"/>
              </a:buClr>
              <a:buSzPts val="2400"/>
              <a:buChar char="•"/>
            </a:pPr>
            <a:r>
              <a:rPr lang="en-US"/>
              <a:t>Số hiệu cổng nguồn</a:t>
            </a:r>
            <a:endParaRPr/>
          </a:p>
          <a:p>
            <a:pPr indent="-228600" lvl="2" marL="1143000" rtl="0" algn="just">
              <a:spcBef>
                <a:spcPts val="480"/>
              </a:spcBef>
              <a:spcAft>
                <a:spcPts val="0"/>
              </a:spcAft>
              <a:buClr>
                <a:schemeClr val="dk1"/>
              </a:buClr>
              <a:buSzPts val="2400"/>
              <a:buChar char="•"/>
            </a:pPr>
            <a:r>
              <a:rPr lang="en-US"/>
              <a:t>Địa chỉ IP đích</a:t>
            </a:r>
            <a:endParaRPr/>
          </a:p>
          <a:p>
            <a:pPr indent="-228600" lvl="2" marL="1143000" rtl="0" algn="just">
              <a:spcBef>
                <a:spcPts val="480"/>
              </a:spcBef>
              <a:spcAft>
                <a:spcPts val="0"/>
              </a:spcAft>
              <a:buClr>
                <a:schemeClr val="dk1"/>
              </a:buClr>
              <a:buSzPts val="2400"/>
              <a:buChar char="•"/>
            </a:pPr>
            <a:r>
              <a:rPr lang="en-US"/>
              <a:t>Số hiệu cổng đích</a:t>
            </a:r>
            <a:endParaRPr/>
          </a:p>
          <a:p>
            <a:pPr indent="-285750" lvl="1" marL="742950" rtl="0" algn="just">
              <a:spcBef>
                <a:spcPts val="560"/>
              </a:spcBef>
              <a:spcAft>
                <a:spcPts val="0"/>
              </a:spcAft>
              <a:buClr>
                <a:schemeClr val="dk1"/>
              </a:buClr>
              <a:buSzPts val="2800"/>
              <a:buChar char="–"/>
            </a:pPr>
            <a:r>
              <a:rPr lang="en-US"/>
              <a:t>Phân kênh: Phía nhận sử dụng cả bốn giá trị này để định hướng segment tới socket phù hợp</a:t>
            </a:r>
            <a:endParaRPr/>
          </a:p>
          <a:p>
            <a:pPr indent="-285750" lvl="1" marL="742950" rtl="0" algn="just">
              <a:spcBef>
                <a:spcPts val="560"/>
              </a:spcBef>
              <a:spcAft>
                <a:spcPts val="0"/>
              </a:spcAft>
              <a:buClr>
                <a:schemeClr val="dk1"/>
              </a:buClr>
              <a:buSzPts val="2800"/>
              <a:buChar char="–"/>
            </a:pPr>
            <a:r>
              <a:rPr lang="en-US"/>
              <a:t>Ngược với UDP, 2 TCP segment tới từ các IP nguồn và port nguồn khác nhau sẽ được chuyển tới 2 socket khác nhau</a:t>
            </a:r>
            <a:endParaRPr/>
          </a:p>
        </p:txBody>
      </p:sp>
      <p:sp>
        <p:nvSpPr>
          <p:cNvPr id="203" name="Google Shape;203;p1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6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43" name="Google Shape;1443;p160"/>
          <p:cNvSpPr txBox="1"/>
          <p:nvPr>
            <p:ph idx="1" type="body"/>
          </p:nvPr>
        </p:nvSpPr>
        <p:spPr>
          <a:xfrm>
            <a:off x="381000" y="1066800"/>
            <a:ext cx="8305800" cy="54864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Giải thuật điều khiển tắc nghẽn TCP</a:t>
            </a:r>
            <a:endParaRPr/>
          </a:p>
          <a:p>
            <a:pPr indent="-285750" lvl="1" marL="742950" rtl="0" algn="just">
              <a:spcBef>
                <a:spcPts val="560"/>
              </a:spcBef>
              <a:spcAft>
                <a:spcPts val="0"/>
              </a:spcAft>
              <a:buClr>
                <a:schemeClr val="dk1"/>
              </a:buClr>
              <a:buSzPts val="2800"/>
              <a:buChar char="–"/>
            </a:pPr>
            <a:r>
              <a:rPr lang="en-US"/>
              <a:t>Slow start: khởi đầu chậm, nhưng tăng theo cấp số nhân. Tăng đến bao giờ thì kết thúc?</a:t>
            </a:r>
            <a:endParaRPr/>
          </a:p>
          <a:p>
            <a:pPr indent="-228600" lvl="3" marL="1600200" rtl="0" algn="just">
              <a:spcBef>
                <a:spcPts val="560"/>
              </a:spcBef>
              <a:spcAft>
                <a:spcPts val="0"/>
              </a:spcAft>
              <a:buClr>
                <a:schemeClr val="dk1"/>
              </a:buClr>
              <a:buSzPts val="2800"/>
              <a:buChar char="–"/>
            </a:pPr>
            <a:r>
              <a:rPr lang="en-US" sz="2800"/>
              <a:t>Cách 1</a:t>
            </a:r>
            <a:endParaRPr/>
          </a:p>
          <a:p>
            <a:pPr indent="-228600" lvl="4" marL="2057400" rtl="0" algn="just">
              <a:spcBef>
                <a:spcPts val="480"/>
              </a:spcBef>
              <a:spcAft>
                <a:spcPts val="0"/>
              </a:spcAft>
              <a:buClr>
                <a:schemeClr val="dk1"/>
              </a:buClr>
              <a:buSzPts val="2400"/>
              <a:buChar char="»"/>
            </a:pPr>
            <a:r>
              <a:rPr lang="en-US" sz="2400"/>
              <a:t>Nếu có sự kiện loss (tắc nghẽn) được chỉ ra bởi timeout, TCP bên gửi thiết lập cwnd = 1 và bắt đầu tiến trình slow start mới. </a:t>
            </a:r>
            <a:endParaRPr/>
          </a:p>
          <a:p>
            <a:pPr indent="-228600" lvl="4" marL="2057400" rtl="0" algn="just">
              <a:spcBef>
                <a:spcPts val="480"/>
              </a:spcBef>
              <a:spcAft>
                <a:spcPts val="0"/>
              </a:spcAft>
              <a:buClr>
                <a:schemeClr val="dk1"/>
              </a:buClr>
              <a:buSzPts val="2400"/>
              <a:buChar char="»"/>
            </a:pPr>
            <a:r>
              <a:rPr lang="en-US" sz="2400"/>
              <a:t>TCP bên gửi cũng thiết lập giá trị của biến trạng thái thứ 2 </a:t>
            </a:r>
            <a:r>
              <a:rPr b="1" lang="en-US" sz="2400"/>
              <a:t>ssthresh (slow start threshold)  = cwnd/2</a:t>
            </a:r>
            <a:endParaRPr/>
          </a:p>
          <a:p>
            <a:pPr indent="-139700" lvl="0" marL="342900" rtl="0" algn="just">
              <a:spcBef>
                <a:spcPts val="640"/>
              </a:spcBef>
              <a:spcAft>
                <a:spcPts val="0"/>
              </a:spcAft>
              <a:buClr>
                <a:schemeClr val="dk1"/>
              </a:buClr>
              <a:buSzPts val="3200"/>
              <a:buNone/>
            </a:pPr>
            <a:r>
              <a:t/>
            </a:r>
            <a:endParaRPr/>
          </a:p>
        </p:txBody>
      </p:sp>
      <p:sp>
        <p:nvSpPr>
          <p:cNvPr id="1444" name="Google Shape;1444;p16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6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51" name="Google Shape;1451;p161"/>
          <p:cNvSpPr txBox="1"/>
          <p:nvPr>
            <p:ph idx="1" type="body"/>
          </p:nvPr>
        </p:nvSpPr>
        <p:spPr>
          <a:xfrm>
            <a:off x="381000" y="1066800"/>
            <a:ext cx="8305800" cy="54864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Giải thuật điều khiển tắc nghẽn TCP</a:t>
            </a:r>
            <a:endParaRPr/>
          </a:p>
          <a:p>
            <a:pPr indent="-285750" lvl="1" marL="742950" rtl="0" algn="just">
              <a:spcBef>
                <a:spcPts val="560"/>
              </a:spcBef>
              <a:spcAft>
                <a:spcPts val="0"/>
              </a:spcAft>
              <a:buClr>
                <a:schemeClr val="dk1"/>
              </a:buClr>
              <a:buSzPts val="2800"/>
              <a:buChar char="–"/>
            </a:pPr>
            <a:r>
              <a:rPr lang="en-US"/>
              <a:t>Slow start: khởi đầu chậm, nhưng tăng theo cấp số cộng. Tăng đến bao giờ thì kết thúc?</a:t>
            </a:r>
            <a:endParaRPr/>
          </a:p>
          <a:p>
            <a:pPr indent="-228600" lvl="3" marL="1600200" rtl="0" algn="just">
              <a:spcBef>
                <a:spcPts val="560"/>
              </a:spcBef>
              <a:spcAft>
                <a:spcPts val="0"/>
              </a:spcAft>
              <a:buClr>
                <a:schemeClr val="dk1"/>
              </a:buClr>
              <a:buSzPts val="2800"/>
              <a:buChar char="–"/>
            </a:pPr>
            <a:r>
              <a:rPr lang="en-US" sz="2800"/>
              <a:t>Cách 2</a:t>
            </a:r>
            <a:endParaRPr/>
          </a:p>
          <a:p>
            <a:pPr indent="-228600" lvl="4" marL="2057400" rtl="0" algn="just">
              <a:spcBef>
                <a:spcPts val="480"/>
              </a:spcBef>
              <a:spcAft>
                <a:spcPts val="0"/>
              </a:spcAft>
              <a:buClr>
                <a:schemeClr val="dk1"/>
              </a:buClr>
              <a:buSzPts val="2400"/>
              <a:buChar char="»"/>
            </a:pPr>
            <a:r>
              <a:rPr lang="en-US" sz="2400"/>
              <a:t>Kết thúc trực tiếp bằng </a:t>
            </a:r>
            <a:r>
              <a:rPr b="1" lang="en-US" sz="2400"/>
              <a:t>ssthresh</a:t>
            </a:r>
            <a:r>
              <a:rPr lang="en-US" sz="2400"/>
              <a:t>. </a:t>
            </a:r>
            <a:endParaRPr/>
          </a:p>
          <a:p>
            <a:pPr indent="-228600" lvl="4" marL="2057400" rtl="0" algn="just">
              <a:spcBef>
                <a:spcPts val="480"/>
              </a:spcBef>
              <a:spcAft>
                <a:spcPts val="0"/>
              </a:spcAft>
              <a:buClr>
                <a:schemeClr val="dk1"/>
              </a:buClr>
              <a:buSzPts val="2400"/>
              <a:buChar char="»"/>
            </a:pPr>
            <a:r>
              <a:rPr lang="en-US" sz="2400"/>
              <a:t>Do ssthresh = ½ cwnd khi lần cuối tắc nghẽn được phát hiện. Có thể hơi liều lĩnh nếu tiếp tục nhân đôi cwnd khi nó đạt hoặc vượt qua giá trị của ssthresh. </a:t>
            </a:r>
            <a:endParaRPr/>
          </a:p>
          <a:p>
            <a:pPr indent="-228600" lvl="4" marL="2057400" rtl="0" algn="just">
              <a:spcBef>
                <a:spcPts val="480"/>
              </a:spcBef>
              <a:spcAft>
                <a:spcPts val="0"/>
              </a:spcAft>
              <a:buClr>
                <a:schemeClr val="dk1"/>
              </a:buClr>
              <a:buSzPts val="2400"/>
              <a:buChar char="»"/>
            </a:pPr>
            <a:r>
              <a:rPr lang="en-US" sz="2400"/>
              <a:t>Do đó, khi giá trị của </a:t>
            </a:r>
            <a:r>
              <a:rPr b="1" lang="en-US" sz="2400"/>
              <a:t>cwnd = ssthresh</a:t>
            </a:r>
            <a:r>
              <a:rPr lang="en-US" sz="2400"/>
              <a:t>, slow start kết thúc và TCP chuyển sang chế độ tránh tắc nghẽn. TCP tăng cwnd cẩn trọng hơn khi ở chế độ tránh tắc nghẽn.</a:t>
            </a:r>
            <a:endParaRPr b="1" sz="2400"/>
          </a:p>
          <a:p>
            <a:pPr indent="-139700" lvl="0" marL="342900" rtl="0" algn="just">
              <a:spcBef>
                <a:spcPts val="640"/>
              </a:spcBef>
              <a:spcAft>
                <a:spcPts val="0"/>
              </a:spcAft>
              <a:buClr>
                <a:schemeClr val="dk1"/>
              </a:buClr>
              <a:buSzPts val="3200"/>
              <a:buNone/>
            </a:pPr>
            <a:r>
              <a:t/>
            </a:r>
            <a:endParaRPr/>
          </a:p>
        </p:txBody>
      </p:sp>
      <p:sp>
        <p:nvSpPr>
          <p:cNvPr id="1452" name="Google Shape;1452;p16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6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59" name="Google Shape;1459;p162"/>
          <p:cNvSpPr txBox="1"/>
          <p:nvPr>
            <p:ph idx="1" type="body"/>
          </p:nvPr>
        </p:nvSpPr>
        <p:spPr>
          <a:xfrm>
            <a:off x="381000" y="1066800"/>
            <a:ext cx="8305800" cy="54864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Giải thuật điều khiển tắc nghẽn TCP</a:t>
            </a:r>
            <a:endParaRPr/>
          </a:p>
          <a:p>
            <a:pPr indent="-285750" lvl="1" marL="742950" rtl="0" algn="just">
              <a:spcBef>
                <a:spcPts val="560"/>
              </a:spcBef>
              <a:spcAft>
                <a:spcPts val="0"/>
              </a:spcAft>
              <a:buClr>
                <a:schemeClr val="dk1"/>
              </a:buClr>
              <a:buSzPts val="2800"/>
              <a:buChar char="–"/>
            </a:pPr>
            <a:r>
              <a:rPr lang="en-US"/>
              <a:t>Slow start: khởi đầu chậm, nhưng tăng theo cấp số cộng. Tăng đến bao giờ thì kết thúc?</a:t>
            </a:r>
            <a:endParaRPr/>
          </a:p>
          <a:p>
            <a:pPr indent="-228600" lvl="3" marL="1600200" rtl="0" algn="just">
              <a:spcBef>
                <a:spcPts val="560"/>
              </a:spcBef>
              <a:spcAft>
                <a:spcPts val="0"/>
              </a:spcAft>
              <a:buClr>
                <a:schemeClr val="dk1"/>
              </a:buClr>
              <a:buSzPts val="2800"/>
              <a:buChar char="–"/>
            </a:pPr>
            <a:r>
              <a:rPr lang="en-US" sz="2800"/>
              <a:t>Cách 3</a:t>
            </a:r>
            <a:endParaRPr/>
          </a:p>
          <a:p>
            <a:pPr indent="-228600" lvl="4" marL="2057400" rtl="0" algn="just">
              <a:spcBef>
                <a:spcPts val="480"/>
              </a:spcBef>
              <a:spcAft>
                <a:spcPts val="0"/>
              </a:spcAft>
              <a:buClr>
                <a:schemeClr val="dk1"/>
              </a:buClr>
              <a:buSzPts val="2400"/>
              <a:buChar char="»"/>
            </a:pPr>
            <a:r>
              <a:rPr lang="en-US" sz="2400"/>
              <a:t>Kết thúc khi phát hiện 3 ACK trùng lặp. Trong trường hợp này, TCP thực hiện truyền lại nhanh (fast retransmit) và chuyển sang trạng thái khôi phục nhanh (fast recovery). </a:t>
            </a:r>
            <a:endParaRPr/>
          </a:p>
          <a:p>
            <a:pPr indent="-139700" lvl="0" marL="342900" rtl="0" algn="just">
              <a:spcBef>
                <a:spcPts val="640"/>
              </a:spcBef>
              <a:spcAft>
                <a:spcPts val="0"/>
              </a:spcAft>
              <a:buClr>
                <a:schemeClr val="dk1"/>
              </a:buClr>
              <a:buSzPts val="3200"/>
              <a:buNone/>
            </a:pPr>
            <a:r>
              <a:t/>
            </a:r>
            <a:endParaRPr/>
          </a:p>
        </p:txBody>
      </p:sp>
      <p:sp>
        <p:nvSpPr>
          <p:cNvPr id="1460" name="Google Shape;1460;p16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6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66" name="Google Shape;1466;p16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Tổng kết điều khiển tắc nghẽn trong TCP</a:t>
            </a:r>
            <a:endParaRPr/>
          </a:p>
          <a:p>
            <a:pPr indent="-285750" lvl="1" marL="742950" rtl="0" algn="just">
              <a:spcBef>
                <a:spcPts val="560"/>
              </a:spcBef>
              <a:spcAft>
                <a:spcPts val="0"/>
              </a:spcAft>
              <a:buClr>
                <a:schemeClr val="dk1"/>
              </a:buClr>
              <a:buSzPts val="2800"/>
              <a:buChar char="–"/>
            </a:pPr>
            <a:r>
              <a:rPr lang="en-US"/>
              <a:t>Khi </a:t>
            </a:r>
            <a:r>
              <a:rPr b="1" lang="en-US"/>
              <a:t>cwnd</a:t>
            </a:r>
            <a:r>
              <a:rPr lang="en-US"/>
              <a:t> </a:t>
            </a:r>
            <a:r>
              <a:rPr b="1" lang="en-US"/>
              <a:t>&lt;</a:t>
            </a:r>
            <a:r>
              <a:rPr lang="en-US"/>
              <a:t> </a:t>
            </a:r>
            <a:r>
              <a:rPr b="1" lang="en-US"/>
              <a:t>ssthresh</a:t>
            </a:r>
            <a:r>
              <a:rPr lang="en-US"/>
              <a:t>, bên gửi đang trong giai đoạn slow start,  kích thước cửa sổ tăng nhanh theo cấp số nhân.</a:t>
            </a:r>
            <a:endParaRPr/>
          </a:p>
          <a:p>
            <a:pPr indent="-285750" lvl="1" marL="742950" rtl="0" algn="just">
              <a:spcBef>
                <a:spcPts val="560"/>
              </a:spcBef>
              <a:spcAft>
                <a:spcPts val="0"/>
              </a:spcAft>
              <a:buClr>
                <a:schemeClr val="dk1"/>
              </a:buClr>
              <a:buSzPts val="2800"/>
              <a:buChar char="–"/>
            </a:pPr>
            <a:r>
              <a:rPr lang="en-US"/>
              <a:t>Khi </a:t>
            </a:r>
            <a:r>
              <a:rPr b="1" lang="en-US"/>
              <a:t>cwnd</a:t>
            </a:r>
            <a:r>
              <a:rPr lang="en-US"/>
              <a:t> </a:t>
            </a:r>
            <a:r>
              <a:rPr b="1" lang="en-US"/>
              <a:t>&gt; ssthresh</a:t>
            </a:r>
            <a:r>
              <a:rPr lang="en-US"/>
              <a:t>, bên gửi đang trong giai đoạn tránh tắc nghẽn, kích thước cửa sổ tăng nhanh tuyến tính </a:t>
            </a:r>
            <a:endParaRPr/>
          </a:p>
          <a:p>
            <a:pPr indent="-285750" lvl="1" marL="742950" rtl="0" algn="just">
              <a:spcBef>
                <a:spcPts val="560"/>
              </a:spcBef>
              <a:spcAft>
                <a:spcPts val="0"/>
              </a:spcAft>
              <a:buClr>
                <a:schemeClr val="dk1"/>
              </a:buClr>
              <a:buSzPts val="2800"/>
              <a:buChar char="–"/>
            </a:pPr>
            <a:r>
              <a:rPr lang="en-US"/>
              <a:t>Khi có 3 ACK trùng lặp xảy ra, </a:t>
            </a:r>
            <a:r>
              <a:rPr b="1" lang="en-US"/>
              <a:t>ssthresh = cwnd/2</a:t>
            </a:r>
            <a:r>
              <a:rPr lang="en-US"/>
              <a:t> và </a:t>
            </a:r>
            <a:r>
              <a:rPr b="1" lang="en-US"/>
              <a:t>cwnd = ssthresh</a:t>
            </a:r>
            <a:r>
              <a:rPr lang="en-US"/>
              <a:t>.</a:t>
            </a:r>
            <a:endParaRPr/>
          </a:p>
          <a:p>
            <a:pPr indent="-285750" lvl="1" marL="742950" rtl="0" algn="just">
              <a:spcBef>
                <a:spcPts val="560"/>
              </a:spcBef>
              <a:spcAft>
                <a:spcPts val="0"/>
              </a:spcAft>
              <a:buClr>
                <a:schemeClr val="dk1"/>
              </a:buClr>
              <a:buSzPts val="2800"/>
              <a:buChar char="–"/>
            </a:pPr>
            <a:r>
              <a:rPr lang="en-US"/>
              <a:t>Khi timeout xảy ra</a:t>
            </a:r>
            <a:r>
              <a:rPr b="1" lang="en-US"/>
              <a:t>, ssthresh = cwnd/2 </a:t>
            </a:r>
            <a:r>
              <a:rPr lang="en-US"/>
              <a:t>và</a:t>
            </a:r>
            <a:r>
              <a:rPr b="1" lang="en-US"/>
              <a:t> cwnd=1 MSS</a:t>
            </a:r>
            <a:endParaRPr/>
          </a:p>
        </p:txBody>
      </p:sp>
      <p:sp>
        <p:nvSpPr>
          <p:cNvPr id="1467" name="Google Shape;1467;p16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pic>
        <p:nvPicPr>
          <p:cNvPr id="1473" name="Google Shape;1473;p164"/>
          <p:cNvPicPr preferRelativeResize="0"/>
          <p:nvPr/>
        </p:nvPicPr>
        <p:blipFill rotWithShape="1">
          <a:blip r:embed="rId3">
            <a:alphaModFix/>
          </a:blip>
          <a:srcRect b="0" l="0" r="0" t="0"/>
          <a:stretch/>
        </p:blipFill>
        <p:spPr>
          <a:xfrm>
            <a:off x="1790700" y="2387953"/>
            <a:ext cx="6019800" cy="4233509"/>
          </a:xfrm>
          <a:prstGeom prst="rect">
            <a:avLst/>
          </a:prstGeom>
          <a:noFill/>
          <a:ln>
            <a:noFill/>
          </a:ln>
        </p:spPr>
      </p:pic>
      <p:sp>
        <p:nvSpPr>
          <p:cNvPr id="1474" name="Google Shape;1474;p16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75" name="Google Shape;1475;p164"/>
          <p:cNvSpPr txBox="1"/>
          <p:nvPr>
            <p:ph idx="1" type="body"/>
          </p:nvPr>
        </p:nvSpPr>
        <p:spPr>
          <a:xfrm>
            <a:off x="381000" y="1066800"/>
            <a:ext cx="8305800" cy="54864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Giải thuật điều khiển tắc nghẽn TCP</a:t>
            </a:r>
            <a:endParaRPr/>
          </a:p>
          <a:p>
            <a:pPr indent="-285750" lvl="1" marL="742950" rtl="0" algn="just">
              <a:spcBef>
                <a:spcPts val="560"/>
              </a:spcBef>
              <a:spcAft>
                <a:spcPts val="0"/>
              </a:spcAft>
              <a:buClr>
                <a:schemeClr val="dk1"/>
              </a:buClr>
              <a:buSzPts val="2800"/>
              <a:buChar char="–"/>
            </a:pPr>
            <a:r>
              <a:rPr lang="en-US"/>
              <a:t>Slow start: khởi đầu chậm, nhưng tăng theo cấp số nhân. </a:t>
            </a:r>
            <a:endParaRPr/>
          </a:p>
        </p:txBody>
      </p:sp>
      <p:sp>
        <p:nvSpPr>
          <p:cNvPr id="1476" name="Google Shape;1476;p16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6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83" name="Google Shape;1483;p16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Tránh tắc nghẽn</a:t>
            </a:r>
            <a:endParaRPr/>
          </a:p>
          <a:p>
            <a:pPr indent="-285750" lvl="1" marL="742950" rtl="0" algn="just">
              <a:spcBef>
                <a:spcPts val="560"/>
              </a:spcBef>
              <a:spcAft>
                <a:spcPts val="0"/>
              </a:spcAft>
              <a:buClr>
                <a:schemeClr val="dk1"/>
              </a:buClr>
              <a:buSzPts val="2800"/>
              <a:buChar char="–"/>
            </a:pPr>
            <a:r>
              <a:rPr lang="en-US"/>
              <a:t>Tăng giá trị </a:t>
            </a:r>
            <a:r>
              <a:rPr b="1" lang="en-US"/>
              <a:t>cwnd</a:t>
            </a:r>
            <a:r>
              <a:rPr lang="en-US"/>
              <a:t> = 1 MSS mỗi RTT [RFC 5681]. Điều này có thể được thực hiện bằng một số cách</a:t>
            </a:r>
            <a:endParaRPr/>
          </a:p>
          <a:p>
            <a:pPr indent="-228600" lvl="2" marL="1143000" rtl="0" algn="just">
              <a:spcBef>
                <a:spcPts val="480"/>
              </a:spcBef>
              <a:spcAft>
                <a:spcPts val="0"/>
              </a:spcAft>
              <a:buClr>
                <a:schemeClr val="dk1"/>
              </a:buClr>
              <a:buSzPts val="2400"/>
              <a:buChar char="•"/>
            </a:pPr>
            <a:r>
              <a:rPr lang="en-US"/>
              <a:t>Cách thông dụng nhất: TCP bên gửi tăng cwnd lên MSS bytes bất kỳ khi nào một ACK đến.</a:t>
            </a:r>
            <a:endParaRPr/>
          </a:p>
          <a:p>
            <a:pPr indent="-228600" lvl="3" marL="1600200" rtl="0" algn="just">
              <a:spcBef>
                <a:spcPts val="400"/>
              </a:spcBef>
              <a:spcAft>
                <a:spcPts val="0"/>
              </a:spcAft>
              <a:buClr>
                <a:schemeClr val="dk1"/>
              </a:buClr>
              <a:buSzPts val="2000"/>
              <a:buChar char="–"/>
            </a:pPr>
            <a:r>
              <a:rPr lang="en-US"/>
              <a:t>Ví dụ nếu MSS = 1.460 bytes và cwnd = 14.600 bytes =&gt; có 10 segments được gửi trong 1 RTT.</a:t>
            </a:r>
            <a:endParaRPr/>
          </a:p>
          <a:p>
            <a:pPr indent="-228600" lvl="3" marL="1600200" rtl="0" algn="just">
              <a:spcBef>
                <a:spcPts val="400"/>
              </a:spcBef>
              <a:spcAft>
                <a:spcPts val="0"/>
              </a:spcAft>
              <a:buClr>
                <a:schemeClr val="dk1"/>
              </a:buClr>
              <a:buSzPts val="2000"/>
              <a:buChar char="–"/>
            </a:pPr>
            <a:r>
              <a:rPr lang="en-US"/>
              <a:t>Mỗi ACK đến (giả sử 1 ACK/segment) sẽ tăng cwnd thêm 1/10 MSS, do đó, giá trị cwnd sẽ tăng thêm 1 MSS sau khi tất cả 10 segments được nhận.</a:t>
            </a:r>
            <a:endParaRPr/>
          </a:p>
        </p:txBody>
      </p:sp>
      <p:sp>
        <p:nvSpPr>
          <p:cNvPr id="1484" name="Google Shape;1484;p16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6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91" name="Google Shape;1491;p16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Tránh tắc nghẽn</a:t>
            </a:r>
            <a:endParaRPr/>
          </a:p>
          <a:p>
            <a:pPr indent="-285750" lvl="1" marL="742950" rtl="0" algn="just">
              <a:spcBef>
                <a:spcPts val="560"/>
              </a:spcBef>
              <a:spcAft>
                <a:spcPts val="0"/>
              </a:spcAft>
              <a:buClr>
                <a:schemeClr val="dk1"/>
              </a:buClr>
              <a:buSzPts val="2800"/>
              <a:buChar char="–"/>
            </a:pPr>
            <a:r>
              <a:rPr lang="en-US"/>
              <a:t>Khi nào việc tăng tuyến tính của tránh tắc nghẽn kết thúc?</a:t>
            </a:r>
            <a:endParaRPr/>
          </a:p>
          <a:p>
            <a:pPr indent="-228600" lvl="2" marL="1143000" rtl="0" algn="just">
              <a:spcBef>
                <a:spcPts val="480"/>
              </a:spcBef>
              <a:spcAft>
                <a:spcPts val="0"/>
              </a:spcAft>
              <a:buClr>
                <a:schemeClr val="dk1"/>
              </a:buClr>
              <a:buSzPts val="2400"/>
              <a:buChar char="•"/>
            </a:pPr>
            <a:r>
              <a:rPr lang="en-US"/>
              <a:t>Giải thuật tránh tắc nghẽn của TCP giống nhau khi timeout xuất hiện. Như trong trường hợp của slow start: giá </a:t>
            </a:r>
            <a:r>
              <a:rPr b="1" lang="en-US"/>
              <a:t>trị cwnd = 1 MSS</a:t>
            </a:r>
            <a:r>
              <a:rPr lang="en-US"/>
              <a:t>, và giá trị </a:t>
            </a:r>
            <a:r>
              <a:rPr b="1" lang="en-US"/>
              <a:t>ssthresh = ½ cwnd</a:t>
            </a:r>
            <a:r>
              <a:rPr lang="en-US"/>
              <a:t> khi sự kiện mất mát xuất hiện.</a:t>
            </a:r>
            <a:endParaRPr/>
          </a:p>
        </p:txBody>
      </p:sp>
      <p:sp>
        <p:nvSpPr>
          <p:cNvPr id="1492" name="Google Shape;1492;p16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6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499" name="Google Shape;1499;p16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Tránh tắc nghẽn</a:t>
            </a:r>
            <a:endParaRPr/>
          </a:p>
          <a:p>
            <a:pPr indent="-285750" lvl="1" marL="742950" rtl="0" algn="just">
              <a:spcBef>
                <a:spcPts val="560"/>
              </a:spcBef>
              <a:spcAft>
                <a:spcPts val="0"/>
              </a:spcAft>
              <a:buClr>
                <a:schemeClr val="dk1"/>
              </a:buClr>
              <a:buSzPts val="2800"/>
              <a:buChar char="–"/>
            </a:pPr>
            <a:r>
              <a:rPr lang="en-US"/>
              <a:t>Khi nào việc tăng tuyến tính của tránh tắc nghẽn kết thúc?</a:t>
            </a:r>
            <a:endParaRPr/>
          </a:p>
          <a:p>
            <a:pPr indent="-228600" lvl="2" marL="1143000" rtl="0" algn="just">
              <a:spcBef>
                <a:spcPts val="480"/>
              </a:spcBef>
              <a:spcAft>
                <a:spcPts val="0"/>
              </a:spcAft>
              <a:buClr>
                <a:schemeClr val="dk1"/>
              </a:buClr>
              <a:buSzPts val="2400"/>
              <a:buChar char="•"/>
            </a:pPr>
            <a:r>
              <a:rPr lang="en-US"/>
              <a:t>Sự kiện mất mát cũng có thể được kích hoạt bởi sự kiện 3 ACK trùng lặp. Trong trường hợp này, mạng đang tiếp tục chuyển các segments từ bên gửi sang bên nhận. </a:t>
            </a:r>
            <a:endParaRPr/>
          </a:p>
          <a:p>
            <a:pPr indent="-228600" lvl="2" marL="1143000" rtl="0" algn="just">
              <a:spcBef>
                <a:spcPts val="480"/>
              </a:spcBef>
              <a:spcAft>
                <a:spcPts val="0"/>
              </a:spcAft>
              <a:buClr>
                <a:schemeClr val="dk1"/>
              </a:buClr>
              <a:buSzPts val="2400"/>
              <a:buChar char="•"/>
            </a:pPr>
            <a:r>
              <a:rPr lang="en-US"/>
              <a:t>Do đó, hành vi của TCP đối với loại sự kiện mất mát này sẽ ít nghiêm trọng hơn so với mất mát với timeout: TCP </a:t>
            </a:r>
            <a:r>
              <a:rPr b="1" lang="en-US"/>
              <a:t>giảm ½ cwnd</a:t>
            </a:r>
            <a:r>
              <a:rPr lang="en-US"/>
              <a:t> và </a:t>
            </a:r>
            <a:r>
              <a:rPr b="1" lang="en-US"/>
              <a:t>ssthresh = 1/2</a:t>
            </a:r>
            <a:r>
              <a:rPr lang="en-US"/>
              <a:t> </a:t>
            </a:r>
            <a:r>
              <a:rPr b="1" lang="en-US"/>
              <a:t>cwnd</a:t>
            </a:r>
            <a:r>
              <a:rPr lang="en-US"/>
              <a:t> khi nhận được 3 ACK trùng lặp. </a:t>
            </a:r>
            <a:endParaRPr/>
          </a:p>
          <a:p>
            <a:pPr indent="-228600" lvl="2" marL="1143000" rtl="0" algn="just">
              <a:spcBef>
                <a:spcPts val="480"/>
              </a:spcBef>
              <a:spcAft>
                <a:spcPts val="0"/>
              </a:spcAft>
              <a:buClr>
                <a:schemeClr val="dk1"/>
              </a:buClr>
              <a:buSzPts val="2400"/>
              <a:buChar char="•"/>
            </a:pPr>
            <a:r>
              <a:rPr lang="en-US"/>
              <a:t>Sau đó vào trạng thái phục hồi nhanh</a:t>
            </a:r>
            <a:endParaRPr/>
          </a:p>
        </p:txBody>
      </p:sp>
      <p:sp>
        <p:nvSpPr>
          <p:cNvPr id="1500" name="Google Shape;1500;p16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6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06" name="Google Shape;1506;p16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Phục hồi nhanh</a:t>
            </a:r>
            <a:endParaRPr/>
          </a:p>
          <a:p>
            <a:pPr indent="-285750" lvl="1" marL="742950" rtl="0" algn="just">
              <a:spcBef>
                <a:spcPts val="560"/>
              </a:spcBef>
              <a:spcAft>
                <a:spcPts val="0"/>
              </a:spcAft>
              <a:buClr>
                <a:schemeClr val="dk1"/>
              </a:buClr>
              <a:buSzPts val="2800"/>
              <a:buChar char="–"/>
            </a:pPr>
            <a:r>
              <a:rPr lang="en-US"/>
              <a:t>Trong phục hồi nhanh, </a:t>
            </a:r>
            <a:r>
              <a:rPr b="1" lang="en-US"/>
              <a:t>cwnd</a:t>
            </a:r>
            <a:r>
              <a:rPr lang="en-US"/>
              <a:t> được </a:t>
            </a:r>
            <a:r>
              <a:rPr b="1" lang="en-US"/>
              <a:t>tăng lên 1 MSS</a:t>
            </a:r>
            <a:r>
              <a:rPr lang="en-US"/>
              <a:t> cho mỗi ACK trùng lặp nhận được cho segment bị mất khiến cho TCP chuyển sang trạng thái phục hồi nhanh.</a:t>
            </a:r>
            <a:endParaRPr/>
          </a:p>
          <a:p>
            <a:pPr indent="-285750" lvl="1" marL="742950" rtl="0" algn="just">
              <a:spcBef>
                <a:spcPts val="560"/>
              </a:spcBef>
              <a:spcAft>
                <a:spcPts val="0"/>
              </a:spcAft>
              <a:buClr>
                <a:schemeClr val="dk1"/>
              </a:buClr>
              <a:buSzPts val="2800"/>
              <a:buChar char="–"/>
            </a:pPr>
            <a:r>
              <a:rPr lang="en-US"/>
              <a:t>Cuối cùng, khi một ACK cho segment bị mất đến, TCP vào trạng thái tránh tắc nghẽn sau khi giảm cwnd.</a:t>
            </a:r>
            <a:endParaRPr/>
          </a:p>
        </p:txBody>
      </p:sp>
      <p:sp>
        <p:nvSpPr>
          <p:cNvPr id="1507" name="Google Shape;1507;p16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6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13" name="Google Shape;1513;p169"/>
          <p:cNvSpPr txBox="1"/>
          <p:nvPr>
            <p:ph idx="1" type="body"/>
          </p:nvPr>
        </p:nvSpPr>
        <p:spPr>
          <a:xfrm>
            <a:off x="376990" y="1002632"/>
            <a:ext cx="838601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Phục hồi nhanh</a:t>
            </a:r>
            <a:endParaRPr/>
          </a:p>
          <a:p>
            <a:pPr indent="-285750" lvl="1" marL="742950" rtl="0" algn="just">
              <a:spcBef>
                <a:spcPts val="560"/>
              </a:spcBef>
              <a:spcAft>
                <a:spcPts val="0"/>
              </a:spcAft>
              <a:buClr>
                <a:schemeClr val="dk1"/>
              </a:buClr>
              <a:buSzPts val="2800"/>
              <a:buChar char="–"/>
            </a:pPr>
            <a:r>
              <a:rPr lang="en-US"/>
              <a:t>Nếu sự kiện timeout xuất hiện, trạng thái phục hồi nhanh chuyển sang trạng thái slow-start sau khi thực hiện các hành động tương tự như trong slow start và tránh tắc nghẽn: giá trị cwnd = 1 MSS, và giá trị ssthresh = ½ cwnd khi sự kiện mất mát xuất hiện</a:t>
            </a:r>
            <a:endParaRPr/>
          </a:p>
          <a:p>
            <a:pPr indent="-285750" lvl="1" marL="742950" rtl="0" algn="just">
              <a:spcBef>
                <a:spcPts val="560"/>
              </a:spcBef>
              <a:spcAft>
                <a:spcPts val="0"/>
              </a:spcAft>
              <a:buClr>
                <a:schemeClr val="dk1"/>
              </a:buClr>
              <a:buSzPts val="2800"/>
              <a:buChar char="–"/>
            </a:pPr>
            <a:r>
              <a:rPr lang="en-US"/>
              <a:t>Phục hồi nhanh là một thành phần được khuyến nghị nhưng không yêu cầu của TCP</a:t>
            </a:r>
            <a:endParaRPr/>
          </a:p>
          <a:p>
            <a:pPr indent="-228600" lvl="2" marL="1143000" rtl="0" algn="just">
              <a:spcBef>
                <a:spcPts val="400"/>
              </a:spcBef>
              <a:spcAft>
                <a:spcPts val="0"/>
              </a:spcAft>
              <a:buClr>
                <a:schemeClr val="dk1"/>
              </a:buClr>
              <a:buSzPts val="2000"/>
              <a:buChar char="•"/>
            </a:pPr>
            <a:r>
              <a:rPr lang="en-US" sz="2000"/>
              <a:t>Phiên bản TCP thời kỳ đầu (</a:t>
            </a:r>
            <a:r>
              <a:rPr b="1" lang="en-US" sz="2000"/>
              <a:t>TCP Tahoe) </a:t>
            </a:r>
            <a:r>
              <a:rPr lang="en-US" sz="2000"/>
              <a:t>có cwnd =1 MSS và chuyển sang pha slow-start sau khi sự kiện mất mát xảy ra khi timeout hay 3 ACK trùng lặp.</a:t>
            </a:r>
            <a:endParaRPr/>
          </a:p>
          <a:p>
            <a:pPr indent="-228600" lvl="2" marL="1143000" rtl="0" algn="just">
              <a:spcBef>
                <a:spcPts val="400"/>
              </a:spcBef>
              <a:spcAft>
                <a:spcPts val="0"/>
              </a:spcAft>
              <a:buClr>
                <a:schemeClr val="dk1"/>
              </a:buClr>
              <a:buSzPts val="2000"/>
              <a:buChar char="•"/>
            </a:pPr>
            <a:r>
              <a:rPr lang="en-US" sz="2000"/>
              <a:t>Phiên bản TCP mới hơn (TCP Reno) tích hợp phục hồi nhanh</a:t>
            </a:r>
            <a:endParaRPr/>
          </a:p>
        </p:txBody>
      </p:sp>
      <p:sp>
        <p:nvSpPr>
          <p:cNvPr id="1514" name="Google Shape;1514;p16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210" name="Google Shape;210;p1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Ghép kênh và phân kênh hướng kết nối</a:t>
            </a:r>
            <a:endParaRPr/>
          </a:p>
          <a:p>
            <a:pPr indent="-285750" lvl="1" marL="742950" rtl="0" algn="just">
              <a:spcBef>
                <a:spcPts val="560"/>
              </a:spcBef>
              <a:spcAft>
                <a:spcPts val="0"/>
              </a:spcAft>
              <a:buClr>
                <a:schemeClr val="dk1"/>
              </a:buClr>
              <a:buSzPts val="2800"/>
              <a:buChar char="–"/>
            </a:pPr>
            <a:r>
              <a:rPr lang="en-US"/>
              <a:t>Client</a:t>
            </a:r>
            <a:endParaRPr/>
          </a:p>
          <a:p>
            <a:pPr indent="-107950" lvl="1" marL="742950" rtl="0" algn="just">
              <a:spcBef>
                <a:spcPts val="560"/>
              </a:spcBef>
              <a:spcAft>
                <a:spcPts val="0"/>
              </a:spcAft>
              <a:buClr>
                <a:schemeClr val="dk1"/>
              </a:buClr>
              <a:buSzPts val="2800"/>
              <a:buNone/>
            </a:pPr>
            <a:r>
              <a:t/>
            </a:r>
            <a:endParaRPr/>
          </a:p>
          <a:p>
            <a:pPr indent="-107950" lvl="1" marL="742950" rtl="0" algn="just">
              <a:spcBef>
                <a:spcPts val="560"/>
              </a:spcBef>
              <a:spcAft>
                <a:spcPts val="0"/>
              </a:spcAft>
              <a:buClr>
                <a:schemeClr val="dk1"/>
              </a:buClr>
              <a:buSzPts val="2800"/>
              <a:buNone/>
            </a:pPr>
            <a:r>
              <a:t/>
            </a:r>
            <a:endParaRPr/>
          </a:p>
          <a:p>
            <a:pPr indent="-107950" lvl="1" marL="742950" rtl="0" algn="just">
              <a:spcBef>
                <a:spcPts val="560"/>
              </a:spcBef>
              <a:spcAft>
                <a:spcPts val="0"/>
              </a:spcAft>
              <a:buClr>
                <a:schemeClr val="dk1"/>
              </a:buClr>
              <a:buSzPts val="2800"/>
              <a:buNone/>
            </a:pPr>
            <a:r>
              <a:t/>
            </a:r>
            <a:endParaRPr/>
          </a:p>
          <a:p>
            <a:pPr indent="-107950" lvl="1" marL="742950" rtl="0" algn="just">
              <a:spcBef>
                <a:spcPts val="560"/>
              </a:spcBef>
              <a:spcAft>
                <a:spcPts val="0"/>
              </a:spcAft>
              <a:buClr>
                <a:schemeClr val="dk1"/>
              </a:buClr>
              <a:buSzPts val="2800"/>
              <a:buNone/>
            </a:pPr>
            <a:r>
              <a:t/>
            </a:r>
            <a:endParaRPr/>
          </a:p>
          <a:p>
            <a:pPr indent="-285750" lvl="1" marL="742950" rtl="0" algn="just">
              <a:spcBef>
                <a:spcPts val="560"/>
              </a:spcBef>
              <a:spcAft>
                <a:spcPts val="0"/>
              </a:spcAft>
              <a:buClr>
                <a:schemeClr val="dk1"/>
              </a:buClr>
              <a:buSzPts val="2800"/>
              <a:buChar char="–"/>
            </a:pPr>
            <a:r>
              <a:rPr lang="en-US"/>
              <a:t>Server</a:t>
            </a:r>
            <a:endParaRPr/>
          </a:p>
          <a:p>
            <a:pPr indent="-139700" lvl="0" marL="342900" rtl="0" algn="just">
              <a:spcBef>
                <a:spcPts val="640"/>
              </a:spcBef>
              <a:spcAft>
                <a:spcPts val="0"/>
              </a:spcAft>
              <a:buClr>
                <a:schemeClr val="dk1"/>
              </a:buClr>
              <a:buSzPts val="3200"/>
              <a:buNone/>
            </a:pPr>
            <a:r>
              <a:t/>
            </a:r>
            <a:endParaRPr/>
          </a:p>
        </p:txBody>
      </p:sp>
      <p:sp>
        <p:nvSpPr>
          <p:cNvPr id="211" name="Google Shape;211;p1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2" name="Google Shape;212;p17"/>
          <p:cNvSpPr txBox="1"/>
          <p:nvPr/>
        </p:nvSpPr>
        <p:spPr>
          <a:xfrm>
            <a:off x="457200" y="2209800"/>
            <a:ext cx="86868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u="none" cap="none" strike="noStrike">
                <a:solidFill>
                  <a:srgbClr val="468273"/>
                </a:solidFill>
                <a:latin typeface="Courier"/>
                <a:ea typeface="Courier"/>
                <a:cs typeface="Courier"/>
                <a:sym typeface="Courier"/>
              </a:rPr>
              <a:t>serverName = 'servername'</a:t>
            </a:r>
            <a:endParaRPr/>
          </a:p>
          <a:p>
            <a:pPr indent="0" lvl="0" marL="0" marR="0" rtl="0" algn="l">
              <a:spcBef>
                <a:spcPts val="0"/>
              </a:spcBef>
              <a:spcAft>
                <a:spcPts val="0"/>
              </a:spcAft>
              <a:buNone/>
            </a:pPr>
            <a:r>
              <a:rPr b="1" i="1" lang="en-US" sz="2400">
                <a:solidFill>
                  <a:srgbClr val="468273"/>
                </a:solidFill>
                <a:latin typeface="Courier"/>
                <a:ea typeface="Courier"/>
                <a:cs typeface="Courier"/>
                <a:sym typeface="Courier"/>
              </a:rPr>
              <a:t>serverPort = 12000</a:t>
            </a:r>
            <a:endParaRPr/>
          </a:p>
          <a:p>
            <a:pPr indent="0" lvl="0" marL="0" marR="0" rtl="0" algn="l">
              <a:spcBef>
                <a:spcPts val="0"/>
              </a:spcBef>
              <a:spcAft>
                <a:spcPts val="0"/>
              </a:spcAft>
              <a:buNone/>
            </a:pPr>
            <a:r>
              <a:t/>
            </a:r>
            <a:endParaRPr b="1" i="1" sz="2400">
              <a:solidFill>
                <a:srgbClr val="468273"/>
              </a:solidFill>
              <a:latin typeface="Courier"/>
              <a:ea typeface="Courier"/>
              <a:cs typeface="Courier"/>
              <a:sym typeface="Courier"/>
            </a:endParaRPr>
          </a:p>
          <a:p>
            <a:pPr indent="0" lvl="0" marL="0" marR="0" rtl="0" algn="l">
              <a:spcBef>
                <a:spcPts val="0"/>
              </a:spcBef>
              <a:spcAft>
                <a:spcPts val="0"/>
              </a:spcAft>
              <a:buNone/>
            </a:pPr>
            <a:r>
              <a:rPr b="1" i="1" lang="en-US" sz="2400">
                <a:solidFill>
                  <a:srgbClr val="468273"/>
                </a:solidFill>
                <a:latin typeface="Courier"/>
                <a:ea typeface="Courier"/>
                <a:cs typeface="Courier"/>
                <a:sym typeface="Courier"/>
              </a:rPr>
              <a:t>clientSocket = socket(AF_INET, SOCK_STREAM)</a:t>
            </a:r>
            <a:endParaRPr/>
          </a:p>
          <a:p>
            <a:pPr indent="0" lvl="0" marL="0" marR="0" rtl="0" algn="l">
              <a:spcBef>
                <a:spcPts val="0"/>
              </a:spcBef>
              <a:spcAft>
                <a:spcPts val="0"/>
              </a:spcAft>
              <a:buNone/>
            </a:pPr>
            <a:r>
              <a:rPr b="1" i="1" lang="en-US" sz="2400">
                <a:solidFill>
                  <a:srgbClr val="468273"/>
                </a:solidFill>
                <a:latin typeface="Courier"/>
                <a:ea typeface="Courier"/>
                <a:cs typeface="Courier"/>
                <a:sym typeface="Courier"/>
              </a:rPr>
              <a:t>clientSocket.connect((serverName, serverPort))</a:t>
            </a:r>
            <a:endParaRPr/>
          </a:p>
        </p:txBody>
      </p:sp>
      <p:sp>
        <p:nvSpPr>
          <p:cNvPr id="213" name="Google Shape;213;p17"/>
          <p:cNvSpPr txBox="1"/>
          <p:nvPr/>
        </p:nvSpPr>
        <p:spPr>
          <a:xfrm>
            <a:off x="457200" y="4813130"/>
            <a:ext cx="8915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468273"/>
                </a:solidFill>
                <a:latin typeface="Courier"/>
                <a:ea typeface="Courier"/>
                <a:cs typeface="Courier"/>
                <a:sym typeface="Courier"/>
              </a:rPr>
              <a:t>connectionSocket, addr = serverSocket.accept()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7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21" name="Google Shape;1521;p17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Phục hồi nhanh</a:t>
            </a:r>
            <a:endParaRPr/>
          </a:p>
          <a:p>
            <a:pPr indent="-139700" lvl="0" marL="342900" rtl="0" algn="just">
              <a:spcBef>
                <a:spcPts val="640"/>
              </a:spcBef>
              <a:spcAft>
                <a:spcPts val="0"/>
              </a:spcAft>
              <a:buClr>
                <a:schemeClr val="dk1"/>
              </a:buClr>
              <a:buSzPts val="3200"/>
              <a:buNone/>
            </a:pPr>
            <a:r>
              <a:t/>
            </a:r>
            <a:endParaRPr/>
          </a:p>
        </p:txBody>
      </p:sp>
      <p:sp>
        <p:nvSpPr>
          <p:cNvPr id="1522" name="Google Shape;1522;p17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523" name="Google Shape;1523;p170"/>
          <p:cNvPicPr preferRelativeResize="0"/>
          <p:nvPr/>
        </p:nvPicPr>
        <p:blipFill rotWithShape="1">
          <a:blip r:embed="rId3">
            <a:alphaModFix/>
          </a:blip>
          <a:srcRect b="0" l="0" r="0" t="0"/>
          <a:stretch/>
        </p:blipFill>
        <p:spPr>
          <a:xfrm>
            <a:off x="1066800" y="1828800"/>
            <a:ext cx="6667500" cy="419805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7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30" name="Google Shape;1530;p171"/>
          <p:cNvSpPr txBox="1"/>
          <p:nvPr>
            <p:ph idx="1" type="body"/>
          </p:nvPr>
        </p:nvSpPr>
        <p:spPr>
          <a:xfrm>
            <a:off x="457200" y="1066800"/>
            <a:ext cx="83058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Kiểm soát tắc nghẽn: tóm tắt lại</a:t>
            </a:r>
            <a:endParaRPr/>
          </a:p>
          <a:p>
            <a:pPr indent="-285750" lvl="1" marL="742950" rtl="0" algn="just">
              <a:spcBef>
                <a:spcPts val="560"/>
              </a:spcBef>
              <a:spcAft>
                <a:spcPts val="0"/>
              </a:spcAft>
              <a:buClr>
                <a:schemeClr val="dk1"/>
              </a:buClr>
              <a:buSzPts val="2800"/>
              <a:buChar char="–"/>
            </a:pPr>
            <a:r>
              <a:rPr lang="en-US"/>
              <a:t>Bỏ qua giai đoạn slow-start ban đầu khi kết nối bắt đầu và giả sử các mất mát xảy ra với 3 ACK trùng lặp hơn là timeouts, kiểm soát tắc nghẽn của TCP gồm tăng tuyến tính theo cwnd = 1 MSS trên từng RTT và sau đó giảm ½ cwnd với sự kiện 3 ACK trùng nhau.</a:t>
            </a:r>
            <a:endParaRPr/>
          </a:p>
          <a:p>
            <a:pPr indent="-285750" lvl="1" marL="742950" rtl="0" algn="just">
              <a:spcBef>
                <a:spcPts val="560"/>
              </a:spcBef>
              <a:spcAft>
                <a:spcPts val="0"/>
              </a:spcAft>
              <a:buClr>
                <a:schemeClr val="dk1"/>
              </a:buClr>
              <a:buSzPts val="2800"/>
              <a:buChar char="–"/>
            </a:pPr>
            <a:r>
              <a:rPr lang="en-US"/>
              <a:t>Do đó, kiểm soát tắc nghẽn TCP còn được coi như AIMD (additive-increase, multiplicative-decrease) của kiểm soát tắc nghẽn</a:t>
            </a:r>
            <a:endParaRPr/>
          </a:p>
          <a:p>
            <a:pPr indent="-107950" lvl="1" marL="742950" rtl="0" algn="just">
              <a:spcBef>
                <a:spcPts val="560"/>
              </a:spcBef>
              <a:spcAft>
                <a:spcPts val="0"/>
              </a:spcAft>
              <a:buClr>
                <a:schemeClr val="dk1"/>
              </a:buClr>
              <a:buSzPts val="2800"/>
              <a:buNone/>
            </a:pPr>
            <a:r>
              <a:t/>
            </a:r>
            <a:endParaRPr/>
          </a:p>
          <a:p>
            <a:pPr indent="-139700" lvl="0" marL="342900" rtl="0" algn="just">
              <a:spcBef>
                <a:spcPts val="640"/>
              </a:spcBef>
              <a:spcAft>
                <a:spcPts val="0"/>
              </a:spcAft>
              <a:buClr>
                <a:schemeClr val="dk1"/>
              </a:buClr>
              <a:buSzPts val="3200"/>
              <a:buNone/>
            </a:pPr>
            <a:r>
              <a:t/>
            </a:r>
            <a:endParaRPr/>
          </a:p>
        </p:txBody>
      </p:sp>
      <p:sp>
        <p:nvSpPr>
          <p:cNvPr id="1531" name="Google Shape;1531;p17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7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38" name="Google Shape;1538;p17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Kiểm soát tắc nghẽn: tóm tắt lại</a:t>
            </a:r>
            <a:endParaRPr/>
          </a:p>
        </p:txBody>
      </p:sp>
      <p:sp>
        <p:nvSpPr>
          <p:cNvPr id="1539" name="Google Shape;1539;p17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540" name="Google Shape;1540;p172"/>
          <p:cNvPicPr preferRelativeResize="0"/>
          <p:nvPr/>
        </p:nvPicPr>
        <p:blipFill rotWithShape="1">
          <a:blip r:embed="rId3">
            <a:alphaModFix/>
          </a:blip>
          <a:srcRect b="0" l="0" r="0" t="0"/>
          <a:stretch/>
        </p:blipFill>
        <p:spPr>
          <a:xfrm>
            <a:off x="1066800" y="2057400"/>
            <a:ext cx="7010400" cy="3971018"/>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7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46" name="Google Shape;1546;p173"/>
          <p:cNvSpPr txBox="1"/>
          <p:nvPr>
            <p:ph idx="1" type="body"/>
          </p:nvPr>
        </p:nvSpPr>
        <p:spPr>
          <a:xfrm>
            <a:off x="457200" y="1066800"/>
            <a:ext cx="84582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Thông lượng của TCP</a:t>
            </a:r>
            <a:endParaRPr/>
          </a:p>
          <a:p>
            <a:pPr indent="-285750" lvl="1" marL="742950" rtl="0" algn="just">
              <a:spcBef>
                <a:spcPts val="480"/>
              </a:spcBef>
              <a:spcAft>
                <a:spcPts val="0"/>
              </a:spcAft>
              <a:buClr>
                <a:schemeClr val="dk1"/>
              </a:buClr>
              <a:buSzPts val="2400"/>
              <a:buChar char="–"/>
            </a:pPr>
            <a:r>
              <a:rPr lang="en-US" sz="2400"/>
              <a:t>Thông lượng trung bình của TCP được xác định qua kích thước cửa sổ và RTT như thế nào?</a:t>
            </a:r>
            <a:endParaRPr/>
          </a:p>
          <a:p>
            <a:pPr indent="-228600" lvl="2" marL="1143000" rtl="0" algn="just">
              <a:spcBef>
                <a:spcPts val="400"/>
              </a:spcBef>
              <a:spcAft>
                <a:spcPts val="0"/>
              </a:spcAft>
              <a:buClr>
                <a:schemeClr val="dk1"/>
              </a:buClr>
              <a:buSzPts val="2000"/>
              <a:buChar char="•"/>
            </a:pPr>
            <a:r>
              <a:rPr lang="en-US" sz="2000"/>
              <a:t>Bỏ qua slow-start, giả sử dữ liệu luôn luôn được gửi</a:t>
            </a:r>
            <a:endParaRPr/>
          </a:p>
          <a:p>
            <a:pPr indent="-285750" lvl="1" marL="742950" rtl="0" algn="just">
              <a:spcBef>
                <a:spcPts val="480"/>
              </a:spcBef>
              <a:spcAft>
                <a:spcPts val="0"/>
              </a:spcAft>
              <a:buClr>
                <a:schemeClr val="dk1"/>
              </a:buClr>
              <a:buSzPts val="2400"/>
              <a:buChar char="–"/>
            </a:pPr>
            <a:r>
              <a:rPr lang="en-US" sz="2400"/>
              <a:t>W: kích thước cửa sổ (được tính bằng byte) khi có mất mát xảy ra</a:t>
            </a:r>
            <a:endParaRPr/>
          </a:p>
          <a:p>
            <a:pPr indent="-228600" lvl="2" marL="1143000" rtl="0" algn="just">
              <a:spcBef>
                <a:spcPts val="400"/>
              </a:spcBef>
              <a:spcAft>
                <a:spcPts val="0"/>
              </a:spcAft>
              <a:buClr>
                <a:schemeClr val="dk1"/>
              </a:buClr>
              <a:buSzPts val="2000"/>
              <a:buChar char="•"/>
            </a:pPr>
            <a:r>
              <a:rPr lang="en-US" sz="2000"/>
              <a:t>Kích thước cửa sổ trung bình (số byte trong lưu lượng) là ¾ W</a:t>
            </a:r>
            <a:endParaRPr/>
          </a:p>
          <a:p>
            <a:pPr indent="-228600" lvl="2" marL="1143000" rtl="0" algn="just">
              <a:spcBef>
                <a:spcPts val="400"/>
              </a:spcBef>
              <a:spcAft>
                <a:spcPts val="0"/>
              </a:spcAft>
              <a:buClr>
                <a:schemeClr val="dk1"/>
              </a:buClr>
              <a:buSzPts val="2000"/>
              <a:buChar char="•"/>
            </a:pPr>
            <a:r>
              <a:rPr lang="en-US" sz="2000"/>
              <a:t>Thông lượng trung bình là ¾ W/RTT</a:t>
            </a:r>
            <a:endParaRPr/>
          </a:p>
        </p:txBody>
      </p:sp>
      <p:sp>
        <p:nvSpPr>
          <p:cNvPr id="1547" name="Google Shape;1547;p17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548" name="Google Shape;1548;p173"/>
          <p:cNvPicPr preferRelativeResize="0"/>
          <p:nvPr/>
        </p:nvPicPr>
        <p:blipFill rotWithShape="1">
          <a:blip r:embed="rId3">
            <a:alphaModFix/>
          </a:blip>
          <a:srcRect b="0" l="0" r="0" t="0"/>
          <a:stretch/>
        </p:blipFill>
        <p:spPr>
          <a:xfrm>
            <a:off x="2514600" y="4577570"/>
            <a:ext cx="4387266" cy="211215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7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54" name="Google Shape;1554;p17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TCP trong tương lai: TCP qua “đường truyền rộng và dài”</a:t>
            </a:r>
            <a:endParaRPr/>
          </a:p>
          <a:p>
            <a:pPr indent="-285750" lvl="1" marL="742950" rtl="0" algn="just">
              <a:spcBef>
                <a:spcPts val="480"/>
              </a:spcBef>
              <a:spcAft>
                <a:spcPts val="0"/>
              </a:spcAft>
              <a:buClr>
                <a:schemeClr val="dk1"/>
              </a:buClr>
              <a:buSzPts val="2400"/>
              <a:buChar char="–"/>
            </a:pPr>
            <a:r>
              <a:rPr lang="en-US" sz="2400"/>
              <a:t>Ví dụ: Các segment dài 1500 byte, RTT=100ms, muốn đạt được thông lượng là 10 Gbps</a:t>
            </a:r>
            <a:endParaRPr/>
          </a:p>
          <a:p>
            <a:pPr indent="-285750" lvl="1" marL="742950" rtl="0" algn="just">
              <a:spcBef>
                <a:spcPts val="480"/>
              </a:spcBef>
              <a:spcAft>
                <a:spcPts val="0"/>
              </a:spcAft>
              <a:buClr>
                <a:schemeClr val="dk1"/>
              </a:buClr>
              <a:buSzPts val="2400"/>
              <a:buChar char="–"/>
            </a:pPr>
            <a:r>
              <a:rPr lang="en-US" sz="2400"/>
              <a:t>Yêu cầu lưu lượng với kích thước cửa sổ là W = 83,333 segment</a:t>
            </a:r>
            <a:endParaRPr/>
          </a:p>
          <a:p>
            <a:pPr indent="-285750" lvl="1" marL="742950" rtl="0" algn="just">
              <a:spcBef>
                <a:spcPts val="480"/>
              </a:spcBef>
              <a:spcAft>
                <a:spcPts val="0"/>
              </a:spcAft>
              <a:buClr>
                <a:schemeClr val="dk1"/>
              </a:buClr>
              <a:buSzPts val="2400"/>
              <a:buChar char="–"/>
            </a:pPr>
            <a:r>
              <a:rPr lang="en-US" sz="2400"/>
              <a:t>Thông lượng của xác suất mất segment là L</a:t>
            </a:r>
            <a:endParaRPr/>
          </a:p>
          <a:p>
            <a:pPr indent="-133350" lvl="1" marL="742950" rtl="0" algn="just">
              <a:spcBef>
                <a:spcPts val="480"/>
              </a:spcBef>
              <a:spcAft>
                <a:spcPts val="0"/>
              </a:spcAft>
              <a:buClr>
                <a:schemeClr val="dk1"/>
              </a:buClr>
              <a:buSzPts val="2400"/>
              <a:buNone/>
            </a:pPr>
            <a:r>
              <a:t/>
            </a:r>
            <a:endParaRPr sz="2400"/>
          </a:p>
          <a:p>
            <a:pPr indent="-133350" lvl="1" marL="742950" rtl="0" algn="just">
              <a:spcBef>
                <a:spcPts val="480"/>
              </a:spcBef>
              <a:spcAft>
                <a:spcPts val="0"/>
              </a:spcAft>
              <a:buClr>
                <a:schemeClr val="dk1"/>
              </a:buClr>
              <a:buSzPts val="2400"/>
              <a:buNone/>
            </a:pPr>
            <a:r>
              <a:t/>
            </a:r>
            <a:endParaRPr sz="2400"/>
          </a:p>
          <a:p>
            <a:pPr indent="-285750" lvl="1" marL="742950" rtl="0" algn="just">
              <a:spcBef>
                <a:spcPts val="480"/>
              </a:spcBef>
              <a:spcAft>
                <a:spcPts val="0"/>
              </a:spcAft>
              <a:buClr>
                <a:schemeClr val="dk1"/>
              </a:buClr>
              <a:buSzPts val="2400"/>
              <a:buFont typeface="Noto Sans Symbols"/>
              <a:buChar char="⇒"/>
            </a:pPr>
            <a:r>
              <a:rPr lang="en-US" sz="2400"/>
              <a:t> Để có được thông lượng 10 Gbps, cần tỷ lệ mất mát là L = 2*10</a:t>
            </a:r>
            <a:r>
              <a:rPr baseline="30000" lang="en-US" sz="2400"/>
              <a:t>-10</a:t>
            </a:r>
            <a:r>
              <a:rPr lang="en-US" sz="2400"/>
              <a:t> – một tỷ lệ mất mất rất nhỏ</a:t>
            </a:r>
            <a:endParaRPr/>
          </a:p>
          <a:p>
            <a:pPr indent="-285750" lvl="1" marL="742950" rtl="0" algn="just">
              <a:spcBef>
                <a:spcPts val="480"/>
              </a:spcBef>
              <a:spcAft>
                <a:spcPts val="0"/>
              </a:spcAft>
              <a:buClr>
                <a:schemeClr val="dk1"/>
              </a:buClr>
              <a:buSzPts val="2400"/>
              <a:buChar char="–"/>
            </a:pPr>
            <a:r>
              <a:rPr lang="en-US" sz="2400"/>
              <a:t>Các phiên bản mới của TCP dành cho truyền tốc độ cao</a:t>
            </a:r>
            <a:endParaRPr/>
          </a:p>
          <a:p>
            <a:pPr indent="-133350" lvl="1" marL="742950" rtl="0" algn="just">
              <a:spcBef>
                <a:spcPts val="480"/>
              </a:spcBef>
              <a:spcAft>
                <a:spcPts val="0"/>
              </a:spcAft>
              <a:buClr>
                <a:schemeClr val="dk1"/>
              </a:buClr>
              <a:buSzPts val="2400"/>
              <a:buNone/>
            </a:pPr>
            <a:r>
              <a:t/>
            </a:r>
            <a:endParaRPr sz="2400"/>
          </a:p>
          <a:p>
            <a:pPr indent="-133350" lvl="1" marL="742950" rtl="0" algn="just">
              <a:spcBef>
                <a:spcPts val="480"/>
              </a:spcBef>
              <a:spcAft>
                <a:spcPts val="0"/>
              </a:spcAft>
              <a:buClr>
                <a:schemeClr val="dk1"/>
              </a:buClr>
              <a:buSzPts val="2400"/>
              <a:buNone/>
            </a:pPr>
            <a:r>
              <a:t/>
            </a:r>
            <a:endParaRPr sz="2400"/>
          </a:p>
          <a:p>
            <a:pPr indent="-133350" lvl="1" marL="742950" rtl="0" algn="just">
              <a:spcBef>
                <a:spcPts val="480"/>
              </a:spcBef>
              <a:spcAft>
                <a:spcPts val="0"/>
              </a:spcAft>
              <a:buClr>
                <a:schemeClr val="dk1"/>
              </a:buClr>
              <a:buSzPts val="2400"/>
              <a:buNone/>
            </a:pPr>
            <a:r>
              <a:t/>
            </a:r>
            <a:endParaRPr sz="2400"/>
          </a:p>
        </p:txBody>
      </p:sp>
      <p:sp>
        <p:nvSpPr>
          <p:cNvPr id="1555" name="Google Shape;1555;p17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556" name="Google Shape;1556;p174"/>
          <p:cNvPicPr preferRelativeResize="0"/>
          <p:nvPr/>
        </p:nvPicPr>
        <p:blipFill rotWithShape="1">
          <a:blip r:embed="rId3">
            <a:alphaModFix/>
          </a:blip>
          <a:srcRect b="0" l="0" r="0" t="0"/>
          <a:stretch/>
        </p:blipFill>
        <p:spPr>
          <a:xfrm>
            <a:off x="2057400" y="4267200"/>
            <a:ext cx="4703688" cy="8382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7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62" name="Google Shape;1562;p17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Tính công bằng trong TCP</a:t>
            </a:r>
            <a:endParaRPr/>
          </a:p>
          <a:p>
            <a:pPr indent="-285750" lvl="1" marL="742950" rtl="0" algn="just">
              <a:spcBef>
                <a:spcPts val="560"/>
              </a:spcBef>
              <a:spcAft>
                <a:spcPts val="0"/>
              </a:spcAft>
              <a:buClr>
                <a:schemeClr val="dk1"/>
              </a:buClr>
              <a:buSzPts val="2800"/>
              <a:buChar char="–"/>
            </a:pPr>
            <a:r>
              <a:rPr lang="en-US"/>
              <a:t>Mục tiêu: Nếu </a:t>
            </a:r>
            <a:r>
              <a:rPr lang="en-US">
                <a:solidFill>
                  <a:srgbClr val="0033CC"/>
                </a:solidFill>
              </a:rPr>
              <a:t>K phiên </a:t>
            </a:r>
            <a:r>
              <a:rPr lang="en-US"/>
              <a:t>làm việc trong TCP chia sẻ cùng liên kết nút cổ chai có </a:t>
            </a:r>
            <a:r>
              <a:rPr lang="en-US">
                <a:solidFill>
                  <a:srgbClr val="0033CC"/>
                </a:solidFill>
              </a:rPr>
              <a:t>băng thông là R</a:t>
            </a:r>
            <a:r>
              <a:rPr lang="en-US"/>
              <a:t>, thì mỗi phiên nên có tốc độ trung bình là R/K</a:t>
            </a:r>
            <a:endParaRPr/>
          </a:p>
        </p:txBody>
      </p:sp>
      <p:sp>
        <p:nvSpPr>
          <p:cNvPr id="1563" name="Google Shape;1563;p17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564" name="Google Shape;1564;p175"/>
          <p:cNvPicPr preferRelativeResize="0"/>
          <p:nvPr/>
        </p:nvPicPr>
        <p:blipFill rotWithShape="1">
          <a:blip r:embed="rId3">
            <a:alphaModFix/>
          </a:blip>
          <a:srcRect b="0" l="0" r="0" t="0"/>
          <a:stretch/>
        </p:blipFill>
        <p:spPr>
          <a:xfrm>
            <a:off x="1604963" y="3534825"/>
            <a:ext cx="6624637" cy="27897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7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71" name="Google Shape;1571;p17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Tại sao TCP công bằng?</a:t>
            </a:r>
            <a:endParaRPr/>
          </a:p>
          <a:p>
            <a:pPr indent="-285750" lvl="1" marL="742950" rtl="0" algn="just">
              <a:spcBef>
                <a:spcPts val="560"/>
              </a:spcBef>
              <a:spcAft>
                <a:spcPts val="0"/>
              </a:spcAft>
              <a:buClr>
                <a:schemeClr val="dk1"/>
              </a:buClr>
              <a:buSzPts val="2800"/>
              <a:buChar char="–"/>
            </a:pPr>
            <a:r>
              <a:rPr lang="en-US"/>
              <a:t>Hai phiên làm việc cạnh tranh nhau:</a:t>
            </a:r>
            <a:endParaRPr/>
          </a:p>
          <a:p>
            <a:pPr indent="-228600" lvl="2" marL="1143000" rtl="0" algn="just">
              <a:spcBef>
                <a:spcPts val="480"/>
              </a:spcBef>
              <a:spcAft>
                <a:spcPts val="0"/>
              </a:spcAft>
              <a:buClr>
                <a:schemeClr val="dk1"/>
              </a:buClr>
              <a:buSzPts val="2400"/>
              <a:buChar char="•"/>
            </a:pPr>
            <a:r>
              <a:rPr lang="en-US"/>
              <a:t>Tăng theo cấp số cộng làm tăng lưu lượng liên tục</a:t>
            </a:r>
            <a:endParaRPr/>
          </a:p>
          <a:p>
            <a:pPr indent="-228600" lvl="2" marL="1143000" rtl="0" algn="just">
              <a:spcBef>
                <a:spcPts val="480"/>
              </a:spcBef>
              <a:spcAft>
                <a:spcPts val="0"/>
              </a:spcAft>
              <a:buClr>
                <a:schemeClr val="dk1"/>
              </a:buClr>
              <a:buSzPts val="2400"/>
              <a:buChar char="•"/>
            </a:pPr>
            <a:r>
              <a:rPr lang="en-US"/>
              <a:t>Giảm theo cấp số nhân làm giảm lưu lượng tương ứng</a:t>
            </a:r>
            <a:endParaRPr/>
          </a:p>
        </p:txBody>
      </p:sp>
      <p:sp>
        <p:nvSpPr>
          <p:cNvPr id="1572" name="Google Shape;1572;p17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573" name="Google Shape;1573;p176"/>
          <p:cNvPicPr preferRelativeResize="0"/>
          <p:nvPr/>
        </p:nvPicPr>
        <p:blipFill rotWithShape="1">
          <a:blip r:embed="rId3">
            <a:alphaModFix/>
          </a:blip>
          <a:srcRect b="0" l="0" r="0" t="0"/>
          <a:stretch/>
        </p:blipFill>
        <p:spPr>
          <a:xfrm>
            <a:off x="2411830" y="3254541"/>
            <a:ext cx="5781675" cy="3322722"/>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7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80" name="Google Shape;1580;p17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Tính công bằng và UDP</a:t>
            </a:r>
            <a:endParaRPr/>
          </a:p>
          <a:p>
            <a:pPr indent="-285750" lvl="1" marL="742950" rtl="0" algn="just">
              <a:spcBef>
                <a:spcPts val="560"/>
              </a:spcBef>
              <a:spcAft>
                <a:spcPts val="0"/>
              </a:spcAft>
              <a:buClr>
                <a:schemeClr val="dk1"/>
              </a:buClr>
              <a:buSzPts val="2800"/>
              <a:buChar char="–"/>
            </a:pPr>
            <a:r>
              <a:rPr lang="en-US"/>
              <a:t>Các ứng dụng đa phương tiện thường không dùng TCP</a:t>
            </a:r>
            <a:endParaRPr/>
          </a:p>
          <a:p>
            <a:pPr indent="-228600" lvl="2" marL="1143000" rtl="0" algn="just">
              <a:spcBef>
                <a:spcPts val="480"/>
              </a:spcBef>
              <a:spcAft>
                <a:spcPts val="0"/>
              </a:spcAft>
              <a:buClr>
                <a:schemeClr val="dk1"/>
              </a:buClr>
              <a:buSzPts val="2400"/>
              <a:buChar char="•"/>
            </a:pPr>
            <a:r>
              <a:rPr lang="en-US"/>
              <a:t>Không muốn tốc độ bị chặn do điều khiển tắc nghẽn</a:t>
            </a:r>
            <a:endParaRPr/>
          </a:p>
          <a:p>
            <a:pPr indent="-285750" lvl="1" marL="742950" rtl="0" algn="just">
              <a:spcBef>
                <a:spcPts val="560"/>
              </a:spcBef>
              <a:spcAft>
                <a:spcPts val="0"/>
              </a:spcAft>
              <a:buClr>
                <a:schemeClr val="dk1"/>
              </a:buClr>
              <a:buSzPts val="2800"/>
              <a:buChar char="–"/>
            </a:pPr>
            <a:r>
              <a:rPr lang="en-US"/>
              <a:t>Thay bằng dùng UDP:</a:t>
            </a:r>
            <a:endParaRPr/>
          </a:p>
          <a:p>
            <a:pPr indent="-228600" lvl="2" marL="1143000" rtl="0" algn="just">
              <a:spcBef>
                <a:spcPts val="480"/>
              </a:spcBef>
              <a:spcAft>
                <a:spcPts val="0"/>
              </a:spcAft>
              <a:buClr>
                <a:schemeClr val="dk1"/>
              </a:buClr>
              <a:buSzPts val="2400"/>
              <a:buChar char="•"/>
            </a:pPr>
            <a:r>
              <a:rPr lang="en-US"/>
              <a:t>Gửi audio/video với tốc độ ổn định, chịu mất mát gói tin</a:t>
            </a:r>
            <a:endParaRPr/>
          </a:p>
        </p:txBody>
      </p:sp>
      <p:sp>
        <p:nvSpPr>
          <p:cNvPr id="1581" name="Google Shape;1581;p17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7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Điều khiển tắc nghẽn TCP</a:t>
            </a:r>
            <a:endParaRPr/>
          </a:p>
        </p:txBody>
      </p:sp>
      <p:sp>
        <p:nvSpPr>
          <p:cNvPr id="1588" name="Google Shape;1588;p17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Tính công bằng và kết nối song song trong TCP</a:t>
            </a:r>
            <a:endParaRPr/>
          </a:p>
          <a:p>
            <a:pPr indent="-285750" lvl="1" marL="742950" rtl="0" algn="just">
              <a:spcBef>
                <a:spcPts val="560"/>
              </a:spcBef>
              <a:spcAft>
                <a:spcPts val="0"/>
              </a:spcAft>
              <a:buClr>
                <a:schemeClr val="dk1"/>
              </a:buClr>
              <a:buSzPts val="2800"/>
              <a:buChar char="–"/>
            </a:pPr>
            <a:r>
              <a:rPr lang="en-US"/>
              <a:t>Ứng dụng có thể mở nhiều kết nối song song giữa hai host</a:t>
            </a:r>
            <a:endParaRPr/>
          </a:p>
          <a:p>
            <a:pPr indent="-285750" lvl="1" marL="742950" rtl="0" algn="just">
              <a:spcBef>
                <a:spcPts val="560"/>
              </a:spcBef>
              <a:spcAft>
                <a:spcPts val="0"/>
              </a:spcAft>
              <a:buClr>
                <a:schemeClr val="dk1"/>
              </a:buClr>
              <a:buSzPts val="2800"/>
              <a:buChar char="–"/>
            </a:pPr>
            <a:r>
              <a:rPr lang="en-US"/>
              <a:t>Các trình duyệt web làm theo cách này</a:t>
            </a:r>
            <a:endParaRPr/>
          </a:p>
          <a:p>
            <a:pPr indent="-285750" lvl="1" marL="742950" rtl="0" algn="just">
              <a:spcBef>
                <a:spcPts val="560"/>
              </a:spcBef>
              <a:spcAft>
                <a:spcPts val="0"/>
              </a:spcAft>
              <a:buClr>
                <a:schemeClr val="dk1"/>
              </a:buClr>
              <a:buSzPts val="2800"/>
              <a:buChar char="–"/>
            </a:pPr>
            <a:r>
              <a:rPr lang="en-US"/>
              <a:t>Ví dụ: liên kết có tốc độ R hỗ trợ 9 kết nối:</a:t>
            </a:r>
            <a:endParaRPr/>
          </a:p>
          <a:p>
            <a:pPr indent="-228600" lvl="2" marL="1143000" rtl="0" algn="just">
              <a:spcBef>
                <a:spcPts val="480"/>
              </a:spcBef>
              <a:spcAft>
                <a:spcPts val="0"/>
              </a:spcAft>
              <a:buClr>
                <a:schemeClr val="dk1"/>
              </a:buClr>
              <a:buSzPts val="2400"/>
              <a:buChar char="•"/>
            </a:pPr>
            <a:r>
              <a:rPr lang="en-US"/>
              <a:t>Ứng dụng mới yêu cầu 1 TCP, có tốc độ R/10</a:t>
            </a:r>
            <a:endParaRPr/>
          </a:p>
          <a:p>
            <a:pPr indent="-228600" lvl="2" marL="1143000" rtl="0" algn="just">
              <a:spcBef>
                <a:spcPts val="480"/>
              </a:spcBef>
              <a:spcAft>
                <a:spcPts val="0"/>
              </a:spcAft>
              <a:buClr>
                <a:schemeClr val="dk1"/>
              </a:buClr>
              <a:buSzPts val="2400"/>
              <a:buChar char="•"/>
            </a:pPr>
            <a:r>
              <a:rPr lang="en-US"/>
              <a:t>Ứng dụng mới yêu cầu 11 TCP, có tốc độ R/2</a:t>
            </a:r>
            <a:endParaRPr/>
          </a:p>
        </p:txBody>
      </p:sp>
      <p:sp>
        <p:nvSpPr>
          <p:cNvPr id="1589" name="Google Shape;1589;p17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220" name="Google Shape;220;p18"/>
          <p:cNvSpPr txBox="1"/>
          <p:nvPr>
            <p:ph idx="1" type="body"/>
          </p:nvPr>
        </p:nvSpPr>
        <p:spPr>
          <a:xfrm>
            <a:off x="381000" y="97964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Phân kênh hướng kết nối</a:t>
            </a:r>
            <a:endParaRPr/>
          </a:p>
          <a:p>
            <a:pPr indent="-285750" lvl="1" marL="742950" rtl="0" algn="just">
              <a:spcBef>
                <a:spcPts val="560"/>
              </a:spcBef>
              <a:spcAft>
                <a:spcPts val="0"/>
              </a:spcAft>
              <a:buClr>
                <a:schemeClr val="dk1"/>
              </a:buClr>
              <a:buSzPts val="2800"/>
              <a:buChar char="–"/>
            </a:pPr>
            <a:r>
              <a:rPr lang="en-US"/>
              <a:t>Host server có thể hỗ trợ nhiều TCP socket đồng thời:</a:t>
            </a:r>
            <a:endParaRPr/>
          </a:p>
          <a:p>
            <a:pPr indent="-228600" lvl="2" marL="1143000" rtl="0" algn="just">
              <a:spcBef>
                <a:spcPts val="480"/>
              </a:spcBef>
              <a:spcAft>
                <a:spcPts val="0"/>
              </a:spcAft>
              <a:buClr>
                <a:schemeClr val="dk1"/>
              </a:buClr>
              <a:buSzPts val="2400"/>
              <a:buChar char="•"/>
            </a:pPr>
            <a:r>
              <a:rPr lang="en-US"/>
              <a:t>Mỗi socket tương ứng với một tiến trình và được định danh bởi bộ-4 giá trị</a:t>
            </a:r>
            <a:endParaRPr/>
          </a:p>
        </p:txBody>
      </p:sp>
      <p:sp>
        <p:nvSpPr>
          <p:cNvPr id="221" name="Google Shape;221;p1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Ghép kênh/Phân kênh</a:t>
            </a:r>
            <a:endParaRPr/>
          </a:p>
        </p:txBody>
      </p:sp>
      <p:sp>
        <p:nvSpPr>
          <p:cNvPr id="228" name="Google Shape;228;p1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Web Servers và TCP</a:t>
            </a:r>
            <a:endParaRPr/>
          </a:p>
          <a:p>
            <a:pPr indent="-139700" lvl="0" marL="342900" rtl="0" algn="just">
              <a:spcBef>
                <a:spcPts val="640"/>
              </a:spcBef>
              <a:spcAft>
                <a:spcPts val="0"/>
              </a:spcAft>
              <a:buClr>
                <a:schemeClr val="dk1"/>
              </a:buClr>
              <a:buSzPts val="3200"/>
              <a:buNone/>
            </a:pPr>
            <a:r>
              <a:t/>
            </a:r>
            <a:endParaRPr/>
          </a:p>
        </p:txBody>
      </p:sp>
      <p:sp>
        <p:nvSpPr>
          <p:cNvPr id="229" name="Google Shape;229;p1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30" name="Google Shape;230;p19"/>
          <p:cNvPicPr preferRelativeResize="0"/>
          <p:nvPr/>
        </p:nvPicPr>
        <p:blipFill rotWithShape="1">
          <a:blip r:embed="rId3">
            <a:alphaModFix/>
          </a:blip>
          <a:srcRect b="0" l="0" r="0" t="0"/>
          <a:stretch/>
        </p:blipFill>
        <p:spPr>
          <a:xfrm>
            <a:off x="876300" y="1804585"/>
            <a:ext cx="8001000" cy="48851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Tầng giao vận</a:t>
            </a:r>
            <a:endParaRPr/>
          </a:p>
        </p:txBody>
      </p:sp>
      <p:sp>
        <p:nvSpPr>
          <p:cNvPr id="86" name="Google Shape;86;p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Mục đích</a:t>
            </a:r>
            <a:endParaRPr/>
          </a:p>
          <a:p>
            <a:pPr indent="-285750" lvl="1" marL="742950" rtl="0" algn="just">
              <a:spcBef>
                <a:spcPts val="480"/>
              </a:spcBef>
              <a:spcAft>
                <a:spcPts val="0"/>
              </a:spcAft>
              <a:buClr>
                <a:schemeClr val="dk1"/>
              </a:buClr>
              <a:buSzPts val="2400"/>
              <a:buChar char="–"/>
            </a:pPr>
            <a:r>
              <a:rPr lang="en-US" sz="2400"/>
              <a:t>Hiểu được các nguyên lý đằng sau các dịch vụ tầng giao vận</a:t>
            </a:r>
            <a:endParaRPr sz="2400"/>
          </a:p>
          <a:p>
            <a:pPr indent="-228600" lvl="2" marL="1143000" rtl="0" algn="just">
              <a:spcBef>
                <a:spcPts val="400"/>
              </a:spcBef>
              <a:spcAft>
                <a:spcPts val="0"/>
              </a:spcAft>
              <a:buClr>
                <a:schemeClr val="dk1"/>
              </a:buClr>
              <a:buSzPts val="2000"/>
              <a:buChar char="•"/>
            </a:pPr>
            <a:r>
              <a:rPr lang="en-US" sz="2000"/>
              <a:t>Ghép kênh/phân kênh (multiplexing, demultiplexing)</a:t>
            </a:r>
            <a:endParaRPr/>
          </a:p>
          <a:p>
            <a:pPr indent="-228600" lvl="2" marL="1143000" rtl="0" algn="just">
              <a:spcBef>
                <a:spcPts val="400"/>
              </a:spcBef>
              <a:spcAft>
                <a:spcPts val="0"/>
              </a:spcAft>
              <a:buClr>
                <a:schemeClr val="dk1"/>
              </a:buClr>
              <a:buSzPts val="2000"/>
              <a:buChar char="•"/>
            </a:pPr>
            <a:r>
              <a:rPr lang="en-US" sz="2000"/>
              <a:t>Truyền dữ liệu tin cậy</a:t>
            </a:r>
            <a:endParaRPr sz="2000"/>
          </a:p>
          <a:p>
            <a:pPr indent="-228600" lvl="2" marL="1143000" rtl="0" algn="just">
              <a:spcBef>
                <a:spcPts val="400"/>
              </a:spcBef>
              <a:spcAft>
                <a:spcPts val="0"/>
              </a:spcAft>
              <a:buClr>
                <a:schemeClr val="dk1"/>
              </a:buClr>
              <a:buSzPts val="2000"/>
              <a:buChar char="•"/>
            </a:pPr>
            <a:r>
              <a:rPr lang="en-US" sz="2000"/>
              <a:t>Điều khiển luồng</a:t>
            </a:r>
            <a:endParaRPr sz="2000"/>
          </a:p>
          <a:p>
            <a:pPr indent="-228600" lvl="2" marL="1143000" rtl="0" algn="just">
              <a:spcBef>
                <a:spcPts val="400"/>
              </a:spcBef>
              <a:spcAft>
                <a:spcPts val="0"/>
              </a:spcAft>
              <a:buClr>
                <a:schemeClr val="dk1"/>
              </a:buClr>
              <a:buSzPts val="2000"/>
              <a:buChar char="•"/>
            </a:pPr>
            <a:r>
              <a:rPr lang="en-US" sz="2000"/>
              <a:t>Điều khiển tắc ngẽn</a:t>
            </a:r>
            <a:endParaRPr sz="2000"/>
          </a:p>
          <a:p>
            <a:pPr indent="-285750" lvl="1" marL="742950" rtl="0" algn="just">
              <a:spcBef>
                <a:spcPts val="480"/>
              </a:spcBef>
              <a:spcAft>
                <a:spcPts val="0"/>
              </a:spcAft>
              <a:buClr>
                <a:schemeClr val="dk1"/>
              </a:buClr>
              <a:buSzPts val="2400"/>
              <a:buChar char="–"/>
            </a:pPr>
            <a:r>
              <a:rPr lang="en-US" sz="2400"/>
              <a:t>Nghiên cứu về các giao thức tầng giao vận trong mạng Internet</a:t>
            </a:r>
            <a:endParaRPr/>
          </a:p>
          <a:p>
            <a:pPr indent="-228600" lvl="2" marL="1143000" rtl="0" algn="just">
              <a:spcBef>
                <a:spcPts val="400"/>
              </a:spcBef>
              <a:spcAft>
                <a:spcPts val="0"/>
              </a:spcAft>
              <a:buClr>
                <a:schemeClr val="dk1"/>
              </a:buClr>
              <a:buSzPts val="2000"/>
              <a:buChar char="•"/>
            </a:pPr>
            <a:r>
              <a:rPr lang="en-US" sz="2000"/>
              <a:t>UDP: vận chuyển không kết nối</a:t>
            </a:r>
            <a:endParaRPr/>
          </a:p>
          <a:p>
            <a:pPr indent="-228600" lvl="2" marL="1143000" rtl="0" algn="just">
              <a:spcBef>
                <a:spcPts val="400"/>
              </a:spcBef>
              <a:spcAft>
                <a:spcPts val="0"/>
              </a:spcAft>
              <a:buClr>
                <a:schemeClr val="dk1"/>
              </a:buClr>
              <a:buSzPts val="2000"/>
              <a:buChar char="•"/>
            </a:pPr>
            <a:r>
              <a:rPr lang="en-US" sz="2000"/>
              <a:t>TCP: Vận chuyển tin cậy, hướng kết nối</a:t>
            </a:r>
            <a:endParaRPr/>
          </a:p>
          <a:p>
            <a:pPr indent="-228600" lvl="2" marL="1143000" rtl="0" algn="just">
              <a:spcBef>
                <a:spcPts val="400"/>
              </a:spcBef>
              <a:spcAft>
                <a:spcPts val="0"/>
              </a:spcAft>
              <a:buClr>
                <a:schemeClr val="dk1"/>
              </a:buClr>
              <a:buSzPts val="2000"/>
              <a:buChar char="•"/>
            </a:pPr>
            <a:r>
              <a:rPr lang="en-US" sz="2000"/>
              <a:t>Điều khiển tắc nghẽn trong TCP</a:t>
            </a:r>
            <a:endParaRPr/>
          </a:p>
        </p:txBody>
      </p:sp>
      <p:sp>
        <p:nvSpPr>
          <p:cNvPr id="87" name="Google Shape;87;p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Nội dung</a:t>
            </a:r>
            <a:endParaRPr/>
          </a:p>
        </p:txBody>
      </p:sp>
      <p:sp>
        <p:nvSpPr>
          <p:cNvPr id="236" name="Google Shape;236;p2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BFBFBF"/>
              </a:buClr>
              <a:buSzPts val="2800"/>
              <a:buChar char="•"/>
            </a:pPr>
            <a:r>
              <a:rPr lang="en-US" sz="2800">
                <a:solidFill>
                  <a:srgbClr val="BFBFBF"/>
                </a:solidFill>
              </a:rPr>
              <a:t>Các dịch vụ tầng giao vận</a:t>
            </a:r>
            <a:endParaRPr/>
          </a:p>
          <a:p>
            <a:pPr indent="-342900" lvl="0" marL="342900" rtl="0" algn="just">
              <a:spcBef>
                <a:spcPts val="560"/>
              </a:spcBef>
              <a:spcAft>
                <a:spcPts val="0"/>
              </a:spcAft>
              <a:buClr>
                <a:srgbClr val="BFBFBF"/>
              </a:buClr>
              <a:buSzPts val="2800"/>
              <a:buChar char="•"/>
            </a:pPr>
            <a:r>
              <a:rPr lang="en-US" sz="2800">
                <a:solidFill>
                  <a:srgbClr val="BFBFBF"/>
                </a:solidFill>
              </a:rPr>
              <a:t>Ghép kênh và phân kênh</a:t>
            </a:r>
            <a:endParaRPr/>
          </a:p>
          <a:p>
            <a:pPr indent="-342900" lvl="0" marL="342900" rtl="0" algn="just">
              <a:spcBef>
                <a:spcPts val="560"/>
              </a:spcBef>
              <a:spcAft>
                <a:spcPts val="0"/>
              </a:spcAft>
              <a:buClr>
                <a:schemeClr val="dk1"/>
              </a:buClr>
              <a:buSzPts val="2800"/>
              <a:buChar char="•"/>
            </a:pPr>
            <a:r>
              <a:rPr lang="en-US" sz="2800"/>
              <a:t>Vận chuyển không kết nối: UDP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tắc truyền dữ liệu tin cậy</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hướng kết nối: TCP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lý điều khiển tắc nghẽn</a:t>
            </a:r>
            <a:endParaRPr/>
          </a:p>
          <a:p>
            <a:pPr indent="-342900" lvl="0" marL="342900" rtl="0" algn="just">
              <a:spcBef>
                <a:spcPts val="560"/>
              </a:spcBef>
              <a:spcAft>
                <a:spcPts val="0"/>
              </a:spcAft>
              <a:buClr>
                <a:srgbClr val="BFBFBF"/>
              </a:buClr>
              <a:buSzPts val="2800"/>
              <a:buChar char="•"/>
            </a:pPr>
            <a:r>
              <a:rPr lang="en-US" sz="2800">
                <a:solidFill>
                  <a:srgbClr val="BFBFBF"/>
                </a:solidFill>
              </a:rPr>
              <a:t>Điều khiển tắc nghẽn TCP</a:t>
            </a:r>
            <a:endParaRPr/>
          </a:p>
        </p:txBody>
      </p:sp>
      <p:sp>
        <p:nvSpPr>
          <p:cNvPr id="237" name="Google Shape;237;p2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UDP</a:t>
            </a:r>
            <a:endParaRPr/>
          </a:p>
        </p:txBody>
      </p:sp>
      <p:sp>
        <p:nvSpPr>
          <p:cNvPr id="243" name="Google Shape;243;p2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UDP: User Datagram Protocol [RFC 768]</a:t>
            </a:r>
            <a:endParaRPr/>
          </a:p>
          <a:p>
            <a:pPr indent="-285750" lvl="1" marL="742950" rtl="0" algn="just">
              <a:spcBef>
                <a:spcPts val="560"/>
              </a:spcBef>
              <a:spcAft>
                <a:spcPts val="0"/>
              </a:spcAft>
              <a:buClr>
                <a:schemeClr val="dk1"/>
              </a:buClr>
              <a:buSzPts val="2800"/>
              <a:buChar char="–"/>
            </a:pPr>
            <a:r>
              <a:rPr lang="en-US"/>
              <a:t>Là giao thức tầng giao vận của mạng Internet</a:t>
            </a:r>
            <a:endParaRPr/>
          </a:p>
          <a:p>
            <a:pPr indent="-285750" lvl="1" marL="742950" rtl="0" algn="just">
              <a:spcBef>
                <a:spcPts val="560"/>
              </a:spcBef>
              <a:spcAft>
                <a:spcPts val="0"/>
              </a:spcAft>
              <a:buClr>
                <a:schemeClr val="dk1"/>
              </a:buClr>
              <a:buSzPts val="2800"/>
              <a:buChar char="–"/>
            </a:pPr>
            <a:r>
              <a:rPr lang="en-US"/>
              <a:t>Dịch vụ “best effort”, các UDP segment có thể:</a:t>
            </a:r>
            <a:endParaRPr/>
          </a:p>
          <a:p>
            <a:pPr indent="-228600" lvl="2" marL="1143000" rtl="0" algn="just">
              <a:spcBef>
                <a:spcPts val="480"/>
              </a:spcBef>
              <a:spcAft>
                <a:spcPts val="0"/>
              </a:spcAft>
              <a:buClr>
                <a:schemeClr val="dk1"/>
              </a:buClr>
              <a:buSzPts val="2400"/>
              <a:buChar char="•"/>
            </a:pPr>
            <a:r>
              <a:rPr lang="en-US"/>
              <a:t>Bị mất</a:t>
            </a:r>
            <a:endParaRPr/>
          </a:p>
          <a:p>
            <a:pPr indent="-228600" lvl="2" marL="1143000" rtl="0" algn="just">
              <a:spcBef>
                <a:spcPts val="480"/>
              </a:spcBef>
              <a:spcAft>
                <a:spcPts val="0"/>
              </a:spcAft>
              <a:buClr>
                <a:schemeClr val="dk1"/>
              </a:buClr>
              <a:buSzPts val="2400"/>
              <a:buChar char="•"/>
            </a:pPr>
            <a:r>
              <a:rPr lang="en-US"/>
              <a:t>Được vận chuyển không đúng thứ tự tới ứng dụng</a:t>
            </a:r>
            <a:endParaRPr/>
          </a:p>
          <a:p>
            <a:pPr indent="-285750" lvl="1" marL="742950" rtl="0" algn="just">
              <a:spcBef>
                <a:spcPts val="560"/>
              </a:spcBef>
              <a:spcAft>
                <a:spcPts val="0"/>
              </a:spcAft>
              <a:buClr>
                <a:schemeClr val="dk1"/>
              </a:buClr>
              <a:buSzPts val="2800"/>
              <a:buChar char="–"/>
            </a:pPr>
            <a:r>
              <a:rPr i="1" lang="en-US"/>
              <a:t>Hướng không kết nối:</a:t>
            </a:r>
            <a:endParaRPr/>
          </a:p>
          <a:p>
            <a:pPr indent="-228600" lvl="2" marL="1143000" rtl="0" algn="just">
              <a:spcBef>
                <a:spcPts val="480"/>
              </a:spcBef>
              <a:spcAft>
                <a:spcPts val="0"/>
              </a:spcAft>
              <a:buClr>
                <a:schemeClr val="dk1"/>
              </a:buClr>
              <a:buSzPts val="2400"/>
              <a:buChar char="•"/>
            </a:pPr>
            <a:r>
              <a:rPr lang="en-US"/>
              <a:t>Không có giai đoạn bắt tay giữa bên gửi và bên nhận của UDP</a:t>
            </a:r>
            <a:endParaRPr/>
          </a:p>
          <a:p>
            <a:pPr indent="-228600" lvl="2" marL="1143000" rtl="0" algn="just">
              <a:spcBef>
                <a:spcPts val="480"/>
              </a:spcBef>
              <a:spcAft>
                <a:spcPts val="0"/>
              </a:spcAft>
              <a:buClr>
                <a:schemeClr val="dk1"/>
              </a:buClr>
              <a:buSzPts val="2400"/>
              <a:buChar char="•"/>
            </a:pPr>
            <a:r>
              <a:rPr lang="en-US"/>
              <a:t>Mỗi UDP segment được xử lý độc lập với các segment khác</a:t>
            </a:r>
            <a:endParaRPr/>
          </a:p>
        </p:txBody>
      </p:sp>
      <p:sp>
        <p:nvSpPr>
          <p:cNvPr id="244" name="Google Shape;244;p2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UDP</a:t>
            </a:r>
            <a:endParaRPr/>
          </a:p>
        </p:txBody>
      </p:sp>
      <p:sp>
        <p:nvSpPr>
          <p:cNvPr id="251" name="Google Shape;251;p2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UDP: User Datagram Protocol [RFC 768]</a:t>
            </a:r>
            <a:endParaRPr/>
          </a:p>
          <a:p>
            <a:pPr indent="-285750" lvl="1" marL="742950" rtl="0" algn="just">
              <a:spcBef>
                <a:spcPts val="560"/>
              </a:spcBef>
              <a:spcAft>
                <a:spcPts val="0"/>
              </a:spcAft>
              <a:buClr>
                <a:schemeClr val="dk1"/>
              </a:buClr>
              <a:buSzPts val="2800"/>
              <a:buChar char="–"/>
            </a:pPr>
            <a:r>
              <a:rPr lang="en-US"/>
              <a:t>UDP được dùng trong:</a:t>
            </a:r>
            <a:endParaRPr/>
          </a:p>
          <a:p>
            <a:pPr indent="-228600" lvl="2" marL="1143000" rtl="0" algn="just">
              <a:spcBef>
                <a:spcPts val="480"/>
              </a:spcBef>
              <a:spcAft>
                <a:spcPts val="0"/>
              </a:spcAft>
              <a:buClr>
                <a:schemeClr val="dk1"/>
              </a:buClr>
              <a:buSzPts val="2400"/>
              <a:buChar char="•"/>
            </a:pPr>
            <a:r>
              <a:rPr lang="en-US"/>
              <a:t>Các ứng dụng streaming multimedia (chịu mất mát dữ liệu, bị ảnh hưởng bởi tốc độ)</a:t>
            </a:r>
            <a:endParaRPr/>
          </a:p>
          <a:p>
            <a:pPr indent="-228600" lvl="2" marL="1143000" rtl="0" algn="just">
              <a:spcBef>
                <a:spcPts val="480"/>
              </a:spcBef>
              <a:spcAft>
                <a:spcPts val="0"/>
              </a:spcAft>
              <a:buClr>
                <a:schemeClr val="dk1"/>
              </a:buClr>
              <a:buSzPts val="2400"/>
              <a:buChar char="•"/>
            </a:pPr>
            <a:r>
              <a:rPr lang="en-US"/>
              <a:t>DNS</a:t>
            </a:r>
            <a:endParaRPr/>
          </a:p>
          <a:p>
            <a:pPr indent="-228600" lvl="2" marL="1143000" rtl="0" algn="just">
              <a:spcBef>
                <a:spcPts val="480"/>
              </a:spcBef>
              <a:spcAft>
                <a:spcPts val="0"/>
              </a:spcAft>
              <a:buClr>
                <a:schemeClr val="dk1"/>
              </a:buClr>
              <a:buSzPts val="2400"/>
              <a:buChar char="•"/>
            </a:pPr>
            <a:r>
              <a:rPr lang="en-US"/>
              <a:t>SNMP</a:t>
            </a:r>
            <a:endParaRPr/>
          </a:p>
          <a:p>
            <a:pPr indent="-285750" lvl="1" marL="742950" rtl="0" algn="just">
              <a:spcBef>
                <a:spcPts val="560"/>
              </a:spcBef>
              <a:spcAft>
                <a:spcPts val="0"/>
              </a:spcAft>
              <a:buClr>
                <a:schemeClr val="dk1"/>
              </a:buClr>
              <a:buSzPts val="2800"/>
              <a:buChar char="–"/>
            </a:pPr>
            <a:r>
              <a:rPr lang="en-US"/>
              <a:t>Truyền tin cậy trên UDP:</a:t>
            </a:r>
            <a:endParaRPr/>
          </a:p>
          <a:p>
            <a:pPr indent="-228600" lvl="2" marL="1143000" rtl="0" algn="just">
              <a:spcBef>
                <a:spcPts val="480"/>
              </a:spcBef>
              <a:spcAft>
                <a:spcPts val="0"/>
              </a:spcAft>
              <a:buClr>
                <a:schemeClr val="dk1"/>
              </a:buClr>
              <a:buSzPts val="2400"/>
              <a:buChar char="•"/>
            </a:pPr>
            <a:r>
              <a:rPr lang="en-US"/>
              <a:t>Bổ sung đặc tính tin cậy vào tầng ứng dụng</a:t>
            </a:r>
            <a:endParaRPr/>
          </a:p>
          <a:p>
            <a:pPr indent="-228600" lvl="2" marL="1143000" rtl="0" algn="just">
              <a:spcBef>
                <a:spcPts val="480"/>
              </a:spcBef>
              <a:spcAft>
                <a:spcPts val="0"/>
              </a:spcAft>
              <a:buClr>
                <a:schemeClr val="dk1"/>
              </a:buClr>
              <a:buSzPts val="2400"/>
              <a:buChar char="•"/>
            </a:pPr>
            <a:r>
              <a:rPr lang="en-US"/>
              <a:t>Khôi phục lỗi cụ thể của ứng dụng</a:t>
            </a:r>
            <a:endParaRPr/>
          </a:p>
        </p:txBody>
      </p:sp>
      <p:sp>
        <p:nvSpPr>
          <p:cNvPr id="252" name="Google Shape;252;p2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UDP</a:t>
            </a:r>
            <a:endParaRPr/>
          </a:p>
        </p:txBody>
      </p:sp>
      <p:sp>
        <p:nvSpPr>
          <p:cNvPr id="259" name="Google Shape;259;p2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Cấu trúc UDP segment</a:t>
            </a:r>
            <a:endParaRPr/>
          </a:p>
          <a:p>
            <a:pPr indent="-285750" lvl="1" marL="742950" rtl="0" algn="just">
              <a:spcBef>
                <a:spcPts val="560"/>
              </a:spcBef>
              <a:spcAft>
                <a:spcPts val="0"/>
              </a:spcAft>
              <a:buClr>
                <a:schemeClr val="dk1"/>
              </a:buClr>
              <a:buSzPts val="2800"/>
              <a:buChar char="–"/>
            </a:pPr>
            <a:r>
              <a:rPr lang="en-US"/>
              <a:t>Tiêu đề Header</a:t>
            </a:r>
            <a:endParaRPr/>
          </a:p>
          <a:p>
            <a:pPr indent="-228600" lvl="2" marL="1143000" rtl="0" algn="just">
              <a:spcBef>
                <a:spcPts val="480"/>
              </a:spcBef>
              <a:spcAft>
                <a:spcPts val="0"/>
              </a:spcAft>
              <a:buClr>
                <a:schemeClr val="dk1"/>
              </a:buClr>
              <a:buSzPts val="2400"/>
              <a:buChar char="•"/>
            </a:pPr>
            <a:r>
              <a:rPr lang="en-US"/>
              <a:t>Số hiệu cổng nguồn</a:t>
            </a:r>
            <a:endParaRPr/>
          </a:p>
          <a:p>
            <a:pPr indent="-228600" lvl="2" marL="1143000" rtl="0" algn="just">
              <a:spcBef>
                <a:spcPts val="480"/>
              </a:spcBef>
              <a:spcAft>
                <a:spcPts val="0"/>
              </a:spcAft>
              <a:buClr>
                <a:schemeClr val="dk1"/>
              </a:buClr>
              <a:buSzPts val="2400"/>
              <a:buChar char="•"/>
            </a:pPr>
            <a:r>
              <a:rPr lang="en-US"/>
              <a:t>Số hiệu cổng đích</a:t>
            </a:r>
            <a:endParaRPr/>
          </a:p>
          <a:p>
            <a:pPr indent="-228600" lvl="2" marL="1143000" rtl="0" algn="just">
              <a:spcBef>
                <a:spcPts val="480"/>
              </a:spcBef>
              <a:spcAft>
                <a:spcPts val="0"/>
              </a:spcAft>
              <a:buClr>
                <a:schemeClr val="dk1"/>
              </a:buClr>
              <a:buSzPts val="2400"/>
              <a:buChar char="•"/>
            </a:pPr>
            <a:r>
              <a:rPr lang="en-US"/>
              <a:t>Độ dài</a:t>
            </a:r>
            <a:endParaRPr/>
          </a:p>
          <a:p>
            <a:pPr indent="-228600" lvl="2" marL="1143000" rtl="0" algn="just">
              <a:spcBef>
                <a:spcPts val="480"/>
              </a:spcBef>
              <a:spcAft>
                <a:spcPts val="0"/>
              </a:spcAft>
              <a:buClr>
                <a:schemeClr val="dk1"/>
              </a:buClr>
              <a:buSzPts val="2400"/>
              <a:buChar char="•"/>
            </a:pPr>
            <a:r>
              <a:rPr lang="en-US"/>
              <a:t>Mã kiểm tra </a:t>
            </a:r>
            <a:endParaRPr/>
          </a:p>
          <a:p>
            <a:pPr indent="-285750" lvl="1" marL="742950" rtl="0" algn="just">
              <a:spcBef>
                <a:spcPts val="560"/>
              </a:spcBef>
              <a:spcAft>
                <a:spcPts val="0"/>
              </a:spcAft>
              <a:buClr>
                <a:schemeClr val="dk1"/>
              </a:buClr>
              <a:buSzPts val="2800"/>
              <a:buChar char="–"/>
            </a:pPr>
            <a:r>
              <a:rPr lang="en-US"/>
              <a:t>Data</a:t>
            </a:r>
            <a:endParaRPr/>
          </a:p>
        </p:txBody>
      </p:sp>
      <p:sp>
        <p:nvSpPr>
          <p:cNvPr id="260" name="Google Shape;260;p2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61" name="Google Shape;261;p23"/>
          <p:cNvPicPr preferRelativeResize="0"/>
          <p:nvPr/>
        </p:nvPicPr>
        <p:blipFill rotWithShape="1">
          <a:blip r:embed="rId3">
            <a:alphaModFix/>
          </a:blip>
          <a:srcRect b="0" l="0" r="0" t="0"/>
          <a:stretch/>
        </p:blipFill>
        <p:spPr>
          <a:xfrm>
            <a:off x="4997774" y="1981201"/>
            <a:ext cx="3879526" cy="342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UDP</a:t>
            </a:r>
            <a:endParaRPr/>
          </a:p>
        </p:txBody>
      </p:sp>
      <p:sp>
        <p:nvSpPr>
          <p:cNvPr id="268" name="Google Shape;268;p2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UDP checksum</a:t>
            </a:r>
            <a:endParaRPr/>
          </a:p>
          <a:p>
            <a:pPr indent="-285750" lvl="1" marL="742950" rtl="0" algn="just">
              <a:spcBef>
                <a:spcPts val="560"/>
              </a:spcBef>
              <a:spcAft>
                <a:spcPts val="0"/>
              </a:spcAft>
              <a:buClr>
                <a:schemeClr val="dk1"/>
              </a:buClr>
              <a:buSzPts val="2800"/>
              <a:buChar char="–"/>
            </a:pPr>
            <a:r>
              <a:rPr i="1" lang="en-US"/>
              <a:t>Mục tiêu: </a:t>
            </a:r>
            <a:r>
              <a:rPr lang="en-US"/>
              <a:t>Phát hiện các “lỗi” </a:t>
            </a:r>
            <a:endParaRPr/>
          </a:p>
          <a:p>
            <a:pPr indent="-228600" lvl="2" marL="1143000" rtl="0" algn="just">
              <a:spcBef>
                <a:spcPts val="480"/>
              </a:spcBef>
              <a:spcAft>
                <a:spcPts val="0"/>
              </a:spcAft>
              <a:buClr>
                <a:schemeClr val="dk1"/>
              </a:buClr>
              <a:buSzPts val="2400"/>
              <a:buChar char="•"/>
            </a:pPr>
            <a:r>
              <a:rPr lang="en-US"/>
              <a:t>Xác định xem liệu các bít trong UDP segment có bị thay đổi trong quá trình truyền từ nguồn tới đích (do nhiễu trong đường truyền hay khi lưu ở router)</a:t>
            </a:r>
            <a:endParaRPr/>
          </a:p>
          <a:p>
            <a:pPr indent="-285750" lvl="1" marL="742950" rtl="0" algn="just">
              <a:spcBef>
                <a:spcPts val="560"/>
              </a:spcBef>
              <a:spcAft>
                <a:spcPts val="0"/>
              </a:spcAft>
              <a:buClr>
                <a:schemeClr val="dk1"/>
              </a:buClr>
              <a:buSzPts val="2800"/>
              <a:buChar char="–"/>
            </a:pPr>
            <a:r>
              <a:rPr lang="en-US"/>
              <a:t>Bên gửi:</a:t>
            </a:r>
            <a:endParaRPr/>
          </a:p>
          <a:p>
            <a:pPr indent="-228600" lvl="2" marL="1143000" rtl="0" algn="just">
              <a:spcBef>
                <a:spcPts val="480"/>
              </a:spcBef>
              <a:spcAft>
                <a:spcPts val="0"/>
              </a:spcAft>
              <a:buClr>
                <a:schemeClr val="dk1"/>
              </a:buClr>
              <a:buSzPts val="2400"/>
              <a:buChar char="•"/>
            </a:pPr>
            <a:r>
              <a:rPr lang="en-US"/>
              <a:t>Xử lý nội dung các segment, bao gồm cả các trường trong tiêu đề, dưới dạng chuỗi các số nguyên 16-bit</a:t>
            </a:r>
            <a:endParaRPr/>
          </a:p>
          <a:p>
            <a:pPr indent="-228600" lvl="2" marL="1143000" rtl="0" algn="just">
              <a:spcBef>
                <a:spcPts val="480"/>
              </a:spcBef>
              <a:spcAft>
                <a:spcPts val="0"/>
              </a:spcAft>
              <a:buClr>
                <a:schemeClr val="dk1"/>
              </a:buClr>
              <a:buSzPts val="2400"/>
              <a:buChar char="•"/>
            </a:pPr>
            <a:r>
              <a:rPr lang="en-US"/>
              <a:t>checksum: bổ sung thêm (tổng bù của 1) vào nội dung segment</a:t>
            </a:r>
            <a:endParaRPr/>
          </a:p>
          <a:p>
            <a:pPr indent="-228600" lvl="2" marL="1143000" rtl="0" algn="just">
              <a:spcBef>
                <a:spcPts val="480"/>
              </a:spcBef>
              <a:spcAft>
                <a:spcPts val="0"/>
              </a:spcAft>
              <a:buClr>
                <a:schemeClr val="dk1"/>
              </a:buClr>
              <a:buSzPts val="2400"/>
              <a:buChar char="•"/>
            </a:pPr>
            <a:r>
              <a:rPr lang="en-US"/>
              <a:t>Bên gửi đặt giá trị checksum vào trong trường checksum của UDP</a:t>
            </a:r>
            <a:endParaRPr/>
          </a:p>
        </p:txBody>
      </p:sp>
      <p:sp>
        <p:nvSpPr>
          <p:cNvPr id="269" name="Google Shape;269;p2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UDP</a:t>
            </a:r>
            <a:endParaRPr/>
          </a:p>
        </p:txBody>
      </p:sp>
      <p:sp>
        <p:nvSpPr>
          <p:cNvPr id="276" name="Google Shape;276;p2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Ví dụ: checksum trên Internet</a:t>
            </a:r>
            <a:endParaRPr/>
          </a:p>
        </p:txBody>
      </p:sp>
      <p:sp>
        <p:nvSpPr>
          <p:cNvPr id="277" name="Google Shape;277;p2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78" name="Google Shape;278;p25"/>
          <p:cNvPicPr preferRelativeResize="0"/>
          <p:nvPr/>
        </p:nvPicPr>
        <p:blipFill rotWithShape="1">
          <a:blip r:embed="rId3">
            <a:alphaModFix/>
          </a:blip>
          <a:srcRect b="0" l="0" r="0" t="0"/>
          <a:stretch/>
        </p:blipFill>
        <p:spPr>
          <a:xfrm>
            <a:off x="990600" y="1898132"/>
            <a:ext cx="7724775" cy="43502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UDP</a:t>
            </a:r>
            <a:endParaRPr/>
          </a:p>
        </p:txBody>
      </p:sp>
      <p:sp>
        <p:nvSpPr>
          <p:cNvPr id="285" name="Google Shape;285;p2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UDP checksum</a:t>
            </a:r>
            <a:endParaRPr/>
          </a:p>
          <a:p>
            <a:pPr indent="-285750" lvl="1" marL="742950" rtl="0" algn="just">
              <a:spcBef>
                <a:spcPts val="560"/>
              </a:spcBef>
              <a:spcAft>
                <a:spcPts val="0"/>
              </a:spcAft>
              <a:buClr>
                <a:schemeClr val="dk1"/>
              </a:buClr>
              <a:buSzPts val="2800"/>
              <a:buChar char="–"/>
            </a:pPr>
            <a:r>
              <a:rPr lang="en-US"/>
              <a:t>Bên nhận:</a:t>
            </a:r>
            <a:endParaRPr/>
          </a:p>
          <a:p>
            <a:pPr indent="-228600" lvl="2" marL="1143000" rtl="0" algn="just">
              <a:spcBef>
                <a:spcPts val="480"/>
              </a:spcBef>
              <a:spcAft>
                <a:spcPts val="0"/>
              </a:spcAft>
              <a:buClr>
                <a:schemeClr val="dk1"/>
              </a:buClr>
              <a:buSzPts val="2400"/>
              <a:buChar char="•"/>
            </a:pPr>
            <a:r>
              <a:rPr lang="en-US"/>
              <a:t>Tính tổng các số nguyên 16 bít nhận được, gồm cả checksum </a:t>
            </a:r>
            <a:endParaRPr/>
          </a:p>
          <a:p>
            <a:pPr indent="-228600" lvl="3" marL="1600200" rtl="0" algn="just">
              <a:spcBef>
                <a:spcPts val="400"/>
              </a:spcBef>
              <a:spcAft>
                <a:spcPts val="0"/>
              </a:spcAft>
              <a:buClr>
                <a:schemeClr val="dk1"/>
              </a:buClr>
              <a:buSzPts val="2000"/>
              <a:buChar char="–"/>
            </a:pPr>
            <a:r>
              <a:rPr lang="en-US"/>
              <a:t>Tính toán checksum của segment đã nhận được</a:t>
            </a:r>
            <a:endParaRPr/>
          </a:p>
          <a:p>
            <a:pPr indent="-228600" lvl="2" marL="1143000" rtl="0" algn="just">
              <a:spcBef>
                <a:spcPts val="480"/>
              </a:spcBef>
              <a:spcAft>
                <a:spcPts val="0"/>
              </a:spcAft>
              <a:buClr>
                <a:schemeClr val="dk1"/>
              </a:buClr>
              <a:buSzPts val="2400"/>
              <a:buChar char="•"/>
            </a:pPr>
            <a:r>
              <a:rPr lang="en-US"/>
              <a:t>Nếu không có lỗi, tổng sẽ là </a:t>
            </a:r>
            <a:r>
              <a:rPr b="0" i="0" lang="en-US" sz="2400" u="none" strike="noStrike">
                <a:solidFill>
                  <a:srgbClr val="333333"/>
                </a:solidFill>
                <a:latin typeface="Arial"/>
                <a:ea typeface="Arial"/>
                <a:cs typeface="Arial"/>
                <a:sym typeface="Arial"/>
              </a:rPr>
              <a:t>1111111111111111</a:t>
            </a:r>
            <a:endParaRPr/>
          </a:p>
          <a:p>
            <a:pPr indent="-228600" lvl="2" marL="1143000" rtl="0" algn="just">
              <a:spcBef>
                <a:spcPts val="480"/>
              </a:spcBef>
              <a:spcAft>
                <a:spcPts val="0"/>
              </a:spcAft>
              <a:buClr>
                <a:srgbClr val="333333"/>
              </a:buClr>
              <a:buSzPts val="2400"/>
              <a:buChar char="•"/>
            </a:pPr>
            <a:r>
              <a:rPr lang="en-US">
                <a:solidFill>
                  <a:srgbClr val="333333"/>
                </a:solidFill>
                <a:latin typeface="Arial"/>
                <a:ea typeface="Arial"/>
                <a:cs typeface="Arial"/>
                <a:sym typeface="Arial"/>
              </a:rPr>
              <a:t>Nếu một trong số 16 bít của tổng = 0 =&gt; có lỗi.</a:t>
            </a:r>
            <a:endParaRPr/>
          </a:p>
        </p:txBody>
      </p:sp>
      <p:sp>
        <p:nvSpPr>
          <p:cNvPr id="286" name="Google Shape;286;p2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Review</a:t>
            </a:r>
            <a:endParaRPr/>
          </a:p>
        </p:txBody>
      </p:sp>
      <p:sp>
        <p:nvSpPr>
          <p:cNvPr id="293" name="Google Shape;293;p2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t>Phân biệt truyền thông logic ở tầng giao vận và truyền thông logic ở tầng mạng?</a:t>
            </a:r>
            <a:endParaRPr/>
          </a:p>
          <a:p>
            <a:pPr indent="-342900" lvl="0" marL="342900" rtl="0" algn="just">
              <a:spcBef>
                <a:spcPts val="560"/>
              </a:spcBef>
              <a:spcAft>
                <a:spcPts val="0"/>
              </a:spcAft>
              <a:buClr>
                <a:schemeClr val="dk1"/>
              </a:buClr>
              <a:buSzPts val="2800"/>
              <a:buChar char="•"/>
            </a:pPr>
            <a:r>
              <a:rPr lang="en-US" sz="2800"/>
              <a:t>Tên gọi dữ liệu ở tầng giao vận?</a:t>
            </a:r>
            <a:endParaRPr/>
          </a:p>
          <a:p>
            <a:pPr indent="-342900" lvl="0" marL="342900" rtl="0" algn="just">
              <a:spcBef>
                <a:spcPts val="560"/>
              </a:spcBef>
              <a:spcAft>
                <a:spcPts val="0"/>
              </a:spcAft>
              <a:buClr>
                <a:schemeClr val="dk1"/>
              </a:buClr>
              <a:buSzPts val="2800"/>
              <a:buChar char="•"/>
            </a:pPr>
            <a:r>
              <a:rPr lang="en-US" sz="2800"/>
              <a:t>Ý nghĩa của việc dồn kênh và phân kênh ở tầng giao vận?</a:t>
            </a:r>
            <a:endParaRPr/>
          </a:p>
          <a:p>
            <a:pPr indent="-342900" lvl="0" marL="342900" rtl="0" algn="just">
              <a:spcBef>
                <a:spcPts val="560"/>
              </a:spcBef>
              <a:spcAft>
                <a:spcPts val="0"/>
              </a:spcAft>
              <a:buClr>
                <a:schemeClr val="dk1"/>
              </a:buClr>
              <a:buSzPts val="2800"/>
              <a:buChar char="•"/>
            </a:pPr>
            <a:r>
              <a:rPr lang="en-US" sz="2800"/>
              <a:t>Dồn kênh là gì? Được thực hiện ở đầu gửi hay nhận?</a:t>
            </a:r>
            <a:endParaRPr/>
          </a:p>
          <a:p>
            <a:pPr indent="-342900" lvl="0" marL="342900" rtl="0" algn="just">
              <a:spcBef>
                <a:spcPts val="560"/>
              </a:spcBef>
              <a:spcAft>
                <a:spcPts val="0"/>
              </a:spcAft>
              <a:buClr>
                <a:schemeClr val="dk1"/>
              </a:buClr>
              <a:buSzPts val="2800"/>
              <a:buChar char="•"/>
            </a:pPr>
            <a:r>
              <a:rPr lang="en-US" sz="2800"/>
              <a:t>Phân kênh là gì? Được thực hiện ở đầu gửi hay nhận.</a:t>
            </a:r>
            <a:endParaRPr/>
          </a:p>
          <a:p>
            <a:pPr indent="-342900" lvl="0" marL="342900" rtl="0" algn="just">
              <a:spcBef>
                <a:spcPts val="560"/>
              </a:spcBef>
              <a:spcAft>
                <a:spcPts val="0"/>
              </a:spcAft>
              <a:buClr>
                <a:schemeClr val="dk1"/>
              </a:buClr>
              <a:buSzPts val="2800"/>
              <a:buChar char="•"/>
            </a:pPr>
            <a:r>
              <a:rPr lang="en-US" sz="2800"/>
              <a:t>Hai giao thức quan trọng ở tầng giao vận Internet? Phân biệt chúng</a:t>
            </a:r>
            <a:endParaRPr sz="2800"/>
          </a:p>
          <a:p>
            <a:pPr indent="-165100" lvl="0" marL="342900" rtl="0" algn="just">
              <a:spcBef>
                <a:spcPts val="560"/>
              </a:spcBef>
              <a:spcAft>
                <a:spcPts val="0"/>
              </a:spcAft>
              <a:buClr>
                <a:schemeClr val="dk1"/>
              </a:buClr>
              <a:buSzPts val="2800"/>
              <a:buNone/>
            </a:pPr>
            <a:r>
              <a:t/>
            </a:r>
            <a:endParaRPr sz="2800"/>
          </a:p>
          <a:p>
            <a:pPr indent="-165100" lvl="0" marL="342900" rtl="0" algn="just">
              <a:spcBef>
                <a:spcPts val="560"/>
              </a:spcBef>
              <a:spcAft>
                <a:spcPts val="0"/>
              </a:spcAft>
              <a:buClr>
                <a:schemeClr val="dk1"/>
              </a:buClr>
              <a:buSzPts val="2800"/>
              <a:buNone/>
            </a:pPr>
            <a:r>
              <a:t/>
            </a:r>
            <a:endParaRPr sz="2800"/>
          </a:p>
        </p:txBody>
      </p:sp>
      <p:sp>
        <p:nvSpPr>
          <p:cNvPr id="294" name="Google Shape;294;p2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Nội dung</a:t>
            </a:r>
            <a:endParaRPr/>
          </a:p>
        </p:txBody>
      </p:sp>
      <p:sp>
        <p:nvSpPr>
          <p:cNvPr id="300" name="Google Shape;300;p2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BFBFBF"/>
              </a:buClr>
              <a:buSzPts val="2800"/>
              <a:buChar char="•"/>
            </a:pPr>
            <a:r>
              <a:rPr lang="en-US" sz="2800">
                <a:solidFill>
                  <a:srgbClr val="BFBFBF"/>
                </a:solidFill>
              </a:rPr>
              <a:t>Các dịch vụ tầng giao vận</a:t>
            </a:r>
            <a:endParaRPr/>
          </a:p>
          <a:p>
            <a:pPr indent="-342900" lvl="0" marL="342900" rtl="0" algn="just">
              <a:spcBef>
                <a:spcPts val="560"/>
              </a:spcBef>
              <a:spcAft>
                <a:spcPts val="0"/>
              </a:spcAft>
              <a:buClr>
                <a:srgbClr val="BFBFBF"/>
              </a:buClr>
              <a:buSzPts val="2800"/>
              <a:buChar char="•"/>
            </a:pPr>
            <a:r>
              <a:rPr lang="en-US" sz="2800">
                <a:solidFill>
                  <a:srgbClr val="BFBFBF"/>
                </a:solidFill>
              </a:rPr>
              <a:t>Ghép kênh và phân kênh</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không kết nối: UDP</a:t>
            </a:r>
            <a:endParaRPr/>
          </a:p>
          <a:p>
            <a:pPr indent="-342900" lvl="0" marL="342900" rtl="0" algn="just">
              <a:spcBef>
                <a:spcPts val="560"/>
              </a:spcBef>
              <a:spcAft>
                <a:spcPts val="0"/>
              </a:spcAft>
              <a:buClr>
                <a:schemeClr val="dk1"/>
              </a:buClr>
              <a:buSzPts val="2800"/>
              <a:buChar char="•"/>
            </a:pPr>
            <a:r>
              <a:rPr lang="en-US" sz="2800"/>
              <a:t>Các nguyên tắc truyền dữ liệu tin cậy</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hướng kết nối: TCP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lý điều khiển tắc nghẽn</a:t>
            </a:r>
            <a:endParaRPr/>
          </a:p>
          <a:p>
            <a:pPr indent="-342900" lvl="0" marL="342900" rtl="0" algn="just">
              <a:spcBef>
                <a:spcPts val="560"/>
              </a:spcBef>
              <a:spcAft>
                <a:spcPts val="0"/>
              </a:spcAft>
              <a:buClr>
                <a:srgbClr val="BFBFBF"/>
              </a:buClr>
              <a:buSzPts val="2800"/>
              <a:buChar char="•"/>
            </a:pPr>
            <a:r>
              <a:rPr lang="en-US" sz="2800">
                <a:solidFill>
                  <a:srgbClr val="BFBFBF"/>
                </a:solidFill>
              </a:rPr>
              <a:t>Điều khiển tắc nghẽn TCP</a:t>
            </a:r>
            <a:endParaRPr/>
          </a:p>
        </p:txBody>
      </p:sp>
      <p:sp>
        <p:nvSpPr>
          <p:cNvPr id="301" name="Google Shape;301;p2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tắc của truyền DL tin cậy</a:t>
            </a:r>
            <a:endParaRPr/>
          </a:p>
        </p:txBody>
      </p:sp>
      <p:sp>
        <p:nvSpPr>
          <p:cNvPr id="308" name="Google Shape;308;p29"/>
          <p:cNvSpPr txBox="1"/>
          <p:nvPr>
            <p:ph idx="1" type="body"/>
          </p:nvPr>
        </p:nvSpPr>
        <p:spPr>
          <a:xfrm>
            <a:off x="381000" y="1165542"/>
            <a:ext cx="5045969"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t>Quan trọng trong các tầng ứng dụng, giao vận và liên kết </a:t>
            </a:r>
            <a:endParaRPr/>
          </a:p>
          <a:p>
            <a:pPr indent="-285750" lvl="1" marL="742950" rtl="0" algn="just">
              <a:spcBef>
                <a:spcPts val="480"/>
              </a:spcBef>
              <a:spcAft>
                <a:spcPts val="0"/>
              </a:spcAft>
              <a:buClr>
                <a:schemeClr val="dk1"/>
              </a:buClr>
              <a:buSzPts val="2400"/>
              <a:buChar char="–"/>
            </a:pPr>
            <a:r>
              <a:rPr lang="en-US" sz="2400"/>
              <a:t>Thuộc danh sách 10 vấn đề quan trọng nhất của mạng!</a:t>
            </a:r>
            <a:endParaRPr/>
          </a:p>
          <a:p>
            <a:pPr indent="-342900" lvl="0" marL="342900" rtl="0" algn="just">
              <a:spcBef>
                <a:spcPts val="560"/>
              </a:spcBef>
              <a:spcAft>
                <a:spcPts val="0"/>
              </a:spcAft>
              <a:buClr>
                <a:schemeClr val="dk1"/>
              </a:buClr>
              <a:buSzPts val="2800"/>
              <a:buChar char="•"/>
            </a:pPr>
            <a:r>
              <a:rPr lang="en-US" sz="2800"/>
              <a:t>Giao thức truyền dữ liệu tin cậy (reliable data transfer protocol – rdt)</a:t>
            </a:r>
            <a:endParaRPr/>
          </a:p>
          <a:p>
            <a:pPr indent="-285750" lvl="1" marL="742950" rtl="0" algn="just">
              <a:spcBef>
                <a:spcPts val="480"/>
              </a:spcBef>
              <a:spcAft>
                <a:spcPts val="0"/>
              </a:spcAft>
              <a:buClr>
                <a:schemeClr val="dk1"/>
              </a:buClr>
              <a:buSzPts val="2400"/>
              <a:buChar char="–"/>
            </a:pPr>
            <a:r>
              <a:rPr lang="en-US" sz="2400"/>
              <a:t>Các đặc tính của kênh truyền không tin cậy sẽ xác định sự phức tạp của giao thức truyền dữ liệu tin cậy (reliable data transfer protocol – rdt)</a:t>
            </a:r>
            <a:endParaRPr/>
          </a:p>
          <a:p>
            <a:pPr indent="-133350" lvl="1" marL="742950" rtl="0" algn="just">
              <a:spcBef>
                <a:spcPts val="480"/>
              </a:spcBef>
              <a:spcAft>
                <a:spcPts val="0"/>
              </a:spcAft>
              <a:buClr>
                <a:schemeClr val="dk1"/>
              </a:buClr>
              <a:buSzPts val="2400"/>
              <a:buNone/>
            </a:pPr>
            <a:r>
              <a:t/>
            </a:r>
            <a:endParaRPr sz="2400"/>
          </a:p>
          <a:p>
            <a:pPr indent="-133350" lvl="1" marL="742950" rtl="0" algn="just">
              <a:spcBef>
                <a:spcPts val="480"/>
              </a:spcBef>
              <a:spcAft>
                <a:spcPts val="0"/>
              </a:spcAft>
              <a:buClr>
                <a:schemeClr val="dk1"/>
              </a:buClr>
              <a:buSzPts val="2400"/>
              <a:buNone/>
            </a:pPr>
            <a:r>
              <a:t/>
            </a:r>
            <a:endParaRPr sz="2400"/>
          </a:p>
          <a:p>
            <a:pPr indent="-133350" lvl="1" marL="742950" rtl="0" algn="just">
              <a:spcBef>
                <a:spcPts val="480"/>
              </a:spcBef>
              <a:spcAft>
                <a:spcPts val="0"/>
              </a:spcAft>
              <a:buClr>
                <a:schemeClr val="dk1"/>
              </a:buClr>
              <a:buSzPts val="2400"/>
              <a:buNone/>
            </a:pPr>
            <a:r>
              <a:t/>
            </a:r>
            <a:endParaRPr sz="2400"/>
          </a:p>
          <a:p>
            <a:pPr indent="-133350" lvl="1" marL="742950" rtl="0" algn="just">
              <a:spcBef>
                <a:spcPts val="480"/>
              </a:spcBef>
              <a:spcAft>
                <a:spcPts val="0"/>
              </a:spcAft>
              <a:buClr>
                <a:schemeClr val="dk1"/>
              </a:buClr>
              <a:buSzPts val="2400"/>
              <a:buNone/>
            </a:pPr>
            <a:r>
              <a:t/>
            </a:r>
            <a:endParaRPr sz="2400"/>
          </a:p>
          <a:p>
            <a:pPr indent="-133350" lvl="1" marL="742950" rtl="0" algn="just">
              <a:spcBef>
                <a:spcPts val="480"/>
              </a:spcBef>
              <a:spcAft>
                <a:spcPts val="0"/>
              </a:spcAft>
              <a:buClr>
                <a:schemeClr val="dk1"/>
              </a:buClr>
              <a:buSzPts val="2400"/>
              <a:buNone/>
            </a:pPr>
            <a:r>
              <a:t/>
            </a:r>
            <a:endParaRPr sz="2400"/>
          </a:p>
          <a:p>
            <a:pPr indent="-133350" lvl="1" marL="742950" rtl="0" algn="just">
              <a:spcBef>
                <a:spcPts val="480"/>
              </a:spcBef>
              <a:spcAft>
                <a:spcPts val="0"/>
              </a:spcAft>
              <a:buClr>
                <a:schemeClr val="dk1"/>
              </a:buClr>
              <a:buSzPts val="2400"/>
              <a:buNone/>
            </a:pPr>
            <a:r>
              <a:t/>
            </a:r>
            <a:endParaRPr sz="2400"/>
          </a:p>
        </p:txBody>
      </p:sp>
      <p:sp>
        <p:nvSpPr>
          <p:cNvPr id="309" name="Google Shape;309;p2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10" name="Google Shape;310;p29"/>
          <p:cNvPicPr preferRelativeResize="0"/>
          <p:nvPr/>
        </p:nvPicPr>
        <p:blipFill rotWithShape="1">
          <a:blip r:embed="rId3">
            <a:alphaModFix/>
          </a:blip>
          <a:srcRect b="0" l="0" r="0" t="0"/>
          <a:stretch/>
        </p:blipFill>
        <p:spPr>
          <a:xfrm>
            <a:off x="5487929" y="1305734"/>
            <a:ext cx="3349752" cy="51358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Nội dung</a:t>
            </a:r>
            <a:endParaRPr/>
          </a:p>
        </p:txBody>
      </p:sp>
      <p:sp>
        <p:nvSpPr>
          <p:cNvPr id="93" name="Google Shape;93;p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t>Giới thiệu các dịch vụ tầng giao vận</a:t>
            </a:r>
            <a:endParaRPr/>
          </a:p>
          <a:p>
            <a:pPr indent="-342900" lvl="0" marL="342900" rtl="0" algn="just">
              <a:spcBef>
                <a:spcPts val="560"/>
              </a:spcBef>
              <a:spcAft>
                <a:spcPts val="0"/>
              </a:spcAft>
              <a:buClr>
                <a:schemeClr val="dk1"/>
              </a:buClr>
              <a:buSzPts val="2800"/>
              <a:buChar char="•"/>
            </a:pPr>
            <a:r>
              <a:rPr lang="en-US" sz="2800"/>
              <a:t>Ghép kênh và phân kênh</a:t>
            </a:r>
            <a:endParaRPr/>
          </a:p>
          <a:p>
            <a:pPr indent="-342900" lvl="0" marL="342900" rtl="0" algn="just">
              <a:spcBef>
                <a:spcPts val="560"/>
              </a:spcBef>
              <a:spcAft>
                <a:spcPts val="0"/>
              </a:spcAft>
              <a:buClr>
                <a:schemeClr val="dk1"/>
              </a:buClr>
              <a:buSzPts val="2800"/>
              <a:buChar char="•"/>
            </a:pPr>
            <a:r>
              <a:rPr lang="en-US" sz="2800"/>
              <a:t>Vận chuyển không hướng kết nối: UDP</a:t>
            </a:r>
            <a:endParaRPr/>
          </a:p>
          <a:p>
            <a:pPr indent="-342900" lvl="0" marL="342900" rtl="0" algn="just">
              <a:spcBef>
                <a:spcPts val="560"/>
              </a:spcBef>
              <a:spcAft>
                <a:spcPts val="0"/>
              </a:spcAft>
              <a:buClr>
                <a:schemeClr val="dk1"/>
              </a:buClr>
              <a:buSzPts val="2800"/>
              <a:buChar char="•"/>
            </a:pPr>
            <a:r>
              <a:rPr lang="en-US" sz="2800"/>
              <a:t>Các nguyên tắc truyền dữ liệu tin cậy</a:t>
            </a:r>
            <a:endParaRPr/>
          </a:p>
          <a:p>
            <a:pPr indent="-342900" lvl="0" marL="342900" rtl="0" algn="just">
              <a:spcBef>
                <a:spcPts val="560"/>
              </a:spcBef>
              <a:spcAft>
                <a:spcPts val="0"/>
              </a:spcAft>
              <a:buClr>
                <a:schemeClr val="dk1"/>
              </a:buClr>
              <a:buSzPts val="2800"/>
              <a:buChar char="•"/>
            </a:pPr>
            <a:r>
              <a:rPr lang="en-US" sz="2800"/>
              <a:t>Vận chuyển hướng kết nối: TCP</a:t>
            </a:r>
            <a:endParaRPr/>
          </a:p>
          <a:p>
            <a:pPr indent="-342900" lvl="0" marL="342900" rtl="0" algn="just">
              <a:spcBef>
                <a:spcPts val="560"/>
              </a:spcBef>
              <a:spcAft>
                <a:spcPts val="0"/>
              </a:spcAft>
              <a:buClr>
                <a:schemeClr val="dk1"/>
              </a:buClr>
              <a:buSzPts val="2800"/>
              <a:buChar char="•"/>
            </a:pPr>
            <a:r>
              <a:rPr lang="en-US" sz="2800"/>
              <a:t>Các nguyên tắc điều khiển tắc nghẽn</a:t>
            </a:r>
            <a:endParaRPr/>
          </a:p>
          <a:p>
            <a:pPr indent="-342900" lvl="0" marL="342900" rtl="0" algn="just">
              <a:spcBef>
                <a:spcPts val="560"/>
              </a:spcBef>
              <a:spcAft>
                <a:spcPts val="0"/>
              </a:spcAft>
              <a:buClr>
                <a:schemeClr val="dk1"/>
              </a:buClr>
              <a:buSzPts val="2800"/>
              <a:buChar char="•"/>
            </a:pPr>
            <a:r>
              <a:rPr lang="en-US" sz="2800"/>
              <a:t>Điều khiển tắc nghẽn TCP</a:t>
            </a:r>
            <a:endParaRPr/>
          </a:p>
        </p:txBody>
      </p:sp>
      <p:sp>
        <p:nvSpPr>
          <p:cNvPr id="94" name="Google Shape;94;p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317" name="Google Shape;317;p3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 giao diện cho rdt</a:t>
            </a:r>
            <a:endParaRPr/>
          </a:p>
        </p:txBody>
      </p:sp>
      <p:sp>
        <p:nvSpPr>
          <p:cNvPr id="318" name="Google Shape;318;p3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19" name="Google Shape;319;p30"/>
          <p:cNvPicPr preferRelativeResize="0"/>
          <p:nvPr/>
        </p:nvPicPr>
        <p:blipFill rotWithShape="1">
          <a:blip r:embed="rId3">
            <a:alphaModFix/>
          </a:blip>
          <a:srcRect b="0" l="0" r="0" t="0"/>
          <a:stretch/>
        </p:blipFill>
        <p:spPr>
          <a:xfrm>
            <a:off x="870552" y="1821124"/>
            <a:ext cx="7620000" cy="4342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326" name="Google Shape;326;p3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480"/>
              </a:spcBef>
              <a:spcAft>
                <a:spcPts val="0"/>
              </a:spcAft>
              <a:buClr>
                <a:schemeClr val="dk1"/>
              </a:buClr>
              <a:buSzPts val="2400"/>
              <a:buChar char="–"/>
            </a:pPr>
            <a:r>
              <a:rPr lang="en-US" sz="2400"/>
              <a:t>Việc cần làm:</a:t>
            </a:r>
            <a:endParaRPr/>
          </a:p>
          <a:p>
            <a:pPr indent="-228600" lvl="2" marL="1143000" rtl="0" algn="just">
              <a:spcBef>
                <a:spcPts val="400"/>
              </a:spcBef>
              <a:spcAft>
                <a:spcPts val="0"/>
              </a:spcAft>
              <a:buClr>
                <a:schemeClr val="dk1"/>
              </a:buClr>
              <a:buSzPts val="2000"/>
              <a:buChar char="•"/>
            </a:pPr>
            <a:r>
              <a:rPr lang="en-US" sz="2000"/>
              <a:t>Phát triển dần giao thức truyền dữ liệu tin cậy (reliable data transfer protocol - rdt) cho cả bên gửi và bên nhận </a:t>
            </a:r>
            <a:endParaRPr/>
          </a:p>
          <a:p>
            <a:pPr indent="-228600" lvl="2" marL="1143000" rtl="0" algn="just">
              <a:spcBef>
                <a:spcPts val="400"/>
              </a:spcBef>
              <a:spcAft>
                <a:spcPts val="0"/>
              </a:spcAft>
              <a:buClr>
                <a:schemeClr val="dk1"/>
              </a:buClr>
              <a:buSzPts val="2000"/>
              <a:buChar char="•"/>
            </a:pPr>
            <a:r>
              <a:rPr lang="en-US" sz="2000"/>
              <a:t>Chỉ xem xét truyền dữ liệu theo một hướng </a:t>
            </a:r>
            <a:endParaRPr/>
          </a:p>
          <a:p>
            <a:pPr indent="-228600" lvl="3" marL="1600200" rtl="0" algn="just">
              <a:spcBef>
                <a:spcPts val="360"/>
              </a:spcBef>
              <a:spcAft>
                <a:spcPts val="0"/>
              </a:spcAft>
              <a:buClr>
                <a:schemeClr val="dk1"/>
              </a:buClr>
              <a:buSzPts val="1800"/>
              <a:buChar char="–"/>
            </a:pPr>
            <a:r>
              <a:rPr lang="en-US" sz="1800"/>
              <a:t>Nhưng thông tin điều khiển vẫn được truyền theo cả hai hướng</a:t>
            </a:r>
            <a:endParaRPr/>
          </a:p>
          <a:p>
            <a:pPr indent="-228600" lvl="2" marL="1143000" rtl="0" algn="just">
              <a:spcBef>
                <a:spcPts val="400"/>
              </a:spcBef>
              <a:spcAft>
                <a:spcPts val="0"/>
              </a:spcAft>
              <a:buClr>
                <a:schemeClr val="dk1"/>
              </a:buClr>
              <a:buSzPts val="2000"/>
              <a:buChar char="•"/>
            </a:pPr>
            <a:r>
              <a:rPr lang="en-US" sz="2000"/>
              <a:t>Dùng máy trạng thái hữu hạn (finite state machines - FSM) để xác định hoạt động bên gửi, bên nhận.</a:t>
            </a:r>
            <a:endParaRPr/>
          </a:p>
        </p:txBody>
      </p:sp>
      <p:sp>
        <p:nvSpPr>
          <p:cNvPr id="327" name="Google Shape;327;p3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28" name="Google Shape;328;p31"/>
          <p:cNvPicPr preferRelativeResize="0"/>
          <p:nvPr/>
        </p:nvPicPr>
        <p:blipFill rotWithShape="1">
          <a:blip r:embed="rId3">
            <a:alphaModFix/>
          </a:blip>
          <a:srcRect b="0" l="0" r="0" t="0"/>
          <a:stretch/>
        </p:blipFill>
        <p:spPr>
          <a:xfrm>
            <a:off x="609600" y="4191000"/>
            <a:ext cx="8118506" cy="2286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Review: Các nguyên lý của truyền DL tin cậy</a:t>
            </a:r>
            <a:endParaRPr/>
          </a:p>
        </p:txBody>
      </p:sp>
      <p:sp>
        <p:nvSpPr>
          <p:cNvPr id="335" name="Google Shape;335;p3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36" name="Google Shape;336;p32"/>
          <p:cNvSpPr txBox="1"/>
          <p:nvPr/>
        </p:nvSpPr>
        <p:spPr>
          <a:xfrm>
            <a:off x="390394" y="1332978"/>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rdt1.0</a:t>
            </a:r>
            <a:endParaRPr/>
          </a:p>
        </p:txBody>
      </p:sp>
      <p:sp>
        <p:nvSpPr>
          <p:cNvPr id="337" name="Google Shape;337;p32"/>
          <p:cNvSpPr txBox="1"/>
          <p:nvPr/>
        </p:nvSpPr>
        <p:spPr>
          <a:xfrm>
            <a:off x="1281830" y="2197274"/>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rdt2.0</a:t>
            </a:r>
            <a:endParaRPr/>
          </a:p>
        </p:txBody>
      </p:sp>
      <p:sp>
        <p:nvSpPr>
          <p:cNvPr id="338" name="Google Shape;338;p32"/>
          <p:cNvSpPr txBox="1"/>
          <p:nvPr/>
        </p:nvSpPr>
        <p:spPr>
          <a:xfrm>
            <a:off x="2170134" y="3060073"/>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rdt2.1</a:t>
            </a:r>
            <a:endParaRPr/>
          </a:p>
        </p:txBody>
      </p:sp>
      <p:sp>
        <p:nvSpPr>
          <p:cNvPr id="339" name="Google Shape;339;p32"/>
          <p:cNvSpPr txBox="1"/>
          <p:nvPr/>
        </p:nvSpPr>
        <p:spPr>
          <a:xfrm>
            <a:off x="3005205" y="3917697"/>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Rdt2.2</a:t>
            </a:r>
            <a:endParaRPr/>
          </a:p>
        </p:txBody>
      </p:sp>
      <p:sp>
        <p:nvSpPr>
          <p:cNvPr id="340" name="Google Shape;340;p32"/>
          <p:cNvSpPr/>
          <p:nvPr/>
        </p:nvSpPr>
        <p:spPr>
          <a:xfrm>
            <a:off x="1281830" y="1917753"/>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32"/>
          <p:cNvSpPr/>
          <p:nvPr/>
        </p:nvSpPr>
        <p:spPr>
          <a:xfrm>
            <a:off x="2201450" y="2781006"/>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32"/>
          <p:cNvSpPr/>
          <p:nvPr/>
        </p:nvSpPr>
        <p:spPr>
          <a:xfrm>
            <a:off x="3060526" y="3641717"/>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3" name="Google Shape;343;p32"/>
          <p:cNvSpPr txBox="1"/>
          <p:nvPr/>
        </p:nvSpPr>
        <p:spPr>
          <a:xfrm>
            <a:off x="2043830" y="1393928"/>
            <a:ext cx="5867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Không có lỗi bit; Không có mất mát gói tin</a:t>
            </a:r>
            <a:endParaRPr/>
          </a:p>
        </p:txBody>
      </p:sp>
      <p:sp>
        <p:nvSpPr>
          <p:cNvPr id="344" name="Google Shape;344;p32"/>
          <p:cNvSpPr txBox="1"/>
          <p:nvPr/>
        </p:nvSpPr>
        <p:spPr>
          <a:xfrm>
            <a:off x="2948312" y="2235848"/>
            <a:ext cx="431104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Các bit trong gói tin bị thay đổi</a:t>
            </a:r>
            <a:endParaRPr/>
          </a:p>
        </p:txBody>
      </p:sp>
      <p:sp>
        <p:nvSpPr>
          <p:cNvPr id="345" name="Google Shape;345;p32"/>
          <p:cNvSpPr txBox="1"/>
          <p:nvPr/>
        </p:nvSpPr>
        <p:spPr>
          <a:xfrm>
            <a:off x="3858534" y="3088775"/>
            <a:ext cx="300937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ACK hoặc NAK bị lỗi</a:t>
            </a:r>
            <a:endParaRPr/>
          </a:p>
        </p:txBody>
      </p:sp>
      <p:sp>
        <p:nvSpPr>
          <p:cNvPr id="346" name="Google Shape;346;p32"/>
          <p:cNvSpPr txBox="1"/>
          <p:nvPr/>
        </p:nvSpPr>
        <p:spPr>
          <a:xfrm>
            <a:off x="4648200" y="3954199"/>
            <a:ext cx="3637766"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Arial"/>
                <a:ea typeface="Arial"/>
                <a:cs typeface="Arial"/>
                <a:sym typeface="Arial"/>
              </a:rPr>
              <a:t>Gửi ACK thay cho NAK</a:t>
            </a:r>
            <a:endParaRPr/>
          </a:p>
        </p:txBody>
      </p:sp>
      <p:sp>
        <p:nvSpPr>
          <p:cNvPr id="347" name="Google Shape;347;p32"/>
          <p:cNvSpPr txBox="1"/>
          <p:nvPr/>
        </p:nvSpPr>
        <p:spPr>
          <a:xfrm>
            <a:off x="3872630" y="4778453"/>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Rdt3.0</a:t>
            </a:r>
            <a:endParaRPr/>
          </a:p>
        </p:txBody>
      </p:sp>
      <p:sp>
        <p:nvSpPr>
          <p:cNvPr id="348" name="Google Shape;348;p32"/>
          <p:cNvSpPr/>
          <p:nvPr/>
        </p:nvSpPr>
        <p:spPr>
          <a:xfrm>
            <a:off x="3927951" y="4499341"/>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32"/>
          <p:cNvSpPr txBox="1"/>
          <p:nvPr/>
        </p:nvSpPr>
        <p:spPr>
          <a:xfrm>
            <a:off x="4692042" y="5650282"/>
            <a:ext cx="1642995"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Pipeline</a:t>
            </a:r>
            <a:endParaRPr/>
          </a:p>
        </p:txBody>
      </p:sp>
      <p:sp>
        <p:nvSpPr>
          <p:cNvPr id="350" name="Google Shape;350;p32"/>
          <p:cNvSpPr/>
          <p:nvPr/>
        </p:nvSpPr>
        <p:spPr>
          <a:xfrm>
            <a:off x="4748929" y="5375754"/>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1" name="Google Shape;351;p32"/>
          <p:cNvSpPr txBox="1"/>
          <p:nvPr/>
        </p:nvSpPr>
        <p:spPr>
          <a:xfrm>
            <a:off x="6467083" y="5600831"/>
            <a:ext cx="252086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Go-back-N</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Lặp có lựa chọn</a:t>
            </a:r>
            <a:endParaRPr/>
          </a:p>
        </p:txBody>
      </p:sp>
      <p:sp>
        <p:nvSpPr>
          <p:cNvPr id="352" name="Google Shape;352;p32"/>
          <p:cNvSpPr txBox="1"/>
          <p:nvPr/>
        </p:nvSpPr>
        <p:spPr>
          <a:xfrm>
            <a:off x="5513539" y="4814258"/>
            <a:ext cx="58673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lỗi + mất mát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5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5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5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5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5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5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5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5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5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5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5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359" name="Google Shape;359;p3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rdt1.0: truyền dữ liệu tin cậy qua một kênh truyền tin cậy</a:t>
            </a:r>
            <a:endParaRPr/>
          </a:p>
          <a:p>
            <a:pPr indent="-285750" lvl="1" marL="742950" rtl="0" algn="just">
              <a:spcBef>
                <a:spcPts val="480"/>
              </a:spcBef>
              <a:spcAft>
                <a:spcPts val="0"/>
              </a:spcAft>
              <a:buClr>
                <a:schemeClr val="dk1"/>
              </a:buClr>
              <a:buSzPts val="2400"/>
              <a:buChar char="–"/>
            </a:pPr>
            <a:r>
              <a:rPr lang="en-US" sz="2400"/>
              <a:t>Kênh truyền cơ bản hoàn toàn tin cậy</a:t>
            </a:r>
            <a:endParaRPr/>
          </a:p>
          <a:p>
            <a:pPr indent="-228600" lvl="2" marL="1143000" rtl="0" algn="just">
              <a:spcBef>
                <a:spcPts val="400"/>
              </a:spcBef>
              <a:spcAft>
                <a:spcPts val="0"/>
              </a:spcAft>
              <a:buClr>
                <a:schemeClr val="dk1"/>
              </a:buClr>
              <a:buSzPts val="2000"/>
              <a:buChar char="•"/>
            </a:pPr>
            <a:r>
              <a:rPr lang="en-US" sz="2000"/>
              <a:t>Không có lỗi bit</a:t>
            </a:r>
            <a:endParaRPr/>
          </a:p>
          <a:p>
            <a:pPr indent="-228600" lvl="2" marL="1143000" rtl="0" algn="just">
              <a:spcBef>
                <a:spcPts val="400"/>
              </a:spcBef>
              <a:spcAft>
                <a:spcPts val="0"/>
              </a:spcAft>
              <a:buClr>
                <a:schemeClr val="dk1"/>
              </a:buClr>
              <a:buSzPts val="2000"/>
              <a:buChar char="•"/>
            </a:pPr>
            <a:r>
              <a:rPr lang="en-US" sz="2000"/>
              <a:t>Không có mất mát gói tin</a:t>
            </a:r>
            <a:endParaRPr/>
          </a:p>
          <a:p>
            <a:pPr indent="-285750" lvl="1" marL="742950" rtl="0" algn="just">
              <a:spcBef>
                <a:spcPts val="480"/>
              </a:spcBef>
              <a:spcAft>
                <a:spcPts val="0"/>
              </a:spcAft>
              <a:buClr>
                <a:schemeClr val="dk1"/>
              </a:buClr>
              <a:buSzPts val="2400"/>
              <a:buChar char="–"/>
            </a:pPr>
            <a:r>
              <a:rPr lang="en-US" sz="2400"/>
              <a:t>Phân biệt các FSM cho bên gửi, bên nhận:</a:t>
            </a:r>
            <a:endParaRPr/>
          </a:p>
          <a:p>
            <a:pPr indent="-228600" lvl="2" marL="1143000" rtl="0" algn="just">
              <a:spcBef>
                <a:spcPts val="400"/>
              </a:spcBef>
              <a:spcAft>
                <a:spcPts val="0"/>
              </a:spcAft>
              <a:buClr>
                <a:schemeClr val="dk1"/>
              </a:buClr>
              <a:buSzPts val="2000"/>
              <a:buChar char="•"/>
            </a:pPr>
            <a:r>
              <a:rPr lang="en-US" sz="2000"/>
              <a:t>Bên gửi gửi dữ liệu vào kênh truyền cơ bản</a:t>
            </a:r>
            <a:endParaRPr/>
          </a:p>
          <a:p>
            <a:pPr indent="-228600" lvl="2" marL="1143000" rtl="0" algn="just">
              <a:spcBef>
                <a:spcPts val="400"/>
              </a:spcBef>
              <a:spcAft>
                <a:spcPts val="0"/>
              </a:spcAft>
              <a:buClr>
                <a:schemeClr val="dk1"/>
              </a:buClr>
              <a:buSzPts val="2000"/>
              <a:buChar char="•"/>
            </a:pPr>
            <a:r>
              <a:rPr lang="en-US" sz="2000"/>
              <a:t>Bên nhận đọc dữ liệu từ kênh truyền cơ bản</a:t>
            </a:r>
            <a:endParaRPr sz="1100"/>
          </a:p>
        </p:txBody>
      </p:sp>
      <p:sp>
        <p:nvSpPr>
          <p:cNvPr id="360" name="Google Shape;360;p3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61" name="Google Shape;361;p33"/>
          <p:cNvPicPr preferRelativeResize="0"/>
          <p:nvPr/>
        </p:nvPicPr>
        <p:blipFill rotWithShape="1">
          <a:blip r:embed="rId3">
            <a:alphaModFix/>
          </a:blip>
          <a:srcRect b="0" l="0" r="0" t="0"/>
          <a:stretch/>
        </p:blipFill>
        <p:spPr>
          <a:xfrm>
            <a:off x="1143000" y="4615919"/>
            <a:ext cx="7315200" cy="17848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368" name="Google Shape;368;p3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rdt2.0: Kênh truyền có lỗi bit</a:t>
            </a:r>
            <a:endParaRPr/>
          </a:p>
          <a:p>
            <a:pPr indent="-285750" lvl="1" marL="742950" rtl="0" algn="just">
              <a:spcBef>
                <a:spcPts val="560"/>
              </a:spcBef>
              <a:spcAft>
                <a:spcPts val="0"/>
              </a:spcAft>
              <a:buClr>
                <a:schemeClr val="dk1"/>
              </a:buClr>
              <a:buSzPts val="2800"/>
              <a:buChar char="–"/>
            </a:pPr>
            <a:r>
              <a:rPr lang="en-US"/>
              <a:t>Các bit trong gói tin bị thay đổi</a:t>
            </a:r>
            <a:endParaRPr/>
          </a:p>
          <a:p>
            <a:pPr indent="-228600" lvl="2" marL="1143000" rtl="0" algn="just">
              <a:spcBef>
                <a:spcPts val="480"/>
              </a:spcBef>
              <a:spcAft>
                <a:spcPts val="0"/>
              </a:spcAft>
              <a:buClr>
                <a:schemeClr val="dk1"/>
              </a:buClr>
              <a:buSzPts val="2400"/>
              <a:buChar char="•"/>
            </a:pPr>
            <a:r>
              <a:rPr lang="en-US"/>
              <a:t>Lỗi thường xảy ra khi truyền trên đường truyền vật lý hoặc khi lưu ở bộ nhớ đệm (router)</a:t>
            </a:r>
            <a:endParaRPr/>
          </a:p>
          <a:p>
            <a:pPr indent="-285750" lvl="1" marL="742950" rtl="0" algn="just">
              <a:spcBef>
                <a:spcPts val="560"/>
              </a:spcBef>
              <a:spcAft>
                <a:spcPts val="0"/>
              </a:spcAft>
              <a:buClr>
                <a:schemeClr val="dk1"/>
              </a:buClr>
              <a:buSzPts val="2800"/>
              <a:buChar char="–"/>
            </a:pPr>
            <a:r>
              <a:rPr lang="en-US"/>
              <a:t>Giả thiết tất cả các gói tin được truyền (dù có một số bit bị lỗi) vẫn được nhận theo đúng trật tự ban đầu</a:t>
            </a:r>
            <a:endParaRPr/>
          </a:p>
          <a:p>
            <a:pPr indent="-107950" lvl="1" marL="742950" rtl="0" algn="just">
              <a:spcBef>
                <a:spcPts val="560"/>
              </a:spcBef>
              <a:spcAft>
                <a:spcPts val="0"/>
              </a:spcAft>
              <a:buClr>
                <a:schemeClr val="dk1"/>
              </a:buClr>
              <a:buSzPts val="2800"/>
              <a:buNone/>
            </a:pPr>
            <a:r>
              <a:t/>
            </a:r>
            <a:endParaRPr/>
          </a:p>
        </p:txBody>
      </p:sp>
      <p:sp>
        <p:nvSpPr>
          <p:cNvPr id="369" name="Google Shape;369;p3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70" name="Google Shape;370;p34"/>
          <p:cNvSpPr/>
          <p:nvPr/>
        </p:nvSpPr>
        <p:spPr>
          <a:xfrm>
            <a:off x="1395740" y="4475836"/>
            <a:ext cx="7203973"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rgbClr val="CD0000"/>
                </a:solidFill>
                <a:latin typeface="Arial"/>
                <a:ea typeface="Arial"/>
                <a:cs typeface="Arial"/>
                <a:sym typeface="Arial"/>
              </a:rPr>
              <a:t>Làm thế nào con người khắc phục được “lỗi”</a:t>
            </a:r>
            <a:endParaRPr/>
          </a:p>
          <a:p>
            <a:pPr indent="0" lvl="0" marL="0" marR="0" rtl="0" algn="ctr">
              <a:spcBef>
                <a:spcPts val="0"/>
              </a:spcBef>
              <a:spcAft>
                <a:spcPts val="0"/>
              </a:spcAft>
              <a:buNone/>
            </a:pPr>
            <a:r>
              <a:rPr i="1" lang="en-US" sz="2800">
                <a:solidFill>
                  <a:srgbClr val="CD0000"/>
                </a:solidFill>
                <a:latin typeface="Arial"/>
                <a:ea typeface="Arial"/>
                <a:cs typeface="Arial"/>
                <a:sym typeface="Arial"/>
              </a:rPr>
              <a:t>trong suốt quá trình thực hiện cuộc nói chuyện qua điện thoại?</a:t>
            </a:r>
            <a:endParaRPr i="1" sz="2800">
              <a:solidFill>
                <a:schemeClr val="dk1"/>
              </a:solidFill>
              <a:latin typeface="Arial"/>
              <a:ea typeface="Arial"/>
              <a:cs typeface="Arial"/>
              <a:sym typeface="Arial"/>
            </a:endParaRPr>
          </a:p>
        </p:txBody>
      </p:sp>
      <p:sp>
        <p:nvSpPr>
          <p:cNvPr id="371" name="Google Shape;371;p34"/>
          <p:cNvSpPr txBox="1"/>
          <p:nvPr/>
        </p:nvSpPr>
        <p:spPr>
          <a:xfrm>
            <a:off x="990600" y="5867400"/>
            <a:ext cx="75438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strike="noStrike">
                <a:solidFill>
                  <a:srgbClr val="1E7ABA"/>
                </a:solidFill>
                <a:latin typeface="Arial"/>
                <a:ea typeface="Arial"/>
                <a:cs typeface="Arial"/>
                <a:sym typeface="Arial"/>
              </a:rPr>
              <a:t>ARQ (Automatic Repeat reQuest) protocols</a:t>
            </a:r>
            <a:endParaRPr sz="2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377" name="Google Shape;377;p3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rdt2.0: Kênh truyền có lỗi bit</a:t>
            </a:r>
            <a:endParaRPr/>
          </a:p>
          <a:p>
            <a:pPr indent="-285750" lvl="1" marL="742950" rtl="0" algn="just">
              <a:spcBef>
                <a:spcPts val="560"/>
              </a:spcBef>
              <a:spcAft>
                <a:spcPts val="0"/>
              </a:spcAft>
              <a:buClr>
                <a:schemeClr val="dk1"/>
              </a:buClr>
              <a:buSzPts val="2800"/>
              <a:buChar char="–"/>
            </a:pPr>
            <a:r>
              <a:rPr lang="en-US"/>
              <a:t>Để xử lý bít lỗi, về cơ bản có 3 tính năng được bổ sung trong ARQ </a:t>
            </a:r>
            <a:endParaRPr/>
          </a:p>
          <a:p>
            <a:pPr indent="-228600" lvl="2" marL="1143000" rtl="0" algn="just">
              <a:spcBef>
                <a:spcPts val="480"/>
              </a:spcBef>
              <a:spcAft>
                <a:spcPts val="0"/>
              </a:spcAft>
              <a:buClr>
                <a:schemeClr val="dk1"/>
              </a:buClr>
              <a:buSzPts val="2400"/>
              <a:buChar char="•"/>
            </a:pPr>
            <a:r>
              <a:rPr lang="en-US"/>
              <a:t>Bên nhận phát hiện lỗi</a:t>
            </a:r>
            <a:endParaRPr/>
          </a:p>
          <a:p>
            <a:pPr indent="-228600" lvl="3" marL="1600200" rtl="0" algn="just">
              <a:spcBef>
                <a:spcPts val="400"/>
              </a:spcBef>
              <a:spcAft>
                <a:spcPts val="0"/>
              </a:spcAft>
              <a:buClr>
                <a:schemeClr val="dk1"/>
              </a:buClr>
              <a:buSzPts val="2000"/>
              <a:buChar char="–"/>
            </a:pPr>
            <a:r>
              <a:rPr lang="en-US"/>
              <a:t>Bên nhận biết được bít nào mình nhận được bị lỗi</a:t>
            </a:r>
            <a:endParaRPr/>
          </a:p>
          <a:p>
            <a:pPr indent="-228600" lvl="4" marL="2057400" rtl="0" algn="just">
              <a:spcBef>
                <a:spcPts val="360"/>
              </a:spcBef>
              <a:spcAft>
                <a:spcPts val="0"/>
              </a:spcAft>
              <a:buClr>
                <a:srgbClr val="333333"/>
              </a:buClr>
              <a:buSzPts val="1800"/>
              <a:buChar char="»"/>
            </a:pPr>
            <a:r>
              <a:rPr b="0" i="0" lang="en-US" sz="1800" u="none" strike="noStrike">
                <a:solidFill>
                  <a:srgbClr val="333333"/>
                </a:solidFill>
                <a:latin typeface="Arial"/>
                <a:ea typeface="Arial"/>
                <a:cs typeface="Arial"/>
                <a:sym typeface="Arial"/>
              </a:rPr>
              <a:t>UDP sử dụng checksum</a:t>
            </a:r>
            <a:endParaRPr/>
          </a:p>
          <a:p>
            <a:pPr indent="-228600" lvl="2" marL="1143000" rtl="0" algn="just">
              <a:spcBef>
                <a:spcPts val="480"/>
              </a:spcBef>
              <a:spcAft>
                <a:spcPts val="0"/>
              </a:spcAft>
              <a:buClr>
                <a:schemeClr val="dk1"/>
              </a:buClr>
              <a:buSzPts val="2400"/>
              <a:buChar char="•"/>
            </a:pPr>
            <a:r>
              <a:rPr lang="en-US"/>
              <a:t>Bên nhận gửi phản hồi (Receiver feedback)</a:t>
            </a:r>
            <a:endParaRPr/>
          </a:p>
          <a:p>
            <a:pPr indent="-228600" lvl="3" marL="1600200" rtl="0" algn="just">
              <a:spcBef>
                <a:spcPts val="400"/>
              </a:spcBef>
              <a:spcAft>
                <a:spcPts val="0"/>
              </a:spcAft>
              <a:buClr>
                <a:schemeClr val="dk1"/>
              </a:buClr>
              <a:buSzPts val="2000"/>
              <a:buChar char="–"/>
            </a:pPr>
            <a:r>
              <a:rPr lang="en-US"/>
              <a:t>Báo nhận ACK (acknowledgement): bên nhận thông báo rõ cho cho bên gửi là gói tin nhận được tốt</a:t>
            </a:r>
            <a:endParaRPr/>
          </a:p>
          <a:p>
            <a:pPr indent="-228600" lvl="3" marL="1600200" rtl="0" algn="just">
              <a:spcBef>
                <a:spcPts val="400"/>
              </a:spcBef>
              <a:spcAft>
                <a:spcPts val="0"/>
              </a:spcAft>
              <a:buClr>
                <a:schemeClr val="dk1"/>
              </a:buClr>
              <a:buSzPts val="2000"/>
              <a:buChar char="–"/>
            </a:pPr>
            <a:r>
              <a:rPr lang="en-US"/>
              <a:t>Báo nhận NAK (negative acknowledgement): bên nhận thông báo rõ cho bên gửi là gói tin nhận được có lỗi</a:t>
            </a:r>
            <a:endParaRPr/>
          </a:p>
          <a:p>
            <a:pPr indent="-228600" lvl="3" marL="1600200" rtl="0" algn="just">
              <a:spcBef>
                <a:spcPts val="400"/>
              </a:spcBef>
              <a:spcAft>
                <a:spcPts val="0"/>
              </a:spcAft>
              <a:buClr>
                <a:schemeClr val="dk1"/>
              </a:buClr>
              <a:buSzPts val="2000"/>
              <a:buChar char="–"/>
            </a:pPr>
            <a:r>
              <a:rPr b="0" i="0" lang="en-US" u="none" strike="noStrike">
                <a:latin typeface="Arial"/>
                <a:ea typeface="Arial"/>
                <a:cs typeface="Arial"/>
                <a:sym typeface="Arial"/>
              </a:rPr>
              <a:t>Các gói ACK hay NAK chỉ có độ dài 1 bit: 0 - NAK và 1 – ACK</a:t>
            </a:r>
            <a:endParaRPr/>
          </a:p>
          <a:p>
            <a:pPr indent="-228600" lvl="2" marL="1143000" rtl="0" algn="just">
              <a:spcBef>
                <a:spcPts val="480"/>
              </a:spcBef>
              <a:spcAft>
                <a:spcPts val="0"/>
              </a:spcAft>
              <a:buClr>
                <a:schemeClr val="dk1"/>
              </a:buClr>
              <a:buSzPts val="2400"/>
              <a:buChar char="•"/>
            </a:pPr>
            <a:r>
              <a:rPr lang="en-US"/>
              <a:t>Bên gửi truyền lại gói tin có báo nhận là NAK</a:t>
            </a:r>
            <a:endParaRPr/>
          </a:p>
          <a:p>
            <a:pPr indent="-76200" lvl="2" marL="1143000" rtl="0" algn="just">
              <a:spcBef>
                <a:spcPts val="480"/>
              </a:spcBef>
              <a:spcAft>
                <a:spcPts val="0"/>
              </a:spcAft>
              <a:buClr>
                <a:schemeClr val="dk1"/>
              </a:buClr>
              <a:buSzPts val="2400"/>
              <a:buNone/>
            </a:pPr>
            <a:r>
              <a:t/>
            </a:r>
            <a:endParaRPr/>
          </a:p>
        </p:txBody>
      </p:sp>
      <p:sp>
        <p:nvSpPr>
          <p:cNvPr id="378" name="Google Shape;378;p3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384" name="Google Shape;384;p3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rdt2.0: Kênh truyền có lỗi bit</a:t>
            </a:r>
            <a:endParaRPr/>
          </a:p>
          <a:p>
            <a:pPr indent="-285750" lvl="1" marL="742950" rtl="0" algn="just">
              <a:spcBef>
                <a:spcPts val="560"/>
              </a:spcBef>
              <a:spcAft>
                <a:spcPts val="0"/>
              </a:spcAft>
              <a:buClr>
                <a:schemeClr val="dk1"/>
              </a:buClr>
              <a:buSzPts val="2800"/>
              <a:buChar char="–"/>
            </a:pPr>
            <a:r>
              <a:rPr lang="en-US"/>
              <a:t>Các cơ chế mới trong rdt2.0 (so với rdt1.0)</a:t>
            </a:r>
            <a:endParaRPr/>
          </a:p>
          <a:p>
            <a:pPr indent="-228600" lvl="2" marL="1143000" rtl="0" algn="just">
              <a:spcBef>
                <a:spcPts val="480"/>
              </a:spcBef>
              <a:spcAft>
                <a:spcPts val="0"/>
              </a:spcAft>
              <a:buClr>
                <a:schemeClr val="dk1"/>
              </a:buClr>
              <a:buSzPts val="2400"/>
              <a:buChar char="•"/>
            </a:pPr>
            <a:r>
              <a:rPr lang="en-US"/>
              <a:t>Phát hiện lỗi</a:t>
            </a:r>
            <a:endParaRPr/>
          </a:p>
          <a:p>
            <a:pPr indent="-228600" lvl="2" marL="1143000" rtl="0" algn="just">
              <a:spcBef>
                <a:spcPts val="480"/>
              </a:spcBef>
              <a:spcAft>
                <a:spcPts val="0"/>
              </a:spcAft>
              <a:buClr>
                <a:schemeClr val="dk1"/>
              </a:buClr>
              <a:buSzPts val="2400"/>
              <a:buChar char="•"/>
            </a:pPr>
            <a:r>
              <a:rPr lang="en-US"/>
              <a:t>Phản hồi: các thông điệp điều khiển (ACK,NAK) từ bên nhận gửi về cho bên gửi</a:t>
            </a:r>
            <a:endParaRPr sz="4600"/>
          </a:p>
          <a:p>
            <a:pPr indent="-76200" lvl="2" marL="1143000" rtl="0" algn="just">
              <a:spcBef>
                <a:spcPts val="480"/>
              </a:spcBef>
              <a:spcAft>
                <a:spcPts val="0"/>
              </a:spcAft>
              <a:buClr>
                <a:schemeClr val="dk1"/>
              </a:buClr>
              <a:buSzPts val="2400"/>
              <a:buNone/>
            </a:pPr>
            <a:r>
              <a:t/>
            </a:r>
            <a:endParaRPr/>
          </a:p>
        </p:txBody>
      </p:sp>
      <p:sp>
        <p:nvSpPr>
          <p:cNvPr id="385" name="Google Shape;385;p3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392" name="Google Shape;392;p3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rdt2.0: Đặc tả FSM</a:t>
            </a:r>
            <a:endParaRPr/>
          </a:p>
        </p:txBody>
      </p:sp>
      <p:sp>
        <p:nvSpPr>
          <p:cNvPr id="393" name="Google Shape;393;p3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94" name="Google Shape;394;p37"/>
          <p:cNvPicPr preferRelativeResize="0"/>
          <p:nvPr/>
        </p:nvPicPr>
        <p:blipFill rotWithShape="1">
          <a:blip r:embed="rId3">
            <a:alphaModFix/>
          </a:blip>
          <a:srcRect b="0" l="0" r="0" t="0"/>
          <a:stretch/>
        </p:blipFill>
        <p:spPr>
          <a:xfrm>
            <a:off x="1009650" y="1890849"/>
            <a:ext cx="7581900" cy="4616313"/>
          </a:xfrm>
          <a:prstGeom prst="rect">
            <a:avLst/>
          </a:prstGeom>
          <a:noFill/>
          <a:ln>
            <a:noFill/>
          </a:ln>
        </p:spPr>
      </p:pic>
      <p:sp>
        <p:nvSpPr>
          <p:cNvPr id="395" name="Google Shape;395;p37"/>
          <p:cNvSpPr txBox="1"/>
          <p:nvPr/>
        </p:nvSpPr>
        <p:spPr>
          <a:xfrm>
            <a:off x="422366" y="5370493"/>
            <a:ext cx="5003347"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468273"/>
              </a:buClr>
              <a:buSzPts val="2800"/>
              <a:buFont typeface="Courier"/>
              <a:buNone/>
            </a:pPr>
            <a:r>
              <a:rPr b="1" i="1" lang="en-US" sz="2800" u="none" strike="noStrike">
                <a:solidFill>
                  <a:srgbClr val="468273"/>
                </a:solidFill>
                <a:latin typeface="Courier"/>
                <a:ea typeface="Courier"/>
                <a:cs typeface="Courier"/>
                <a:sym typeface="Courier"/>
              </a:rPr>
              <a:t>rdt2.0</a:t>
            </a:r>
            <a:r>
              <a:rPr b="0" i="1" lang="en-US" sz="2800" u="none" strike="noStrike">
                <a:solidFill>
                  <a:srgbClr val="468273"/>
                </a:solidFill>
                <a:latin typeface="Courier"/>
                <a:ea typeface="Courier"/>
                <a:cs typeface="Courier"/>
                <a:sym typeface="Courier"/>
              </a:rPr>
              <a:t> </a:t>
            </a:r>
            <a:r>
              <a:rPr b="1" i="1" lang="en-US" sz="2800" u="none" strike="noStrike">
                <a:solidFill>
                  <a:schemeClr val="dk1"/>
                </a:solidFill>
                <a:latin typeface="Courier"/>
                <a:ea typeface="Courier"/>
                <a:cs typeface="Courier"/>
                <a:sym typeface="Courier"/>
              </a:rPr>
              <a:t>còn được gọi là giao thức </a:t>
            </a:r>
            <a:r>
              <a:rPr b="1" i="0" lang="en-US" sz="2800" u="none" strike="noStrike">
                <a:solidFill>
                  <a:srgbClr val="1E7ABA"/>
                </a:solidFill>
                <a:latin typeface="Arial"/>
                <a:ea typeface="Arial"/>
                <a:cs typeface="Arial"/>
                <a:sym typeface="Arial"/>
              </a:rPr>
              <a:t>stop-and-wait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02" name="Google Shape;402;p3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rdt2.0: Lỗ hổng</a:t>
            </a:r>
            <a:endParaRPr/>
          </a:p>
          <a:p>
            <a:pPr indent="-285750" lvl="1" marL="742950" rtl="0" algn="just">
              <a:spcBef>
                <a:spcPts val="560"/>
              </a:spcBef>
              <a:spcAft>
                <a:spcPts val="0"/>
              </a:spcAft>
              <a:buClr>
                <a:schemeClr val="dk1"/>
              </a:buClr>
              <a:buSzPts val="2800"/>
              <a:buChar char="–"/>
            </a:pPr>
            <a:r>
              <a:rPr lang="en-US"/>
              <a:t>Gói ACK hay NAK bị lỗi =&gt; người gửi sẽ không biết được bên nhận đã nhận đúng đoạn dữ liệu cuối cùng hay chưa</a:t>
            </a:r>
            <a:endParaRPr/>
          </a:p>
          <a:p>
            <a:pPr indent="-285750" lvl="1" marL="742950" rtl="0" algn="just">
              <a:spcBef>
                <a:spcPts val="560"/>
              </a:spcBef>
              <a:spcAft>
                <a:spcPts val="0"/>
              </a:spcAft>
              <a:buClr>
                <a:schemeClr val="dk1"/>
              </a:buClr>
              <a:buSzPts val="2800"/>
              <a:buChar char="–"/>
            </a:pPr>
            <a:r>
              <a:rPr lang="en-US"/>
              <a:t>Khắc phục lỗi này như thế nào</a:t>
            </a:r>
            <a:endParaRPr/>
          </a:p>
          <a:p>
            <a:pPr indent="-228600" lvl="2" marL="1143000" rtl="0" algn="just">
              <a:spcBef>
                <a:spcPts val="480"/>
              </a:spcBef>
              <a:spcAft>
                <a:spcPts val="0"/>
              </a:spcAft>
              <a:buClr>
                <a:schemeClr val="dk1"/>
              </a:buClr>
              <a:buSzPts val="2400"/>
              <a:buChar char="•"/>
            </a:pPr>
            <a:r>
              <a:rPr lang="en-US"/>
              <a:t>Thêm gói tin báo hiệu mới</a:t>
            </a:r>
            <a:endParaRPr/>
          </a:p>
          <a:p>
            <a:pPr indent="-228600" lvl="3" marL="1600200" rtl="0" algn="just">
              <a:spcBef>
                <a:spcPts val="400"/>
              </a:spcBef>
              <a:spcAft>
                <a:spcPts val="0"/>
              </a:spcAft>
              <a:buClr>
                <a:schemeClr val="dk1"/>
              </a:buClr>
              <a:buSzPts val="2000"/>
              <a:buChar char="–"/>
            </a:pPr>
            <a:r>
              <a:rPr lang="en-US"/>
              <a:t>Cuộc hội thoại của con người</a:t>
            </a:r>
            <a:endParaRPr/>
          </a:p>
          <a:p>
            <a:pPr indent="-228600" lvl="4" marL="2057400" rtl="0" algn="just">
              <a:spcBef>
                <a:spcPts val="360"/>
              </a:spcBef>
              <a:spcAft>
                <a:spcPts val="0"/>
              </a:spcAft>
              <a:buClr>
                <a:schemeClr val="dk1"/>
              </a:buClr>
              <a:buSzPts val="1800"/>
              <a:buChar char="»"/>
            </a:pPr>
            <a:r>
              <a:rPr lang="en-US"/>
              <a:t>Người gửi không hiểu câu nói “OK” hay “xin nhắc lại” của người nhận</a:t>
            </a:r>
            <a:endParaRPr/>
          </a:p>
          <a:p>
            <a:pPr indent="-228600" lvl="4" marL="2057400" rtl="0" algn="just">
              <a:spcBef>
                <a:spcPts val="360"/>
              </a:spcBef>
              <a:spcAft>
                <a:spcPts val="0"/>
              </a:spcAft>
              <a:buClr>
                <a:schemeClr val="dk1"/>
              </a:buClr>
              <a:buSzPts val="1800"/>
              <a:buChar char="»"/>
            </a:pPr>
            <a:r>
              <a:rPr lang="en-US"/>
              <a:t>Người gửi sẽ hỏi lại “Bạn đã nói gì vậy” ⬄ một kiểu gói tin mới được tạo ra ngoài ACK và NAK</a:t>
            </a:r>
            <a:endParaRPr/>
          </a:p>
          <a:p>
            <a:pPr indent="-228600" lvl="4" marL="2057400" rtl="0" algn="just">
              <a:spcBef>
                <a:spcPts val="360"/>
              </a:spcBef>
              <a:spcAft>
                <a:spcPts val="0"/>
              </a:spcAft>
              <a:buClr>
                <a:schemeClr val="dk1"/>
              </a:buClr>
              <a:buSzPts val="1800"/>
              <a:buChar char="»"/>
            </a:pPr>
            <a:r>
              <a:rPr lang="en-US"/>
              <a:t>Nếu gói “Bạn đã nói gì vậy” cũng bị lỗi =&gt; chuyển cái khó này sang cái khó khác</a:t>
            </a:r>
            <a:endParaRPr/>
          </a:p>
          <a:p>
            <a:pPr indent="-107950" lvl="1" marL="742950" rtl="0" algn="just">
              <a:spcBef>
                <a:spcPts val="560"/>
              </a:spcBef>
              <a:spcAft>
                <a:spcPts val="0"/>
              </a:spcAft>
              <a:buClr>
                <a:schemeClr val="dk1"/>
              </a:buClr>
              <a:buSzPts val="2800"/>
              <a:buNone/>
            </a:pPr>
            <a:r>
              <a:t/>
            </a:r>
            <a:endParaRPr/>
          </a:p>
          <a:p>
            <a:pPr indent="-107950" lvl="1" marL="742950" rtl="0" algn="just">
              <a:spcBef>
                <a:spcPts val="560"/>
              </a:spcBef>
              <a:spcAft>
                <a:spcPts val="0"/>
              </a:spcAft>
              <a:buClr>
                <a:schemeClr val="dk1"/>
              </a:buClr>
              <a:buSzPts val="2800"/>
              <a:buNone/>
            </a:pPr>
            <a:r>
              <a:t/>
            </a:r>
            <a:endParaRPr/>
          </a:p>
        </p:txBody>
      </p:sp>
      <p:sp>
        <p:nvSpPr>
          <p:cNvPr id="403" name="Google Shape;403;p3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10" name="Google Shape;410;p3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rdt2.0: Lỗ hổng-khắc phục</a:t>
            </a:r>
            <a:endParaRPr/>
          </a:p>
          <a:p>
            <a:pPr indent="-285750" lvl="1" marL="742950" rtl="0" algn="just">
              <a:spcBef>
                <a:spcPts val="560"/>
              </a:spcBef>
              <a:spcAft>
                <a:spcPts val="0"/>
              </a:spcAft>
              <a:buClr>
                <a:schemeClr val="dk1"/>
              </a:buClr>
              <a:buSzPts val="2800"/>
              <a:buChar char="–"/>
            </a:pPr>
            <a:r>
              <a:rPr lang="en-US"/>
              <a:t>Khi ACK/NAK bị hỏng</a:t>
            </a:r>
            <a:endParaRPr/>
          </a:p>
          <a:p>
            <a:pPr indent="-228600" lvl="2" marL="1143000" rtl="0" algn="just">
              <a:spcBef>
                <a:spcPts val="480"/>
              </a:spcBef>
              <a:spcAft>
                <a:spcPts val="0"/>
              </a:spcAft>
              <a:buClr>
                <a:schemeClr val="dk1"/>
              </a:buClr>
              <a:buSzPts val="2400"/>
              <a:buChar char="•"/>
            </a:pPr>
            <a:r>
              <a:rPr lang="en-US"/>
              <a:t>Bên gửi không biết được điều gì đã xảy ra tại bên nhận!</a:t>
            </a:r>
            <a:endParaRPr/>
          </a:p>
          <a:p>
            <a:pPr indent="-228600" lvl="2" marL="1143000" rtl="0" algn="just">
              <a:spcBef>
                <a:spcPts val="480"/>
              </a:spcBef>
              <a:spcAft>
                <a:spcPts val="0"/>
              </a:spcAft>
              <a:buClr>
                <a:schemeClr val="dk1"/>
              </a:buClr>
              <a:buSzPts val="2400"/>
              <a:buChar char="•"/>
            </a:pPr>
            <a:r>
              <a:rPr lang="en-US"/>
              <a:t>Không thể đơn phương truyền lại: có thể bị trùng lặp</a:t>
            </a:r>
            <a:endParaRPr/>
          </a:p>
          <a:p>
            <a:pPr indent="-285750" lvl="1" marL="742950" rtl="0" algn="just">
              <a:spcBef>
                <a:spcPts val="560"/>
              </a:spcBef>
              <a:spcAft>
                <a:spcPts val="0"/>
              </a:spcAft>
              <a:buClr>
                <a:schemeClr val="dk1"/>
              </a:buClr>
              <a:buSzPts val="2800"/>
              <a:buChar char="–"/>
            </a:pPr>
            <a:r>
              <a:rPr lang="en-US"/>
              <a:t>Xử lý trùng lặp</a:t>
            </a:r>
            <a:endParaRPr/>
          </a:p>
          <a:p>
            <a:pPr indent="-228600" lvl="2" marL="1143000" rtl="0" algn="just">
              <a:spcBef>
                <a:spcPts val="480"/>
              </a:spcBef>
              <a:spcAft>
                <a:spcPts val="0"/>
              </a:spcAft>
              <a:buClr>
                <a:schemeClr val="dk1"/>
              </a:buClr>
              <a:buSzPts val="2400"/>
              <a:buChar char="•"/>
            </a:pPr>
            <a:r>
              <a:rPr lang="en-US"/>
              <a:t>Bên gửi truyền lại gói tin hiện tại nếu ACK/NAK bị hỏng</a:t>
            </a:r>
            <a:endParaRPr/>
          </a:p>
          <a:p>
            <a:pPr indent="-228600" lvl="2" marL="1143000" rtl="0" algn="just">
              <a:spcBef>
                <a:spcPts val="480"/>
              </a:spcBef>
              <a:spcAft>
                <a:spcPts val="0"/>
              </a:spcAft>
              <a:buClr>
                <a:schemeClr val="dk1"/>
              </a:buClr>
              <a:buSzPts val="2400"/>
              <a:buChar char="•"/>
            </a:pPr>
            <a:r>
              <a:rPr lang="en-US"/>
              <a:t>Bên gửi thêm số thứ tự (sequence number) vào trong mỗi gói tin. Số thứ tự có độ dài 1 bít.</a:t>
            </a:r>
            <a:endParaRPr/>
          </a:p>
          <a:p>
            <a:pPr indent="-228600" lvl="2" marL="1143000" rtl="0" algn="just">
              <a:spcBef>
                <a:spcPts val="480"/>
              </a:spcBef>
              <a:spcAft>
                <a:spcPts val="0"/>
              </a:spcAft>
              <a:buClr>
                <a:schemeClr val="dk1"/>
              </a:buClr>
              <a:buSzPts val="2400"/>
              <a:buChar char="•"/>
            </a:pPr>
            <a:r>
              <a:rPr lang="en-US"/>
              <a:t>Bên nhận bỏ qua (không nhận) gói bị trùng lặp</a:t>
            </a:r>
            <a:endParaRPr/>
          </a:p>
        </p:txBody>
      </p:sp>
      <p:sp>
        <p:nvSpPr>
          <p:cNvPr id="411" name="Google Shape;411;p3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Nội dung</a:t>
            </a:r>
            <a:endParaRPr/>
          </a:p>
        </p:txBody>
      </p:sp>
      <p:sp>
        <p:nvSpPr>
          <p:cNvPr id="100" name="Google Shape;100;p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t>Giới thiệu các dịch vụ tầng giao vận</a:t>
            </a:r>
            <a:endParaRPr/>
          </a:p>
          <a:p>
            <a:pPr indent="-342900" lvl="0" marL="342900" rtl="0" algn="just">
              <a:spcBef>
                <a:spcPts val="560"/>
              </a:spcBef>
              <a:spcAft>
                <a:spcPts val="0"/>
              </a:spcAft>
              <a:buClr>
                <a:srgbClr val="BFBFBF"/>
              </a:buClr>
              <a:buSzPts val="2800"/>
              <a:buChar char="•"/>
            </a:pPr>
            <a:r>
              <a:rPr lang="en-US" sz="2800">
                <a:solidFill>
                  <a:srgbClr val="BFBFBF"/>
                </a:solidFill>
              </a:rPr>
              <a:t>Ghép kênh và phân kênh</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không kết nối: UDP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tắc truyền dữ liệu tin cậy</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hướng kết nối: TCP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lý điều khiển tắc nghẽn</a:t>
            </a:r>
            <a:endParaRPr/>
          </a:p>
          <a:p>
            <a:pPr indent="-342900" lvl="0" marL="342900" rtl="0" algn="just">
              <a:spcBef>
                <a:spcPts val="560"/>
              </a:spcBef>
              <a:spcAft>
                <a:spcPts val="0"/>
              </a:spcAft>
              <a:buClr>
                <a:srgbClr val="BFBFBF"/>
              </a:buClr>
              <a:buSzPts val="2800"/>
              <a:buChar char="•"/>
            </a:pPr>
            <a:r>
              <a:rPr lang="en-US" sz="2800">
                <a:solidFill>
                  <a:srgbClr val="BFBFBF"/>
                </a:solidFill>
              </a:rPr>
              <a:t>Điều khiển tắc nghẽn TCP</a:t>
            </a:r>
            <a:endParaRPr/>
          </a:p>
        </p:txBody>
      </p:sp>
      <p:sp>
        <p:nvSpPr>
          <p:cNvPr id="101" name="Google Shape;101;p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18" name="Google Shape;418;p40"/>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rdt2.1</a:t>
            </a:r>
            <a:endParaRPr/>
          </a:p>
        </p:txBody>
      </p:sp>
      <p:sp>
        <p:nvSpPr>
          <p:cNvPr id="419" name="Google Shape;419;p4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20" name="Google Shape;420;p40"/>
          <p:cNvPicPr preferRelativeResize="0"/>
          <p:nvPr/>
        </p:nvPicPr>
        <p:blipFill rotWithShape="1">
          <a:blip r:embed="rId3">
            <a:alphaModFix/>
          </a:blip>
          <a:srcRect b="0" l="0" r="0" t="0"/>
          <a:stretch/>
        </p:blipFill>
        <p:spPr>
          <a:xfrm>
            <a:off x="1295400" y="1739126"/>
            <a:ext cx="7391400" cy="45854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27" name="Google Shape;427;p41"/>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rdt2.1: Bên gửi/nhận xử lý các ACK/NAK bị hỏng</a:t>
            </a:r>
            <a:endParaRPr/>
          </a:p>
        </p:txBody>
      </p:sp>
      <p:sp>
        <p:nvSpPr>
          <p:cNvPr id="428" name="Google Shape;428;p4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29" name="Google Shape;429;p41"/>
          <p:cNvPicPr preferRelativeResize="0"/>
          <p:nvPr/>
        </p:nvPicPr>
        <p:blipFill rotWithShape="1">
          <a:blip r:embed="rId3">
            <a:alphaModFix/>
          </a:blip>
          <a:srcRect b="0" l="0" r="0" t="0"/>
          <a:stretch/>
        </p:blipFill>
        <p:spPr>
          <a:xfrm>
            <a:off x="141190" y="2448088"/>
            <a:ext cx="4114800" cy="2706050"/>
          </a:xfrm>
          <a:prstGeom prst="rect">
            <a:avLst/>
          </a:prstGeom>
          <a:noFill/>
          <a:ln>
            <a:noFill/>
          </a:ln>
        </p:spPr>
      </p:pic>
      <p:pic>
        <p:nvPicPr>
          <p:cNvPr id="430" name="Google Shape;430;p41"/>
          <p:cNvPicPr preferRelativeResize="0"/>
          <p:nvPr/>
        </p:nvPicPr>
        <p:blipFill rotWithShape="1">
          <a:blip r:embed="rId4">
            <a:alphaModFix/>
          </a:blip>
          <a:srcRect b="0" l="0" r="0" t="0"/>
          <a:stretch/>
        </p:blipFill>
        <p:spPr>
          <a:xfrm>
            <a:off x="4295178" y="3801113"/>
            <a:ext cx="4790039" cy="2819400"/>
          </a:xfrm>
          <a:prstGeom prst="rect">
            <a:avLst/>
          </a:prstGeom>
          <a:noFill/>
          <a:ln>
            <a:noFill/>
          </a:ln>
        </p:spPr>
      </p:pic>
      <p:sp>
        <p:nvSpPr>
          <p:cNvPr id="431" name="Google Shape;431;p41"/>
          <p:cNvSpPr txBox="1"/>
          <p:nvPr/>
        </p:nvSpPr>
        <p:spPr>
          <a:xfrm>
            <a:off x="1524000" y="5370037"/>
            <a:ext cx="16002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Bên gửi</a:t>
            </a:r>
            <a:endParaRPr/>
          </a:p>
        </p:txBody>
      </p:sp>
      <p:sp>
        <p:nvSpPr>
          <p:cNvPr id="432" name="Google Shape;432;p41"/>
          <p:cNvSpPr txBox="1"/>
          <p:nvPr/>
        </p:nvSpPr>
        <p:spPr>
          <a:xfrm>
            <a:off x="6019800" y="3056887"/>
            <a:ext cx="184855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Bên nhận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39" name="Google Shape;439;p42"/>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rdt2.2: Một giao thức không cần NAK</a:t>
            </a:r>
            <a:endParaRPr/>
          </a:p>
          <a:p>
            <a:pPr indent="-285750" lvl="1" marL="742950" rtl="0" algn="just">
              <a:spcBef>
                <a:spcPts val="560"/>
              </a:spcBef>
              <a:spcAft>
                <a:spcPts val="0"/>
              </a:spcAft>
              <a:buClr>
                <a:schemeClr val="dk1"/>
              </a:buClr>
              <a:buSzPts val="2800"/>
              <a:buChar char="–"/>
            </a:pPr>
            <a:r>
              <a:rPr lang="en-US"/>
              <a:t>Chức năng giống như trong rdt2.1, nhưng chỉ dùng báo nhận ACK</a:t>
            </a:r>
            <a:endParaRPr/>
          </a:p>
          <a:p>
            <a:pPr indent="-285750" lvl="1" marL="742950" rtl="0" algn="just">
              <a:spcBef>
                <a:spcPts val="560"/>
              </a:spcBef>
              <a:spcAft>
                <a:spcPts val="0"/>
              </a:spcAft>
              <a:buClr>
                <a:schemeClr val="dk1"/>
              </a:buClr>
              <a:buSzPts val="2800"/>
              <a:buChar char="–"/>
            </a:pPr>
            <a:r>
              <a:rPr lang="en-US"/>
              <a:t>Thay vì sử dụng NAK, bên nhận sẽ gửi ACK cho gói tin cuối cùng nhận tốt</a:t>
            </a:r>
            <a:endParaRPr/>
          </a:p>
          <a:p>
            <a:pPr indent="-228600" lvl="2" marL="1143000" rtl="0" algn="just">
              <a:spcBef>
                <a:spcPts val="480"/>
              </a:spcBef>
              <a:spcAft>
                <a:spcPts val="0"/>
              </a:spcAft>
              <a:buClr>
                <a:schemeClr val="dk1"/>
              </a:buClr>
              <a:buSzPts val="2400"/>
              <a:buChar char="•"/>
            </a:pPr>
            <a:r>
              <a:rPr lang="en-US"/>
              <a:t>Bên nhận phải thêm số thứ tự của gói tin đang được báo nhận</a:t>
            </a:r>
            <a:endParaRPr/>
          </a:p>
          <a:p>
            <a:pPr indent="-285750" lvl="1" marL="742950" rtl="0" algn="just">
              <a:spcBef>
                <a:spcPts val="560"/>
              </a:spcBef>
              <a:spcAft>
                <a:spcPts val="0"/>
              </a:spcAft>
              <a:buClr>
                <a:schemeClr val="dk1"/>
              </a:buClr>
              <a:buSzPts val="2800"/>
              <a:buChar char="–"/>
            </a:pPr>
            <a:r>
              <a:rPr lang="en-US"/>
              <a:t>ACK bị trùng lặp tại bên gửi sẽ dẫn đến cùng hành động như NAK: truyền lại gói tin hiện tại</a:t>
            </a:r>
            <a:endParaRPr/>
          </a:p>
        </p:txBody>
      </p:sp>
      <p:sp>
        <p:nvSpPr>
          <p:cNvPr id="440" name="Google Shape;440;p4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47" name="Google Shape;447;p43"/>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rdt2.2: Bên gửi</a:t>
            </a:r>
            <a:endParaRPr/>
          </a:p>
        </p:txBody>
      </p:sp>
      <p:sp>
        <p:nvSpPr>
          <p:cNvPr id="448" name="Google Shape;448;p4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49" name="Google Shape;449;p43"/>
          <p:cNvPicPr preferRelativeResize="0"/>
          <p:nvPr/>
        </p:nvPicPr>
        <p:blipFill rotWithShape="1">
          <a:blip r:embed="rId3">
            <a:alphaModFix/>
          </a:blip>
          <a:srcRect b="0" l="0" r="0" t="0"/>
          <a:stretch/>
        </p:blipFill>
        <p:spPr>
          <a:xfrm>
            <a:off x="1600200" y="1798259"/>
            <a:ext cx="6400800" cy="461206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56" name="Google Shape;456;p44"/>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rdt2.2: Bên nhận</a:t>
            </a:r>
            <a:endParaRPr/>
          </a:p>
        </p:txBody>
      </p:sp>
      <p:sp>
        <p:nvSpPr>
          <p:cNvPr id="457" name="Google Shape;457;p4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58" name="Google Shape;458;p44"/>
          <p:cNvPicPr preferRelativeResize="0"/>
          <p:nvPr/>
        </p:nvPicPr>
        <p:blipFill rotWithShape="1">
          <a:blip r:embed="rId3">
            <a:alphaModFix/>
          </a:blip>
          <a:srcRect b="0" l="0" r="0" t="0"/>
          <a:stretch/>
        </p:blipFill>
        <p:spPr>
          <a:xfrm>
            <a:off x="609600" y="1981200"/>
            <a:ext cx="8077200" cy="39599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65" name="Google Shape;465;p45"/>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Rdt3.0: Kênh truyền có lỗi và mất mát</a:t>
            </a:r>
            <a:endParaRPr/>
          </a:p>
        </p:txBody>
      </p:sp>
      <p:sp>
        <p:nvSpPr>
          <p:cNvPr id="466" name="Google Shape;466;p4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67" name="Google Shape;467;p45"/>
          <p:cNvPicPr preferRelativeResize="0"/>
          <p:nvPr/>
        </p:nvPicPr>
        <p:blipFill rotWithShape="1">
          <a:blip r:embed="rId3">
            <a:alphaModFix/>
          </a:blip>
          <a:srcRect b="0" l="0" r="0" t="0"/>
          <a:stretch/>
        </p:blipFill>
        <p:spPr>
          <a:xfrm>
            <a:off x="990600" y="1752600"/>
            <a:ext cx="7162800" cy="468497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73" name="Google Shape;473;p46"/>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Rdt3.0: Bên gửi</a:t>
            </a:r>
            <a:endParaRPr/>
          </a:p>
        </p:txBody>
      </p:sp>
      <p:sp>
        <p:nvSpPr>
          <p:cNvPr id="474" name="Google Shape;474;p4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75" name="Google Shape;475;p46"/>
          <p:cNvPicPr preferRelativeResize="0"/>
          <p:nvPr/>
        </p:nvPicPr>
        <p:blipFill rotWithShape="1">
          <a:blip r:embed="rId3">
            <a:alphaModFix/>
          </a:blip>
          <a:srcRect b="0" l="0" r="0" t="0"/>
          <a:stretch/>
        </p:blipFill>
        <p:spPr>
          <a:xfrm>
            <a:off x="1219200" y="1785549"/>
            <a:ext cx="7010400" cy="47676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82" name="Google Shape;482;p47"/>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Hoạt động của Rdt3.0</a:t>
            </a:r>
            <a:endParaRPr/>
          </a:p>
        </p:txBody>
      </p:sp>
      <p:sp>
        <p:nvSpPr>
          <p:cNvPr id="483" name="Google Shape;483;p4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84" name="Google Shape;484;p47"/>
          <p:cNvPicPr preferRelativeResize="0"/>
          <p:nvPr/>
        </p:nvPicPr>
        <p:blipFill rotWithShape="1">
          <a:blip r:embed="rId3">
            <a:alphaModFix/>
          </a:blip>
          <a:srcRect b="0" l="0" r="0" t="0"/>
          <a:stretch/>
        </p:blipFill>
        <p:spPr>
          <a:xfrm>
            <a:off x="838200" y="1838601"/>
            <a:ext cx="7467600" cy="47145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90" name="Google Shape;490;p48"/>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Hoạt động của Rdt3.0</a:t>
            </a:r>
            <a:endParaRPr/>
          </a:p>
        </p:txBody>
      </p:sp>
      <p:sp>
        <p:nvSpPr>
          <p:cNvPr id="491" name="Google Shape;491;p4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92" name="Google Shape;492;p48"/>
          <p:cNvPicPr preferRelativeResize="0"/>
          <p:nvPr/>
        </p:nvPicPr>
        <p:blipFill rotWithShape="1">
          <a:blip r:embed="rId3">
            <a:alphaModFix/>
          </a:blip>
          <a:srcRect b="0" l="0" r="0" t="0"/>
          <a:stretch/>
        </p:blipFill>
        <p:spPr>
          <a:xfrm>
            <a:off x="892277" y="1835958"/>
            <a:ext cx="7772399" cy="466874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499" name="Google Shape;499;p49"/>
          <p:cNvSpPr txBox="1"/>
          <p:nvPr>
            <p:ph idx="1" type="body"/>
          </p:nvPr>
        </p:nvSpPr>
        <p:spPr>
          <a:xfrm>
            <a:off x="152400" y="952500"/>
            <a:ext cx="8686800" cy="5257800"/>
          </a:xfrm>
          <a:prstGeom prst="rect">
            <a:avLst/>
          </a:prstGeom>
          <a:blipFill rotWithShape="1">
            <a:blip r:embed="rId3">
              <a:alphaModFix/>
            </a:blip>
            <a:stretch>
              <a:fillRect b="-11470" l="-1613" r="-1051" t="-1505"/>
            </a:stretch>
          </a:blip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3200"/>
              <a:buChar char="•"/>
            </a:pPr>
            <a:r>
              <a:rPr lang="en-US"/>
              <a:t> </a:t>
            </a:r>
            <a:endParaRPr/>
          </a:p>
        </p:txBody>
      </p:sp>
      <p:sp>
        <p:nvSpPr>
          <p:cNvPr id="500" name="Google Shape;500;p4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5"/>
          <p:cNvPicPr preferRelativeResize="0"/>
          <p:nvPr/>
        </p:nvPicPr>
        <p:blipFill rotWithShape="1">
          <a:blip r:embed="rId3">
            <a:alphaModFix/>
          </a:blip>
          <a:srcRect b="0" l="0" r="0" t="0"/>
          <a:stretch/>
        </p:blipFill>
        <p:spPr>
          <a:xfrm>
            <a:off x="4803058" y="1056481"/>
            <a:ext cx="4264742" cy="5572919"/>
          </a:xfrm>
          <a:prstGeom prst="rect">
            <a:avLst/>
          </a:prstGeom>
          <a:noFill/>
          <a:ln>
            <a:noFill/>
          </a:ln>
        </p:spPr>
      </p:pic>
      <p:sp>
        <p:nvSpPr>
          <p:cNvPr id="108" name="Google Shape;108;p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dịch vụ và giao thức tầng giao vận</a:t>
            </a:r>
            <a:endParaRPr/>
          </a:p>
        </p:txBody>
      </p:sp>
      <p:sp>
        <p:nvSpPr>
          <p:cNvPr id="109" name="Google Shape;109;p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0" name="Google Shape;110;p5"/>
          <p:cNvSpPr/>
          <p:nvPr/>
        </p:nvSpPr>
        <p:spPr>
          <a:xfrm>
            <a:off x="76200" y="1243310"/>
            <a:ext cx="6179574" cy="5386090"/>
          </a:xfrm>
          <a:prstGeom prst="rect">
            <a:avLst/>
          </a:prstGeom>
          <a:noFill/>
          <a:ln>
            <a:noFill/>
          </a:ln>
        </p:spPr>
        <p:txBody>
          <a:bodyPr anchorCtr="0" anchor="t" bIns="45700" lIns="91425" spcFirstLastPara="1" rIns="91425" wrap="square" tIns="45700">
            <a:spAutoFit/>
          </a:bodyPr>
          <a:lstStyle/>
          <a:p>
            <a:pPr indent="-177800" lvl="0" marL="176213" marR="0" rtl="0" algn="l">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Quan hệ giữa tầng giao vận và tầng mạng</a:t>
            </a:r>
            <a:endParaRPr/>
          </a:p>
          <a:p>
            <a:pPr indent="-176212" lvl="1" marL="633413" marR="0" rtl="0" algn="l">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Cung cấp </a:t>
            </a:r>
            <a:r>
              <a:rPr b="0" i="1" lang="en-US" sz="2400" u="none" cap="none" strike="noStrike">
                <a:solidFill>
                  <a:srgbClr val="CD0000"/>
                </a:solidFill>
                <a:latin typeface="Arial"/>
                <a:ea typeface="Arial"/>
                <a:cs typeface="Arial"/>
                <a:sym typeface="Arial"/>
              </a:rPr>
              <a:t>truyền thông logic </a:t>
            </a:r>
            <a:r>
              <a:rPr b="0" i="0" lang="en-US" sz="2400" u="none" cap="none" strike="noStrike">
                <a:solidFill>
                  <a:srgbClr val="000000"/>
                </a:solidFill>
                <a:latin typeface="Arial"/>
                <a:ea typeface="Arial"/>
                <a:cs typeface="Arial"/>
                <a:sym typeface="Arial"/>
              </a:rPr>
              <a:t>giữa các tiến trình ứng dụng chạy trên các host khác nhau.</a:t>
            </a:r>
            <a:endParaRPr/>
          </a:p>
          <a:p>
            <a:pPr indent="-176212" lvl="1" marL="633413" marR="0" rtl="0" algn="l">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Giao thức tầng giao vận chạy trên các hệ thống đầu cuối</a:t>
            </a:r>
            <a:endParaRPr/>
          </a:p>
          <a:p>
            <a:pPr indent="-265113" lvl="2" marL="1179513" marR="0" rtl="0" algn="l">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Phía gửi: cắt các thông điệp ứng dụng thành các </a:t>
            </a:r>
            <a:r>
              <a:rPr b="0" i="1" lang="en-US" sz="2000" u="none" cap="none" strike="noStrike">
                <a:solidFill>
                  <a:srgbClr val="CD0000"/>
                </a:solidFill>
                <a:latin typeface="Arial"/>
                <a:ea typeface="Arial"/>
                <a:cs typeface="Arial"/>
                <a:sym typeface="Arial"/>
              </a:rPr>
              <a:t>đoạn (segment)</a:t>
            </a:r>
            <a:r>
              <a:rPr b="0" i="0" lang="en-US" sz="2000" u="none" cap="none" strike="noStrike">
                <a:solidFill>
                  <a:srgbClr val="000000"/>
                </a:solidFill>
                <a:latin typeface="Arial"/>
                <a:ea typeface="Arial"/>
                <a:cs typeface="Arial"/>
                <a:sym typeface="Arial"/>
              </a:rPr>
              <a:t>, chuyển xuống tầng mạng</a:t>
            </a:r>
            <a:endParaRPr/>
          </a:p>
          <a:p>
            <a:pPr indent="-265113" lvl="2" marL="1179513" marR="0" rtl="0" algn="l">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Phía nhận: Tập hợp lại các đoạn thành các thông điệp, chuyển lên tầng ứng dụng.</a:t>
            </a:r>
            <a:endParaRPr/>
          </a:p>
          <a:p>
            <a:pPr indent="-176212" lvl="1" marL="633413" marR="0" rtl="0" algn="l">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Có nhiều hơn một giao thức tầng giao vận dành cho các ứng dụng mạng</a:t>
            </a:r>
            <a:endParaRPr/>
          </a:p>
          <a:p>
            <a:pPr indent="-265113" lvl="1" marL="722313" marR="0" rtl="0" algn="l">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Internet: TCP và UDP</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07" name="Google Shape;507;p50"/>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rdt3.0: Hoạt động dừng-và-chờ</a:t>
            </a:r>
            <a:endParaRPr/>
          </a:p>
        </p:txBody>
      </p:sp>
      <p:sp>
        <p:nvSpPr>
          <p:cNvPr id="508" name="Google Shape;508;p5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09" name="Google Shape;509;p50"/>
          <p:cNvPicPr preferRelativeResize="0"/>
          <p:nvPr/>
        </p:nvPicPr>
        <p:blipFill rotWithShape="1">
          <a:blip r:embed="rId3">
            <a:alphaModFix/>
          </a:blip>
          <a:srcRect b="0" l="0" r="0" t="0"/>
          <a:stretch/>
        </p:blipFill>
        <p:spPr>
          <a:xfrm>
            <a:off x="609600" y="1752600"/>
            <a:ext cx="8229600" cy="448311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16" name="Google Shape;516;p51"/>
          <p:cNvSpPr txBox="1"/>
          <p:nvPr>
            <p:ph idx="1" type="body"/>
          </p:nvPr>
        </p:nvSpPr>
        <p:spPr>
          <a:xfrm>
            <a:off x="419100" y="1173162"/>
            <a:ext cx="83058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Hiệu suất của Rdt3.0</a:t>
            </a:r>
            <a:endParaRPr/>
          </a:p>
          <a:p>
            <a:pPr indent="-285750" lvl="1" marL="742950" rtl="0" algn="just">
              <a:spcBef>
                <a:spcPts val="480"/>
              </a:spcBef>
              <a:spcAft>
                <a:spcPts val="0"/>
              </a:spcAft>
              <a:buClr>
                <a:schemeClr val="dk1"/>
              </a:buClr>
              <a:buSzPts val="2400"/>
              <a:buChar char="–"/>
            </a:pPr>
            <a:r>
              <a:rPr lang="en-US" sz="2400"/>
              <a:t>RTT=30 msec, gói tin 1KB được truyền sau mỗi 30 msec =&gt; </a:t>
            </a:r>
            <a:r>
              <a:rPr b="1" lang="en-US" sz="2400">
                <a:solidFill>
                  <a:srgbClr val="FF0000"/>
                </a:solidFill>
              </a:rPr>
              <a:t>thông lượng </a:t>
            </a:r>
            <a:r>
              <a:rPr lang="en-US" sz="2400"/>
              <a:t>trên liên kết 1 Gbps là </a:t>
            </a:r>
            <a:r>
              <a:rPr b="1" lang="en-US" sz="2400">
                <a:solidFill>
                  <a:srgbClr val="FF0000"/>
                </a:solidFill>
              </a:rPr>
              <a:t>33kB/sec</a:t>
            </a:r>
            <a:endParaRPr/>
          </a:p>
          <a:p>
            <a:pPr indent="0" lvl="1" marL="457200" rtl="0" algn="just">
              <a:spcBef>
                <a:spcPts val="560"/>
              </a:spcBef>
              <a:spcAft>
                <a:spcPts val="0"/>
              </a:spcAft>
              <a:buClr>
                <a:schemeClr val="dk1"/>
              </a:buClr>
              <a:buSzPts val="2800"/>
              <a:buNone/>
            </a:pPr>
            <a:r>
              <a:rPr lang="en-US"/>
              <a:t>=&gt; Giao thức mạng giới hạn việc sử dụng các tài nguyên vật lý!</a:t>
            </a:r>
            <a:endParaRPr sz="4400"/>
          </a:p>
        </p:txBody>
      </p:sp>
      <p:sp>
        <p:nvSpPr>
          <p:cNvPr id="517" name="Google Shape;517;p5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24" name="Google Shape;524;p52"/>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Pipeline: tăng độ khả dụng</a:t>
            </a:r>
            <a:endParaRPr/>
          </a:p>
        </p:txBody>
      </p:sp>
      <p:sp>
        <p:nvSpPr>
          <p:cNvPr id="525" name="Google Shape;525;p5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26" name="Google Shape;526;p52"/>
          <p:cNvPicPr preferRelativeResize="0"/>
          <p:nvPr/>
        </p:nvPicPr>
        <p:blipFill rotWithShape="1">
          <a:blip r:embed="rId3">
            <a:alphaModFix/>
          </a:blip>
          <a:srcRect b="0" l="0" r="0" t="0"/>
          <a:stretch/>
        </p:blipFill>
        <p:spPr>
          <a:xfrm>
            <a:off x="990600" y="1828800"/>
            <a:ext cx="7696200" cy="41260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33" name="Google Shape;533;p53"/>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 giao thức pipeline</a:t>
            </a:r>
            <a:endParaRPr/>
          </a:p>
          <a:p>
            <a:pPr indent="-285750" lvl="1" marL="742950" rtl="0" algn="just">
              <a:spcBef>
                <a:spcPts val="560"/>
              </a:spcBef>
              <a:spcAft>
                <a:spcPts val="0"/>
              </a:spcAft>
              <a:buClr>
                <a:schemeClr val="dk1"/>
              </a:buClr>
              <a:buSzPts val="2800"/>
              <a:buChar char="–"/>
            </a:pPr>
            <a:r>
              <a:rPr lang="en-US"/>
              <a:t>Pipelining: bên gửi sẽ gửi nhiều gói tin “đồng thời”, mà không cần chờ nhận được gói ACK từ bên nhận</a:t>
            </a:r>
            <a:endParaRPr/>
          </a:p>
          <a:p>
            <a:pPr indent="-228600" lvl="2" marL="1143000" rtl="0" algn="just">
              <a:spcBef>
                <a:spcPts val="480"/>
              </a:spcBef>
              <a:spcAft>
                <a:spcPts val="0"/>
              </a:spcAft>
              <a:buClr>
                <a:schemeClr val="dk1"/>
              </a:buClr>
              <a:buSzPts val="2400"/>
              <a:buChar char="•"/>
            </a:pPr>
            <a:r>
              <a:rPr lang="en-US"/>
              <a:t>Dãy các số thứ tự sẽ được tăng dần</a:t>
            </a:r>
            <a:endParaRPr/>
          </a:p>
          <a:p>
            <a:pPr indent="-228600" lvl="2" marL="1143000" rtl="0" algn="just">
              <a:spcBef>
                <a:spcPts val="480"/>
              </a:spcBef>
              <a:spcAft>
                <a:spcPts val="0"/>
              </a:spcAft>
              <a:buClr>
                <a:schemeClr val="dk1"/>
              </a:buClr>
              <a:buSzPts val="2400"/>
              <a:buChar char="•"/>
            </a:pPr>
            <a:r>
              <a:rPr lang="en-US"/>
              <a:t>Cần có bộ đệm tại bên gửi và/hoặc bên nhận</a:t>
            </a:r>
            <a:endParaRPr/>
          </a:p>
          <a:p>
            <a:pPr indent="-285750" lvl="1" marL="742950" rtl="0" algn="just">
              <a:spcBef>
                <a:spcPts val="560"/>
              </a:spcBef>
              <a:spcAft>
                <a:spcPts val="0"/>
              </a:spcAft>
              <a:buClr>
                <a:schemeClr val="dk1"/>
              </a:buClr>
              <a:buSzPts val="2800"/>
              <a:buChar char="–"/>
            </a:pPr>
            <a:r>
              <a:rPr lang="en-US"/>
              <a:t>Hai dạng thức chung của các giao thức pipeline</a:t>
            </a:r>
            <a:endParaRPr/>
          </a:p>
          <a:p>
            <a:pPr indent="-228600" lvl="2" marL="1143000" rtl="0" algn="just">
              <a:spcBef>
                <a:spcPts val="480"/>
              </a:spcBef>
              <a:spcAft>
                <a:spcPts val="0"/>
              </a:spcAft>
              <a:buClr>
                <a:schemeClr val="dk1"/>
              </a:buClr>
              <a:buSzPts val="2400"/>
              <a:buChar char="•"/>
            </a:pPr>
            <a:r>
              <a:rPr lang="en-US"/>
              <a:t>go-Back-N</a:t>
            </a:r>
            <a:endParaRPr/>
          </a:p>
          <a:p>
            <a:pPr indent="-228600" lvl="2" marL="1143000" rtl="0" algn="just">
              <a:spcBef>
                <a:spcPts val="480"/>
              </a:spcBef>
              <a:spcAft>
                <a:spcPts val="0"/>
              </a:spcAft>
              <a:buClr>
                <a:schemeClr val="dk1"/>
              </a:buClr>
              <a:buSzPts val="2400"/>
              <a:buChar char="•"/>
            </a:pPr>
            <a:r>
              <a:rPr lang="en-US"/>
              <a:t>Lặp có lựa chọn (selective repeat)</a:t>
            </a:r>
            <a:endParaRPr/>
          </a:p>
        </p:txBody>
      </p:sp>
      <p:sp>
        <p:nvSpPr>
          <p:cNvPr id="534" name="Google Shape;534;p5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41" name="Google Shape;541;p54"/>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Các giao thức Pipeline</a:t>
            </a:r>
            <a:endParaRPr/>
          </a:p>
        </p:txBody>
      </p:sp>
      <p:sp>
        <p:nvSpPr>
          <p:cNvPr id="542" name="Google Shape;542;p5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43" name="Google Shape;543;p54"/>
          <p:cNvSpPr txBox="1"/>
          <p:nvPr/>
        </p:nvSpPr>
        <p:spPr>
          <a:xfrm>
            <a:off x="668594" y="1828800"/>
            <a:ext cx="3903406" cy="44627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rgbClr val="0000FF"/>
                </a:solidFill>
                <a:latin typeface="Arial"/>
                <a:ea typeface="Arial"/>
                <a:cs typeface="Arial"/>
                <a:sym typeface="Arial"/>
              </a:rPr>
              <a:t>Go-back-N:</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Bên gửi có thể có đến N gói chưa được báo nhận trong pipeline</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Bên nhận chỉ gửi </a:t>
            </a:r>
            <a:r>
              <a:rPr i="1" lang="en-US" sz="2000">
                <a:solidFill>
                  <a:srgbClr val="FF0000"/>
                </a:solidFill>
                <a:latin typeface="Arial"/>
                <a:ea typeface="Arial"/>
                <a:cs typeface="Arial"/>
                <a:sym typeface="Arial"/>
              </a:rPr>
              <a:t>ack tích lũy</a:t>
            </a:r>
            <a:endParaRPr/>
          </a:p>
          <a:p>
            <a:pPr indent="-285750" lvl="1" marL="742950" marR="0" rtl="0" algn="just">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Không báo nhận cho gói tin cho đến khi có một khoảng trống</a:t>
            </a:r>
            <a:endParaRPr/>
          </a:p>
          <a:p>
            <a:pPr indent="-285750" lvl="0" marL="285750" marR="0" rtl="0" algn="just">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Bên gửi có bộ định thời cho các gói tin gửi đi mà chưa được báo nhận</a:t>
            </a:r>
            <a:endParaRPr/>
          </a:p>
          <a:p>
            <a:pPr indent="-285750" lvl="1" marL="742950" marR="0" rtl="0" algn="just">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Khi bộ định thời hết hạn, </a:t>
            </a:r>
            <a:r>
              <a:rPr b="1" i="0" lang="en-US" sz="2000" u="none" cap="none" strike="noStrike">
                <a:solidFill>
                  <a:schemeClr val="dk1"/>
                </a:solidFill>
                <a:latin typeface="Arial"/>
                <a:ea typeface="Arial"/>
                <a:cs typeface="Arial"/>
                <a:sym typeface="Arial"/>
              </a:rPr>
              <a:t>truyền lại tất cả các gói tin chưa được báo nhận</a:t>
            </a:r>
            <a:endParaRPr/>
          </a:p>
        </p:txBody>
      </p:sp>
      <p:sp>
        <p:nvSpPr>
          <p:cNvPr id="544" name="Google Shape;544;p54"/>
          <p:cNvSpPr txBox="1"/>
          <p:nvPr/>
        </p:nvSpPr>
        <p:spPr>
          <a:xfrm>
            <a:off x="4290552" y="1828800"/>
            <a:ext cx="4586748" cy="446276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2400" u="none" cap="none" strike="noStrike">
                <a:solidFill>
                  <a:srgbClr val="0000FF"/>
                </a:solidFill>
                <a:latin typeface="Arial"/>
                <a:ea typeface="Arial"/>
                <a:cs typeface="Arial"/>
                <a:sym typeface="Arial"/>
              </a:rPr>
              <a:t>Lặp có lựa chọn:</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Bên gửi có thể có đến N gói chưa được báo nhận trong pipeline</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Bên nhận gửi </a:t>
            </a:r>
            <a:r>
              <a:rPr b="0" i="1" lang="en-US" sz="2000" u="none" cap="none" strike="noStrike">
                <a:solidFill>
                  <a:srgbClr val="FF0000"/>
                </a:solidFill>
                <a:latin typeface="Arial"/>
                <a:ea typeface="Arial"/>
                <a:cs typeface="Arial"/>
                <a:sym typeface="Arial"/>
              </a:rPr>
              <a:t>ack riêng </a:t>
            </a:r>
            <a:r>
              <a:rPr b="0" i="0" lang="en-US" sz="2000" u="none" cap="none" strike="noStrike">
                <a:solidFill>
                  <a:schemeClr val="dk1"/>
                </a:solidFill>
                <a:latin typeface="Arial"/>
                <a:ea typeface="Arial"/>
                <a:cs typeface="Arial"/>
                <a:sym typeface="Arial"/>
              </a:rPr>
              <a:t>cho mỗi gói tin</a:t>
            </a:r>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Bên gửi duy trì bộ định thời cho mỗi gói tin chưa được báo nhận</a:t>
            </a:r>
            <a:endParaRPr/>
          </a:p>
          <a:p>
            <a:pPr indent="-342900" lvl="2" marL="12573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Khi bộ định thời hết hạn, </a:t>
            </a:r>
            <a:r>
              <a:rPr b="1" i="0" lang="en-US" sz="2000" u="none" cap="none" strike="noStrike">
                <a:solidFill>
                  <a:schemeClr val="dk1"/>
                </a:solidFill>
                <a:latin typeface="Arial"/>
                <a:ea typeface="Arial"/>
                <a:cs typeface="Arial"/>
                <a:sym typeface="Arial"/>
              </a:rPr>
              <a:t>chỉ truyền lại gói tin chưa được báo nhận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50" name="Google Shape;550;p55"/>
          <p:cNvSpPr txBox="1"/>
          <p:nvPr>
            <p:ph idx="1" type="body"/>
          </p:nvPr>
        </p:nvSpPr>
        <p:spPr>
          <a:xfrm>
            <a:off x="381000" y="11430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Go-Back-N: bên gửi</a:t>
            </a:r>
            <a:endParaRPr/>
          </a:p>
          <a:p>
            <a:pPr indent="-177800" lvl="1" marL="571500" rtl="0" algn="just">
              <a:spcBef>
                <a:spcPts val="560"/>
              </a:spcBef>
              <a:spcAft>
                <a:spcPts val="0"/>
              </a:spcAft>
              <a:buClr>
                <a:schemeClr val="dk1"/>
              </a:buClr>
              <a:buSzPts val="2800"/>
              <a:buFont typeface="Arial"/>
              <a:buChar char="-"/>
            </a:pPr>
            <a:r>
              <a:rPr lang="en-US"/>
              <a:t>base: số thứ tự của gói chưa được ACK lâu nhất</a:t>
            </a:r>
            <a:endParaRPr/>
          </a:p>
          <a:p>
            <a:pPr indent="-177800" lvl="1" marL="571500" rtl="0" algn="just">
              <a:spcBef>
                <a:spcPts val="560"/>
              </a:spcBef>
              <a:spcAft>
                <a:spcPts val="0"/>
              </a:spcAft>
              <a:buClr>
                <a:schemeClr val="dk1"/>
              </a:buClr>
              <a:buSzPts val="2800"/>
              <a:buFont typeface="Arial"/>
              <a:buChar char="-"/>
            </a:pPr>
            <a:r>
              <a:rPr lang="en-US"/>
              <a:t>Nextsegnum: số thứ tự của gói tin tiếp theo sẽ được gửi</a:t>
            </a:r>
            <a:endParaRPr/>
          </a:p>
          <a:p>
            <a:pPr indent="0" lvl="2" marL="800100" rtl="0" algn="just">
              <a:spcBef>
                <a:spcPts val="480"/>
              </a:spcBef>
              <a:spcAft>
                <a:spcPts val="0"/>
              </a:spcAft>
              <a:buClr>
                <a:schemeClr val="dk1"/>
              </a:buClr>
              <a:buSzPts val="2400"/>
              <a:buNone/>
            </a:pPr>
            <a:r>
              <a:t/>
            </a:r>
            <a:endParaRPr/>
          </a:p>
        </p:txBody>
      </p:sp>
      <p:sp>
        <p:nvSpPr>
          <p:cNvPr id="551" name="Google Shape;551;p5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52" name="Google Shape;552;p55"/>
          <p:cNvPicPr preferRelativeResize="0"/>
          <p:nvPr/>
        </p:nvPicPr>
        <p:blipFill rotWithShape="1">
          <a:blip r:embed="rId3">
            <a:alphaModFix/>
          </a:blip>
          <a:srcRect b="0" l="0" r="0" t="0"/>
          <a:stretch/>
        </p:blipFill>
        <p:spPr>
          <a:xfrm>
            <a:off x="0" y="4114800"/>
            <a:ext cx="9144000" cy="18194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59" name="Google Shape;559;p56"/>
          <p:cNvSpPr txBox="1"/>
          <p:nvPr>
            <p:ph idx="1" type="body"/>
          </p:nvPr>
        </p:nvSpPr>
        <p:spPr>
          <a:xfrm>
            <a:off x="381000" y="12192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Go-Back-N: bên gửi</a:t>
            </a:r>
            <a:endParaRPr/>
          </a:p>
          <a:p>
            <a:pPr indent="-177800" lvl="1" marL="571500" rtl="0" algn="just">
              <a:spcBef>
                <a:spcPts val="560"/>
              </a:spcBef>
              <a:spcAft>
                <a:spcPts val="0"/>
              </a:spcAft>
              <a:buClr>
                <a:schemeClr val="dk1"/>
              </a:buClr>
              <a:buSzPts val="2800"/>
              <a:buFont typeface="Arial"/>
              <a:buChar char="-"/>
            </a:pPr>
            <a:r>
              <a:rPr lang="en-US"/>
              <a:t>Các số thứ tự nằm trong khoảng [0, base-1] là các gói đã được truyền đi và đã được ACK</a:t>
            </a:r>
            <a:endParaRPr/>
          </a:p>
          <a:p>
            <a:pPr indent="-177800" lvl="1" marL="571500" rtl="0" algn="just">
              <a:spcBef>
                <a:spcPts val="560"/>
              </a:spcBef>
              <a:spcAft>
                <a:spcPts val="0"/>
              </a:spcAft>
              <a:buClr>
                <a:schemeClr val="dk1"/>
              </a:buClr>
              <a:buSzPts val="2800"/>
              <a:buFont typeface="Arial"/>
              <a:buChar char="-"/>
            </a:pPr>
            <a:r>
              <a:rPr lang="en-US"/>
              <a:t> Các số thứ tự nằm trong khoảng [base, nextseqnum-1] sẽ là các gói đã gửi nhưng chưa được ACK.</a:t>
            </a:r>
            <a:endParaRPr/>
          </a:p>
          <a:p>
            <a:pPr indent="-139700" lvl="0" marL="342900" rtl="0" algn="just">
              <a:spcBef>
                <a:spcPts val="640"/>
              </a:spcBef>
              <a:spcAft>
                <a:spcPts val="0"/>
              </a:spcAft>
              <a:buClr>
                <a:schemeClr val="dk1"/>
              </a:buClr>
              <a:buSzPts val="3200"/>
              <a:buNone/>
            </a:pPr>
            <a:r>
              <a:t/>
            </a:r>
            <a:endParaRPr/>
          </a:p>
        </p:txBody>
      </p:sp>
      <p:sp>
        <p:nvSpPr>
          <p:cNvPr id="560" name="Google Shape;560;p5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61" name="Google Shape;561;p56"/>
          <p:cNvPicPr preferRelativeResize="0"/>
          <p:nvPr/>
        </p:nvPicPr>
        <p:blipFill rotWithShape="1">
          <a:blip r:embed="rId3">
            <a:alphaModFix/>
          </a:blip>
          <a:srcRect b="0" l="0" r="0" t="0"/>
          <a:stretch/>
        </p:blipFill>
        <p:spPr>
          <a:xfrm>
            <a:off x="0" y="4505199"/>
            <a:ext cx="9144000" cy="18194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68" name="Google Shape;568;p57"/>
          <p:cNvSpPr txBox="1"/>
          <p:nvPr>
            <p:ph idx="1" type="body"/>
          </p:nvPr>
        </p:nvSpPr>
        <p:spPr>
          <a:xfrm>
            <a:off x="304800" y="9906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Go-Back-N: bên gửi</a:t>
            </a:r>
            <a:endParaRPr/>
          </a:p>
          <a:p>
            <a:pPr indent="-285750" lvl="1" marL="742950" rtl="0" algn="just">
              <a:spcBef>
                <a:spcPts val="560"/>
              </a:spcBef>
              <a:spcAft>
                <a:spcPts val="0"/>
              </a:spcAft>
              <a:buClr>
                <a:schemeClr val="dk1"/>
              </a:buClr>
              <a:buSzPts val="2800"/>
              <a:buChar char="–"/>
            </a:pPr>
            <a:r>
              <a:rPr lang="en-US"/>
              <a:t>Các số thứ tự nằm trong khoảng [nextseqnum,base+N-1] dùng cho các gói tin có thể gửi ngay</a:t>
            </a:r>
            <a:endParaRPr/>
          </a:p>
          <a:p>
            <a:pPr indent="-285750" lvl="1" marL="742950" rtl="0" algn="just">
              <a:spcBef>
                <a:spcPts val="560"/>
              </a:spcBef>
              <a:spcAft>
                <a:spcPts val="0"/>
              </a:spcAft>
              <a:buClr>
                <a:schemeClr val="dk1"/>
              </a:buClr>
              <a:buSzPts val="2800"/>
              <a:buChar char="–"/>
            </a:pPr>
            <a:r>
              <a:rPr lang="en-US"/>
              <a:t>Các số thứ tự ≥ (base+N) không thể sử dụng khi gói NAK hiện đang trong pipeline (cụ thể, gói với số thứ tự = base đã được ACK)</a:t>
            </a:r>
            <a:endParaRPr/>
          </a:p>
          <a:p>
            <a:pPr indent="-139700" lvl="0" marL="342900" rtl="0" algn="just">
              <a:spcBef>
                <a:spcPts val="640"/>
              </a:spcBef>
              <a:spcAft>
                <a:spcPts val="0"/>
              </a:spcAft>
              <a:buClr>
                <a:schemeClr val="dk1"/>
              </a:buClr>
              <a:buSzPts val="3200"/>
              <a:buNone/>
            </a:pPr>
            <a:r>
              <a:t/>
            </a:r>
            <a:endParaRPr/>
          </a:p>
        </p:txBody>
      </p:sp>
      <p:sp>
        <p:nvSpPr>
          <p:cNvPr id="569" name="Google Shape;569;p5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70" name="Google Shape;570;p57"/>
          <p:cNvPicPr preferRelativeResize="0"/>
          <p:nvPr/>
        </p:nvPicPr>
        <p:blipFill rotWithShape="1">
          <a:blip r:embed="rId3">
            <a:alphaModFix/>
          </a:blip>
          <a:srcRect b="0" l="0" r="0" t="0"/>
          <a:stretch/>
        </p:blipFill>
        <p:spPr>
          <a:xfrm>
            <a:off x="0" y="4583576"/>
            <a:ext cx="9144000" cy="18194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77" name="Google Shape;577;p5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Go-Back-N: bên gửi</a:t>
            </a:r>
            <a:endParaRPr/>
          </a:p>
          <a:p>
            <a:pPr indent="-285750" lvl="1" marL="742950" rtl="0" algn="just">
              <a:spcBef>
                <a:spcPts val="560"/>
              </a:spcBef>
              <a:spcAft>
                <a:spcPts val="0"/>
              </a:spcAft>
              <a:buClr>
                <a:schemeClr val="dk1"/>
              </a:buClr>
              <a:buSzPts val="2800"/>
              <a:buChar char="–"/>
            </a:pPr>
            <a:r>
              <a:rPr lang="en-US"/>
              <a:t>Cửa sổ có kích cỡ N: gồm các số thứ tự được phép cho các gói truyền nhưng chưa có ACK</a:t>
            </a:r>
            <a:endParaRPr/>
          </a:p>
          <a:p>
            <a:pPr indent="-228600" lvl="2" marL="1143000" rtl="0" algn="just">
              <a:spcBef>
                <a:spcPts val="480"/>
              </a:spcBef>
              <a:spcAft>
                <a:spcPts val="0"/>
              </a:spcAft>
              <a:buClr>
                <a:schemeClr val="dk1"/>
              </a:buClr>
              <a:buSzPts val="2400"/>
              <a:buChar char="•"/>
            </a:pPr>
            <a:r>
              <a:rPr lang="en-US"/>
              <a:t>N = window size, giao thức GBN là giao thức cửa sổ trượt.</a:t>
            </a:r>
            <a:endParaRPr/>
          </a:p>
          <a:p>
            <a:pPr indent="-76200" lvl="2" marL="1143000" rtl="0" algn="just">
              <a:spcBef>
                <a:spcPts val="480"/>
              </a:spcBef>
              <a:spcAft>
                <a:spcPts val="0"/>
              </a:spcAft>
              <a:buClr>
                <a:schemeClr val="dk1"/>
              </a:buClr>
              <a:buSzPts val="2400"/>
              <a:buNone/>
            </a:pPr>
            <a:r>
              <a:t/>
            </a:r>
            <a:endParaRPr/>
          </a:p>
          <a:p>
            <a:pPr indent="-139700" lvl="0" marL="342900" rtl="0" algn="just">
              <a:spcBef>
                <a:spcPts val="640"/>
              </a:spcBef>
              <a:spcAft>
                <a:spcPts val="0"/>
              </a:spcAft>
              <a:buClr>
                <a:schemeClr val="dk1"/>
              </a:buClr>
              <a:buSzPts val="3200"/>
              <a:buNone/>
            </a:pPr>
            <a:r>
              <a:t/>
            </a:r>
            <a:endParaRPr/>
          </a:p>
        </p:txBody>
      </p:sp>
      <p:sp>
        <p:nvSpPr>
          <p:cNvPr id="578" name="Google Shape;578;p5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79" name="Google Shape;579;p58"/>
          <p:cNvPicPr preferRelativeResize="0"/>
          <p:nvPr/>
        </p:nvPicPr>
        <p:blipFill rotWithShape="1">
          <a:blip r:embed="rId3">
            <a:alphaModFix/>
          </a:blip>
          <a:srcRect b="0" l="0" r="0" t="0"/>
          <a:stretch/>
        </p:blipFill>
        <p:spPr>
          <a:xfrm>
            <a:off x="0" y="4583576"/>
            <a:ext cx="9144002" cy="1819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86" name="Google Shape;586;p59"/>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Go-Back-N: bên gửi</a:t>
            </a:r>
            <a:endParaRPr/>
          </a:p>
          <a:p>
            <a:pPr indent="-285750" lvl="1" marL="742950" rtl="0" algn="just">
              <a:spcBef>
                <a:spcPts val="480"/>
              </a:spcBef>
              <a:spcAft>
                <a:spcPts val="0"/>
              </a:spcAft>
              <a:buClr>
                <a:schemeClr val="dk1"/>
              </a:buClr>
              <a:buSzPts val="2400"/>
              <a:buChar char="–"/>
            </a:pPr>
            <a:r>
              <a:rPr lang="en-US" sz="2400"/>
              <a:t>k-bit trong trường số thứ tự ở phần tiêu đề của gói tin </a:t>
            </a:r>
            <a:endParaRPr/>
          </a:p>
          <a:p>
            <a:pPr indent="-228600" lvl="2" marL="1143000" rtl="0" algn="just">
              <a:spcBef>
                <a:spcPts val="400"/>
              </a:spcBef>
              <a:spcAft>
                <a:spcPts val="0"/>
              </a:spcAft>
              <a:buClr>
                <a:schemeClr val="dk1"/>
              </a:buClr>
              <a:buSzPts val="2000"/>
              <a:buChar char="•"/>
            </a:pPr>
            <a:r>
              <a:rPr lang="en-US" sz="2000"/>
              <a:t>Phạm vi các số thứ tự là [0,2k-1]</a:t>
            </a:r>
            <a:endParaRPr/>
          </a:p>
          <a:p>
            <a:pPr indent="-285750" lvl="1" marL="742950" rtl="0" algn="just">
              <a:spcBef>
                <a:spcPts val="480"/>
              </a:spcBef>
              <a:spcAft>
                <a:spcPts val="0"/>
              </a:spcAft>
              <a:buClr>
                <a:schemeClr val="dk1"/>
              </a:buClr>
              <a:buSzPts val="2400"/>
              <a:buChar char="–"/>
            </a:pPr>
            <a:r>
              <a:rPr lang="en-US" sz="2400"/>
              <a:t>“Cửa sổ” tăng lên đến N, cho phép gửi gói liên tục không cần báo nhận</a:t>
            </a:r>
            <a:endParaRPr/>
          </a:p>
          <a:p>
            <a:pPr indent="-285750" lvl="1" marL="742950" rtl="0" algn="just">
              <a:spcBef>
                <a:spcPts val="480"/>
              </a:spcBef>
              <a:spcAft>
                <a:spcPts val="0"/>
              </a:spcAft>
              <a:buClr>
                <a:schemeClr val="dk1"/>
              </a:buClr>
              <a:buSzPts val="2400"/>
              <a:buChar char="–"/>
            </a:pPr>
            <a:r>
              <a:rPr lang="en-US" sz="2400"/>
              <a:t>ACK(n): báo nhận ACK cho tất cả các gói đến, chứa số thứ tự n-ACK tích lũy</a:t>
            </a:r>
            <a:endParaRPr/>
          </a:p>
          <a:p>
            <a:pPr indent="-228600" lvl="2" marL="1143000" rtl="0" algn="just">
              <a:spcBef>
                <a:spcPts val="400"/>
              </a:spcBef>
              <a:spcAft>
                <a:spcPts val="0"/>
              </a:spcAft>
              <a:buClr>
                <a:schemeClr val="dk1"/>
              </a:buClr>
              <a:buSzPts val="2000"/>
              <a:buChar char="•"/>
            </a:pPr>
            <a:r>
              <a:rPr lang="en-US" sz="2000"/>
              <a:t>Có thể nhận được ACK trùng lặp (xem bên nhận)</a:t>
            </a:r>
            <a:endParaRPr/>
          </a:p>
          <a:p>
            <a:pPr indent="-285750" lvl="1" marL="742950" rtl="0" algn="just">
              <a:spcBef>
                <a:spcPts val="480"/>
              </a:spcBef>
              <a:spcAft>
                <a:spcPts val="0"/>
              </a:spcAft>
              <a:buClr>
                <a:schemeClr val="dk1"/>
              </a:buClr>
              <a:buSzPts val="2400"/>
              <a:buChar char="–"/>
            </a:pPr>
            <a:r>
              <a:rPr lang="en-US" sz="2400"/>
              <a:t>Đặt bộ định thời cho các gói tin truyền đi</a:t>
            </a:r>
            <a:endParaRPr/>
          </a:p>
          <a:p>
            <a:pPr indent="-285750" lvl="1" marL="742950" rtl="0" algn="just">
              <a:spcBef>
                <a:spcPts val="480"/>
              </a:spcBef>
              <a:spcAft>
                <a:spcPts val="0"/>
              </a:spcAft>
              <a:buClr>
                <a:schemeClr val="dk1"/>
              </a:buClr>
              <a:buSzPts val="2400"/>
              <a:buChar char="–"/>
            </a:pPr>
            <a:r>
              <a:rPr lang="en-US" sz="2400"/>
              <a:t>timeout(n): truyền lại gói n và tất cả các gói có số thứ tự lớn hơn trong cửa sổ</a:t>
            </a:r>
            <a:endParaRPr/>
          </a:p>
        </p:txBody>
      </p:sp>
      <p:sp>
        <p:nvSpPr>
          <p:cNvPr id="587" name="Google Shape;587;p5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88" name="Google Shape;588;p59"/>
          <p:cNvPicPr preferRelativeResize="0"/>
          <p:nvPr/>
        </p:nvPicPr>
        <p:blipFill rotWithShape="1">
          <a:blip r:embed="rId3">
            <a:alphaModFix/>
          </a:blip>
          <a:srcRect b="0" l="0" r="0" t="0"/>
          <a:stretch/>
        </p:blipFill>
        <p:spPr>
          <a:xfrm>
            <a:off x="2080260" y="5695019"/>
            <a:ext cx="5463540" cy="11629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Tầng giao vận và tầng mạng</a:t>
            </a:r>
            <a:endParaRPr/>
          </a:p>
        </p:txBody>
      </p:sp>
      <p:sp>
        <p:nvSpPr>
          <p:cNvPr id="117" name="Google Shape;117;p6"/>
          <p:cNvSpPr txBox="1"/>
          <p:nvPr>
            <p:ph idx="1" type="body"/>
          </p:nvPr>
        </p:nvSpPr>
        <p:spPr>
          <a:xfrm>
            <a:off x="184355" y="2316162"/>
            <a:ext cx="3876367" cy="4191000"/>
          </a:xfrm>
          <a:prstGeom prst="rect">
            <a:avLst/>
          </a:prstGeom>
          <a:noFill/>
          <a:ln>
            <a:noFill/>
          </a:ln>
        </p:spPr>
        <p:txBody>
          <a:bodyPr anchorCtr="0" anchor="t" bIns="45700" lIns="91425" spcFirstLastPara="1" rIns="91425" wrap="square" tIns="45700">
            <a:noAutofit/>
          </a:bodyPr>
          <a:lstStyle/>
          <a:p>
            <a:pPr indent="-176213" lvl="0" marL="176213" rtl="0" algn="just">
              <a:spcBef>
                <a:spcPts val="0"/>
              </a:spcBef>
              <a:spcAft>
                <a:spcPts val="0"/>
              </a:spcAft>
              <a:buClr>
                <a:schemeClr val="dk1"/>
              </a:buClr>
              <a:buSzPts val="2400"/>
              <a:buChar char="•"/>
            </a:pPr>
            <a:r>
              <a:rPr i="1" lang="en-US" sz="2400"/>
              <a:t>Tầng mạng: </a:t>
            </a:r>
            <a:r>
              <a:rPr lang="en-US" sz="2400"/>
              <a:t>truyền thông logic giữa các host</a:t>
            </a:r>
            <a:endParaRPr/>
          </a:p>
          <a:p>
            <a:pPr indent="-176213" lvl="0" marL="176213" rtl="0" algn="just">
              <a:spcBef>
                <a:spcPts val="480"/>
              </a:spcBef>
              <a:spcAft>
                <a:spcPts val="0"/>
              </a:spcAft>
              <a:buClr>
                <a:schemeClr val="dk1"/>
              </a:buClr>
              <a:buSzPts val="2400"/>
              <a:buChar char="•"/>
            </a:pPr>
            <a:r>
              <a:rPr i="1" lang="en-US" sz="2400"/>
              <a:t>Tầng giao vận: </a:t>
            </a:r>
            <a:r>
              <a:rPr lang="en-US" sz="2400"/>
              <a:t>truyền thông logic giữa các tiến trình </a:t>
            </a:r>
            <a:endParaRPr/>
          </a:p>
          <a:p>
            <a:pPr indent="-285750" lvl="1" marL="742950" rtl="0" algn="just">
              <a:spcBef>
                <a:spcPts val="400"/>
              </a:spcBef>
              <a:spcAft>
                <a:spcPts val="0"/>
              </a:spcAft>
              <a:buClr>
                <a:schemeClr val="dk1"/>
              </a:buClr>
              <a:buSzPts val="2000"/>
              <a:buChar char="–"/>
            </a:pPr>
            <a:r>
              <a:rPr lang="en-US" sz="2000"/>
              <a:t>Dựa vào và nâng cao các dịch vụ tầng mạng</a:t>
            </a:r>
            <a:endParaRPr/>
          </a:p>
        </p:txBody>
      </p:sp>
      <p:sp>
        <p:nvSpPr>
          <p:cNvPr id="118" name="Google Shape;118;p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9" name="Google Shape;119;p6"/>
          <p:cNvPicPr preferRelativeResize="0"/>
          <p:nvPr/>
        </p:nvPicPr>
        <p:blipFill rotWithShape="1">
          <a:blip r:embed="rId3">
            <a:alphaModFix/>
          </a:blip>
          <a:srcRect b="0" l="0" r="0" t="0"/>
          <a:stretch/>
        </p:blipFill>
        <p:spPr>
          <a:xfrm>
            <a:off x="4139995" y="1582820"/>
            <a:ext cx="4819650" cy="5162550"/>
          </a:xfrm>
          <a:prstGeom prst="rect">
            <a:avLst/>
          </a:prstGeom>
          <a:noFill/>
          <a:ln>
            <a:noFill/>
          </a:ln>
        </p:spPr>
      </p:pic>
      <p:sp>
        <p:nvSpPr>
          <p:cNvPr id="120" name="Google Shape;120;p6"/>
          <p:cNvSpPr txBox="1"/>
          <p:nvPr/>
        </p:nvSpPr>
        <p:spPr>
          <a:xfrm>
            <a:off x="213852" y="1059600"/>
            <a:ext cx="8168148" cy="523220"/>
          </a:xfrm>
          <a:prstGeom prst="rect">
            <a:avLst/>
          </a:prstGeom>
          <a:noFill/>
          <a:ln>
            <a:noFill/>
          </a:ln>
        </p:spPr>
        <p:txBody>
          <a:bodyPr anchorCtr="0" anchor="t" bIns="45700" lIns="91425" spcFirstLastPara="1" rIns="91425" wrap="square" tIns="45700">
            <a:spAutoFit/>
          </a:bodyPr>
          <a:lstStyle/>
          <a:p>
            <a:pPr indent="-177800" lvl="0" marL="176213" marR="0" rtl="0" algn="l">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Quan hệ giữa tầng giao vận và tầng mạng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595" name="Google Shape;595;p60"/>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GBN: FSM mở rộng tại bên gửi</a:t>
            </a:r>
            <a:endParaRPr/>
          </a:p>
        </p:txBody>
      </p:sp>
      <p:sp>
        <p:nvSpPr>
          <p:cNvPr id="596" name="Google Shape;596;p6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97" name="Google Shape;597;p60"/>
          <p:cNvPicPr preferRelativeResize="0"/>
          <p:nvPr/>
        </p:nvPicPr>
        <p:blipFill rotWithShape="1">
          <a:blip r:embed="rId3">
            <a:alphaModFix/>
          </a:blip>
          <a:srcRect b="0" l="0" r="0" t="0"/>
          <a:stretch/>
        </p:blipFill>
        <p:spPr>
          <a:xfrm>
            <a:off x="1606960" y="1631390"/>
            <a:ext cx="6387279" cy="505833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04" name="Google Shape;604;p61"/>
          <p:cNvSpPr txBox="1"/>
          <p:nvPr>
            <p:ph idx="1" type="body"/>
          </p:nvPr>
        </p:nvSpPr>
        <p:spPr>
          <a:xfrm>
            <a:off x="381000" y="9906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GBN: FSM mở rộng tại bên gửi</a:t>
            </a:r>
            <a:endParaRPr/>
          </a:p>
          <a:p>
            <a:pPr indent="-285750" lvl="1" marL="742950" rtl="0" algn="just">
              <a:spcBef>
                <a:spcPts val="560"/>
              </a:spcBef>
              <a:spcAft>
                <a:spcPts val="0"/>
              </a:spcAft>
              <a:buClr>
                <a:schemeClr val="dk1"/>
              </a:buClr>
              <a:buSzPts val="2800"/>
              <a:buChar char="–"/>
            </a:pPr>
            <a:r>
              <a:rPr lang="en-US"/>
              <a:t>Phải phản hồi 3 kiểu sự kiện</a:t>
            </a:r>
            <a:endParaRPr/>
          </a:p>
          <a:p>
            <a:pPr indent="-228600" lvl="2" marL="1143000" rtl="0" algn="just">
              <a:spcBef>
                <a:spcPts val="480"/>
              </a:spcBef>
              <a:spcAft>
                <a:spcPts val="0"/>
              </a:spcAft>
              <a:buClr>
                <a:schemeClr val="dk1"/>
              </a:buClr>
              <a:buSzPts val="2400"/>
              <a:buChar char="•"/>
            </a:pPr>
            <a:r>
              <a:rPr lang="en-US"/>
              <a:t>Lời mời từ tầng trên</a:t>
            </a:r>
            <a:endParaRPr/>
          </a:p>
          <a:p>
            <a:pPr indent="-228600" lvl="3" marL="1600200" rtl="0" algn="just">
              <a:spcBef>
                <a:spcPts val="400"/>
              </a:spcBef>
              <a:spcAft>
                <a:spcPts val="0"/>
              </a:spcAft>
              <a:buClr>
                <a:schemeClr val="dk1"/>
              </a:buClr>
              <a:buSzPts val="2000"/>
              <a:buChar char="–"/>
            </a:pPr>
            <a:r>
              <a:rPr lang="en-US"/>
              <a:t>Khi </a:t>
            </a:r>
            <a:r>
              <a:rPr b="1" i="1" lang="en-US"/>
              <a:t>rdt_send () </a:t>
            </a:r>
            <a:r>
              <a:rPr lang="en-US"/>
              <a:t>được gọi từ tầng trên, trước tiên người gửi sẽ kiểm tra xem cửa sổ đã đầy chưa, tức là có N gói chưa ACK hay không. </a:t>
            </a:r>
            <a:endParaRPr/>
          </a:p>
          <a:p>
            <a:pPr indent="-228600" lvl="3" marL="1600200" rtl="0" algn="just">
              <a:spcBef>
                <a:spcPts val="400"/>
              </a:spcBef>
              <a:spcAft>
                <a:spcPts val="0"/>
              </a:spcAft>
              <a:buClr>
                <a:schemeClr val="dk1"/>
              </a:buClr>
              <a:buSzPts val="2000"/>
              <a:buChar char="–"/>
            </a:pPr>
            <a:r>
              <a:rPr lang="en-US"/>
              <a:t>Nếu cửa sổ không đầy, một gói tin được tạo và gửi đi, và các biến được cập nhật tương ứng. </a:t>
            </a:r>
            <a:endParaRPr/>
          </a:p>
          <a:p>
            <a:pPr indent="-228600" lvl="3" marL="1600200" rtl="0" algn="just">
              <a:spcBef>
                <a:spcPts val="400"/>
              </a:spcBef>
              <a:spcAft>
                <a:spcPts val="0"/>
              </a:spcAft>
              <a:buClr>
                <a:schemeClr val="dk1"/>
              </a:buClr>
              <a:buSzPts val="2000"/>
              <a:buChar char="–"/>
            </a:pPr>
            <a:r>
              <a:rPr lang="en-US"/>
              <a:t>Nếu cửa sổ đã đầy, người gửi chỉ cần trả lại dữ liệu trở lại tầng trên (một dấu hiệu ngầm rằng cửa sổ đã đầy. Tầng trên có lẽ sẽ phải thử lại sau. </a:t>
            </a:r>
            <a:endParaRPr/>
          </a:p>
          <a:p>
            <a:pPr indent="-228600" lvl="3" marL="1600200" rtl="0" algn="just">
              <a:spcBef>
                <a:spcPts val="400"/>
              </a:spcBef>
              <a:spcAft>
                <a:spcPts val="0"/>
              </a:spcAft>
              <a:buClr>
                <a:schemeClr val="dk1"/>
              </a:buClr>
              <a:buSzPts val="2000"/>
              <a:buChar char="–"/>
            </a:pPr>
            <a:r>
              <a:rPr lang="en-US"/>
              <a:t>Trong triển khai thực tế, người gửi có nhiều khả năng đã lưu vào bộ đệm (nhưng không được gửi ngay lập tức) dữ liệu này hoặc sẽ có cơ chế đồng bộ hóa (ví dụ, một semaphore hoặc một cờ) sẽ cho phép tầng trên chỉ gọi </a:t>
            </a:r>
            <a:r>
              <a:rPr b="1" i="1" lang="en-US"/>
              <a:t>rdt_send () </a:t>
            </a:r>
            <a:r>
              <a:rPr lang="en-US"/>
              <a:t>khi cửa sổ chưa đầy.</a:t>
            </a:r>
            <a:endParaRPr/>
          </a:p>
          <a:p>
            <a:pPr indent="-76200" lvl="2" marL="1143000" rtl="0" algn="just">
              <a:spcBef>
                <a:spcPts val="480"/>
              </a:spcBef>
              <a:spcAft>
                <a:spcPts val="0"/>
              </a:spcAft>
              <a:buClr>
                <a:schemeClr val="dk1"/>
              </a:buClr>
              <a:buSzPts val="2400"/>
              <a:buNone/>
            </a:pPr>
            <a:r>
              <a:t/>
            </a:r>
            <a:endParaRPr/>
          </a:p>
          <a:p>
            <a:pPr indent="-107950" lvl="1" marL="742950" rtl="0" algn="just">
              <a:spcBef>
                <a:spcPts val="560"/>
              </a:spcBef>
              <a:spcAft>
                <a:spcPts val="0"/>
              </a:spcAft>
              <a:buClr>
                <a:schemeClr val="dk1"/>
              </a:buClr>
              <a:buSzPts val="2800"/>
              <a:buNone/>
            </a:pPr>
            <a:r>
              <a:t/>
            </a:r>
            <a:endParaRPr/>
          </a:p>
        </p:txBody>
      </p:sp>
      <p:sp>
        <p:nvSpPr>
          <p:cNvPr id="605" name="Google Shape;605;p6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12" name="Google Shape;612;p62"/>
          <p:cNvSpPr txBox="1"/>
          <p:nvPr>
            <p:ph idx="1" type="body"/>
          </p:nvPr>
        </p:nvSpPr>
        <p:spPr>
          <a:xfrm>
            <a:off x="381000" y="9906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GBN: FSM mở rộng tại bên gửi</a:t>
            </a:r>
            <a:endParaRPr/>
          </a:p>
          <a:p>
            <a:pPr indent="-285750" lvl="1" marL="742950" rtl="0" algn="just">
              <a:spcBef>
                <a:spcPts val="560"/>
              </a:spcBef>
              <a:spcAft>
                <a:spcPts val="0"/>
              </a:spcAft>
              <a:buClr>
                <a:schemeClr val="dk1"/>
              </a:buClr>
              <a:buSzPts val="2800"/>
              <a:buChar char="–"/>
            </a:pPr>
            <a:r>
              <a:rPr lang="en-US"/>
              <a:t>Phải phản hồi 3 kiểu sự kiện</a:t>
            </a:r>
            <a:endParaRPr/>
          </a:p>
          <a:p>
            <a:pPr indent="-228600" lvl="2" marL="1143000" rtl="0" algn="just">
              <a:spcBef>
                <a:spcPts val="480"/>
              </a:spcBef>
              <a:spcAft>
                <a:spcPts val="0"/>
              </a:spcAft>
              <a:buClr>
                <a:schemeClr val="dk1"/>
              </a:buClr>
              <a:buSzPts val="2400"/>
              <a:buChar char="•"/>
            </a:pPr>
            <a:r>
              <a:rPr lang="en-US"/>
              <a:t>Nhận ACK</a:t>
            </a:r>
            <a:endParaRPr/>
          </a:p>
          <a:p>
            <a:pPr indent="-228600" lvl="3" marL="1600200" rtl="0" algn="just">
              <a:spcBef>
                <a:spcPts val="400"/>
              </a:spcBef>
              <a:spcAft>
                <a:spcPts val="0"/>
              </a:spcAft>
              <a:buClr>
                <a:schemeClr val="dk1"/>
              </a:buClr>
              <a:buSzPts val="2000"/>
              <a:buChar char="–"/>
            </a:pPr>
            <a:r>
              <a:rPr lang="en-US"/>
              <a:t>Trong giao thức GBN, một ACK cho một gói tin có số thứ tự </a:t>
            </a:r>
            <a:r>
              <a:rPr b="1" lang="en-US"/>
              <a:t>n</a:t>
            </a:r>
            <a:r>
              <a:rPr lang="en-US"/>
              <a:t> sẽ được coi là một ACK tích lũy, có nghĩa là tất cả các gói với một số thứ tự tăng dần tới n đã được nhận ở đầu nhận</a:t>
            </a:r>
            <a:endParaRPr/>
          </a:p>
          <a:p>
            <a:pPr indent="-107950" lvl="1" marL="742950" rtl="0" algn="just">
              <a:spcBef>
                <a:spcPts val="560"/>
              </a:spcBef>
              <a:spcAft>
                <a:spcPts val="0"/>
              </a:spcAft>
              <a:buClr>
                <a:schemeClr val="dk1"/>
              </a:buClr>
              <a:buSzPts val="2800"/>
              <a:buNone/>
            </a:pPr>
            <a:r>
              <a:t/>
            </a:r>
            <a:endParaRPr/>
          </a:p>
        </p:txBody>
      </p:sp>
      <p:sp>
        <p:nvSpPr>
          <p:cNvPr id="613" name="Google Shape;613;p6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20" name="Google Shape;620;p63"/>
          <p:cNvSpPr txBox="1"/>
          <p:nvPr>
            <p:ph idx="1" type="body"/>
          </p:nvPr>
        </p:nvSpPr>
        <p:spPr>
          <a:xfrm>
            <a:off x="381000" y="990600"/>
            <a:ext cx="8382000" cy="53340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t>GBN: FSM mở rộng tại bên gửi</a:t>
            </a:r>
            <a:endParaRPr/>
          </a:p>
          <a:p>
            <a:pPr indent="-285750" lvl="1" marL="742950" rtl="0" algn="just">
              <a:spcBef>
                <a:spcPts val="480"/>
              </a:spcBef>
              <a:spcAft>
                <a:spcPts val="0"/>
              </a:spcAft>
              <a:buClr>
                <a:schemeClr val="dk1"/>
              </a:buClr>
              <a:buSzPts val="2400"/>
              <a:buChar char="–"/>
            </a:pPr>
            <a:r>
              <a:rPr lang="en-US" sz="2400"/>
              <a:t>Phải phản hồi 3 kiểu sự kiện</a:t>
            </a:r>
            <a:endParaRPr/>
          </a:p>
          <a:p>
            <a:pPr indent="-228600" lvl="2" marL="1143000" rtl="0" algn="just">
              <a:spcBef>
                <a:spcPts val="400"/>
              </a:spcBef>
              <a:spcAft>
                <a:spcPts val="0"/>
              </a:spcAft>
              <a:buClr>
                <a:schemeClr val="dk1"/>
              </a:buClr>
              <a:buSzPts val="2000"/>
              <a:buChar char="•"/>
            </a:pPr>
            <a:r>
              <a:rPr lang="en-US" sz="2000"/>
              <a:t>Sự kiện hết thời gian</a:t>
            </a:r>
            <a:endParaRPr/>
          </a:p>
          <a:p>
            <a:pPr indent="-228600" lvl="3" marL="1600200" rtl="0" algn="just">
              <a:spcBef>
                <a:spcPts val="360"/>
              </a:spcBef>
              <a:spcAft>
                <a:spcPts val="0"/>
              </a:spcAft>
              <a:buClr>
                <a:schemeClr val="dk1"/>
              </a:buClr>
              <a:buSzPts val="1800"/>
              <a:buChar char="–"/>
            </a:pPr>
            <a:r>
              <a:rPr lang="en-US" sz="1800"/>
              <a:t>Tên của giao thức, “Go-Back-N”, bắt nguồn từ hành vi của người gửi trong sự hiện diện của các gói bị mất hoặc quá trễ. Như trong giao thức dừng và chờ, bộ đếm thời gian sẽ được sử dụng để khôi phục dữ liệu hoặc các gói ACK bị mất.</a:t>
            </a:r>
            <a:endParaRPr/>
          </a:p>
          <a:p>
            <a:pPr indent="-228600" lvl="3" marL="1600200" rtl="0" algn="just">
              <a:spcBef>
                <a:spcPts val="360"/>
              </a:spcBef>
              <a:spcAft>
                <a:spcPts val="0"/>
              </a:spcAft>
              <a:buClr>
                <a:schemeClr val="dk1"/>
              </a:buClr>
              <a:buSzPts val="1800"/>
              <a:buChar char="–"/>
            </a:pPr>
            <a:r>
              <a:rPr lang="en-US" sz="1800"/>
              <a:t>Nếu hết thời gian chờ xảy ra, người gửi sẽ gửi lại tất cả các gói đã được gửi trước đó nhưng chưa có ACK. </a:t>
            </a:r>
            <a:endParaRPr/>
          </a:p>
          <a:p>
            <a:pPr indent="-228600" lvl="3" marL="1600200" rtl="0" algn="just">
              <a:spcBef>
                <a:spcPts val="360"/>
              </a:spcBef>
              <a:spcAft>
                <a:spcPts val="0"/>
              </a:spcAft>
              <a:buClr>
                <a:schemeClr val="dk1"/>
              </a:buClr>
              <a:buSzPts val="1800"/>
              <a:buChar char="–"/>
            </a:pPr>
            <a:r>
              <a:rPr lang="en-US" sz="1800"/>
              <a:t>Người gửi chỉ sử dụng một bộ đếm thời gian duy nhất, có thể được coi là bộ định thời cho các gói tin được truyền lâu nhất và chưa có ACK.</a:t>
            </a:r>
            <a:endParaRPr/>
          </a:p>
          <a:p>
            <a:pPr indent="-228600" lvl="3" marL="1600200" rtl="0" algn="just">
              <a:spcBef>
                <a:spcPts val="360"/>
              </a:spcBef>
              <a:spcAft>
                <a:spcPts val="0"/>
              </a:spcAft>
              <a:buClr>
                <a:schemeClr val="dk1"/>
              </a:buClr>
              <a:buSzPts val="1800"/>
              <a:buChar char="–"/>
            </a:pPr>
            <a:r>
              <a:rPr lang="en-US" sz="1800"/>
              <a:t>Nếu nhận được ACK nhưng vẫn có thêm các gói tin được truyền và chưa có ACK, bộ đếm thời gian được khởi động lại. </a:t>
            </a:r>
            <a:endParaRPr/>
          </a:p>
          <a:p>
            <a:pPr indent="-228600" lvl="3" marL="1600200" rtl="0" algn="just">
              <a:spcBef>
                <a:spcPts val="360"/>
              </a:spcBef>
              <a:spcAft>
                <a:spcPts val="0"/>
              </a:spcAft>
              <a:buClr>
                <a:schemeClr val="dk1"/>
              </a:buClr>
              <a:buSzPts val="1800"/>
              <a:buChar char="–"/>
            </a:pPr>
            <a:r>
              <a:rPr lang="en-US" sz="1800"/>
              <a:t>Nếu không gói tin nào chưa có ACK, bộ đếm thời gian bị dừng.</a:t>
            </a:r>
            <a:endParaRPr/>
          </a:p>
          <a:p>
            <a:pPr indent="-133350" lvl="1" marL="742950" rtl="0" algn="just">
              <a:spcBef>
                <a:spcPts val="480"/>
              </a:spcBef>
              <a:spcAft>
                <a:spcPts val="0"/>
              </a:spcAft>
              <a:buClr>
                <a:schemeClr val="dk1"/>
              </a:buClr>
              <a:buSzPts val="2400"/>
              <a:buNone/>
            </a:pPr>
            <a:r>
              <a:t/>
            </a:r>
            <a:endParaRPr sz="2400"/>
          </a:p>
        </p:txBody>
      </p:sp>
      <p:sp>
        <p:nvSpPr>
          <p:cNvPr id="621" name="Google Shape;621;p6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28" name="Google Shape;628;p64"/>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GBN: FSM mở rộng tại bên nhận</a:t>
            </a:r>
            <a:endParaRPr/>
          </a:p>
          <a:p>
            <a:pPr indent="-285750" lvl="1" marL="742950" rtl="0" algn="just">
              <a:spcBef>
                <a:spcPts val="480"/>
              </a:spcBef>
              <a:spcAft>
                <a:spcPts val="0"/>
              </a:spcAft>
              <a:buClr>
                <a:schemeClr val="dk1"/>
              </a:buClr>
              <a:buSzPts val="2400"/>
              <a:buChar char="–"/>
            </a:pPr>
            <a:r>
              <a:rPr lang="en-US" sz="2400"/>
              <a:t>ACK-duy nhất: luôn gửi ACK cho gói đã nhận đúng với số thứ tự xếp hạng cao nhất</a:t>
            </a:r>
            <a:endParaRPr/>
          </a:p>
          <a:p>
            <a:pPr indent="-228600" lvl="2" marL="1143000" rtl="0" algn="just">
              <a:spcBef>
                <a:spcPts val="400"/>
              </a:spcBef>
              <a:spcAft>
                <a:spcPts val="0"/>
              </a:spcAft>
              <a:buClr>
                <a:schemeClr val="dk1"/>
              </a:buClr>
              <a:buSzPts val="2000"/>
              <a:buChar char="•"/>
            </a:pPr>
            <a:r>
              <a:rPr lang="en-US" sz="2000"/>
              <a:t>Có thể sinh ra ACK trùng nhau</a:t>
            </a:r>
            <a:endParaRPr/>
          </a:p>
          <a:p>
            <a:pPr indent="-228600" lvl="2" marL="1143000" rtl="0" algn="just">
              <a:spcBef>
                <a:spcPts val="400"/>
              </a:spcBef>
              <a:spcAft>
                <a:spcPts val="0"/>
              </a:spcAft>
              <a:buClr>
                <a:schemeClr val="dk1"/>
              </a:buClr>
              <a:buSzPts val="2000"/>
              <a:buChar char="•"/>
            </a:pPr>
            <a:r>
              <a:rPr lang="en-US" sz="2000"/>
              <a:t>Chỉ cần nhớ số thứ tự của gói dự kiến đến (expectedseqnum)</a:t>
            </a:r>
            <a:endParaRPr/>
          </a:p>
          <a:p>
            <a:pPr indent="-285750" lvl="1" marL="742950" rtl="0" algn="just">
              <a:spcBef>
                <a:spcPts val="480"/>
              </a:spcBef>
              <a:spcAft>
                <a:spcPts val="0"/>
              </a:spcAft>
              <a:buClr>
                <a:schemeClr val="dk1"/>
              </a:buClr>
              <a:buSzPts val="2400"/>
              <a:buChar char="–"/>
            </a:pPr>
            <a:r>
              <a:rPr lang="en-US" sz="2400"/>
              <a:t>Gói không theo đúng thứ tự:</a:t>
            </a:r>
            <a:endParaRPr/>
          </a:p>
          <a:p>
            <a:pPr indent="-228600" lvl="2" marL="1143000" rtl="0" algn="just">
              <a:spcBef>
                <a:spcPts val="400"/>
              </a:spcBef>
              <a:spcAft>
                <a:spcPts val="0"/>
              </a:spcAft>
              <a:buClr>
                <a:schemeClr val="dk1"/>
              </a:buClr>
              <a:buSzPts val="2000"/>
              <a:buChar char="•"/>
            </a:pPr>
            <a:r>
              <a:rPr lang="en-US" sz="2000"/>
              <a:t>Hủy: không nhận vào vùng đệm!</a:t>
            </a:r>
            <a:endParaRPr/>
          </a:p>
          <a:p>
            <a:pPr indent="-228600" lvl="2" marL="1143000" rtl="0" algn="just">
              <a:spcBef>
                <a:spcPts val="400"/>
              </a:spcBef>
              <a:spcAft>
                <a:spcPts val="0"/>
              </a:spcAft>
              <a:buClr>
                <a:schemeClr val="dk1"/>
              </a:buClr>
              <a:buSzPts val="2000"/>
              <a:buChar char="•"/>
            </a:pPr>
            <a:r>
              <a:rPr lang="en-US" sz="2000"/>
              <a:t>Gửi lại ACK với số thứ tự (xếp hạng) cao nhất</a:t>
            </a:r>
            <a:endParaRPr/>
          </a:p>
        </p:txBody>
      </p:sp>
      <p:sp>
        <p:nvSpPr>
          <p:cNvPr id="629" name="Google Shape;629;p6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630" name="Google Shape;630;p64"/>
          <p:cNvPicPr preferRelativeResize="0"/>
          <p:nvPr/>
        </p:nvPicPr>
        <p:blipFill rotWithShape="1">
          <a:blip r:embed="rId3">
            <a:alphaModFix/>
          </a:blip>
          <a:srcRect b="0" l="0" r="0" t="0"/>
          <a:stretch/>
        </p:blipFill>
        <p:spPr>
          <a:xfrm>
            <a:off x="875069" y="4345286"/>
            <a:ext cx="7885471" cy="227182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37" name="Google Shape;637;p65"/>
          <p:cNvSpPr txBox="1"/>
          <p:nvPr>
            <p:ph idx="1" type="body"/>
          </p:nvPr>
        </p:nvSpPr>
        <p:spPr>
          <a:xfrm>
            <a:off x="304800" y="1066800"/>
            <a:ext cx="83820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Hoạt động của GBN</a:t>
            </a:r>
            <a:endParaRPr/>
          </a:p>
          <a:p>
            <a:pPr indent="-215900" lvl="0" marL="342900" rtl="0" algn="just">
              <a:spcBef>
                <a:spcPts val="400"/>
              </a:spcBef>
              <a:spcAft>
                <a:spcPts val="0"/>
              </a:spcAft>
              <a:buClr>
                <a:schemeClr val="dk1"/>
              </a:buClr>
              <a:buSzPts val="2000"/>
              <a:buNone/>
            </a:pPr>
            <a:r>
              <a:t/>
            </a:r>
            <a:endParaRPr sz="2000"/>
          </a:p>
        </p:txBody>
      </p:sp>
      <p:sp>
        <p:nvSpPr>
          <p:cNvPr id="638" name="Google Shape;638;p6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639" name="Google Shape;639;p65"/>
          <p:cNvPicPr preferRelativeResize="0"/>
          <p:nvPr/>
        </p:nvPicPr>
        <p:blipFill rotWithShape="1">
          <a:blip r:embed="rId3">
            <a:alphaModFix/>
          </a:blip>
          <a:srcRect b="0" l="0" r="0" t="0"/>
          <a:stretch/>
        </p:blipFill>
        <p:spPr>
          <a:xfrm>
            <a:off x="762000" y="1681681"/>
            <a:ext cx="7848600" cy="5014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46" name="Google Shape;646;p6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b="0" i="0" lang="en-US" u="none" strike="noStrike">
                <a:latin typeface="Calibri"/>
                <a:ea typeface="Calibri"/>
                <a:cs typeface="Calibri"/>
                <a:sym typeface="Calibri"/>
              </a:rPr>
              <a:t>Lặp có lựa chọn</a:t>
            </a:r>
            <a:endParaRPr/>
          </a:p>
          <a:p>
            <a:pPr indent="-285750" lvl="1" marL="742950" rtl="0" algn="just">
              <a:spcBef>
                <a:spcPts val="560"/>
              </a:spcBef>
              <a:spcAft>
                <a:spcPts val="0"/>
              </a:spcAft>
              <a:buClr>
                <a:schemeClr val="dk1"/>
              </a:buClr>
              <a:buSzPts val="2800"/>
              <a:buChar char="–"/>
            </a:pPr>
            <a:r>
              <a:rPr lang="en-US">
                <a:latin typeface="Calibri"/>
                <a:ea typeface="Calibri"/>
                <a:cs typeface="Calibri"/>
                <a:sym typeface="Calibri"/>
              </a:rPr>
              <a:t>Bên nhận báo nhận riêng cho tất cả các gói tin đã nhận đúng.</a:t>
            </a:r>
            <a:endParaRPr/>
          </a:p>
          <a:p>
            <a:pPr indent="-228600" lvl="2" marL="1143000" rtl="0" algn="just">
              <a:spcBef>
                <a:spcPts val="480"/>
              </a:spcBef>
              <a:spcAft>
                <a:spcPts val="0"/>
              </a:spcAft>
              <a:buClr>
                <a:schemeClr val="dk1"/>
              </a:buClr>
              <a:buSzPts val="2400"/>
              <a:buChar char="•"/>
            </a:pPr>
            <a:r>
              <a:rPr lang="en-US">
                <a:latin typeface="Calibri"/>
                <a:ea typeface="Calibri"/>
                <a:cs typeface="Calibri"/>
                <a:sym typeface="Calibri"/>
              </a:rPr>
              <a:t>Đặt các gói vào bộ đệm (nếu cần), cho đúng thứ tự để chuyển lên tầng cao hơn</a:t>
            </a:r>
            <a:endParaRPr/>
          </a:p>
          <a:p>
            <a:pPr indent="-285750" lvl="1" marL="742950" rtl="0" algn="just">
              <a:spcBef>
                <a:spcPts val="560"/>
              </a:spcBef>
              <a:spcAft>
                <a:spcPts val="0"/>
              </a:spcAft>
              <a:buClr>
                <a:schemeClr val="dk1"/>
              </a:buClr>
              <a:buSzPts val="2800"/>
              <a:buChar char="–"/>
            </a:pPr>
            <a:r>
              <a:rPr lang="en-US">
                <a:latin typeface="Calibri"/>
                <a:ea typeface="Calibri"/>
                <a:cs typeface="Calibri"/>
                <a:sym typeface="Calibri"/>
              </a:rPr>
              <a:t>Bên gửi chỉ gửi lại các gói tin nào mà không nhận được ACK</a:t>
            </a:r>
            <a:endParaRPr/>
          </a:p>
          <a:p>
            <a:pPr indent="-228600" lvl="2" marL="1143000" rtl="0" algn="just">
              <a:spcBef>
                <a:spcPts val="480"/>
              </a:spcBef>
              <a:spcAft>
                <a:spcPts val="0"/>
              </a:spcAft>
              <a:buClr>
                <a:schemeClr val="dk1"/>
              </a:buClr>
              <a:buSzPts val="2400"/>
              <a:buChar char="•"/>
            </a:pPr>
            <a:r>
              <a:rPr lang="en-US">
                <a:latin typeface="Calibri"/>
                <a:ea typeface="Calibri"/>
                <a:cs typeface="Calibri"/>
                <a:sym typeface="Calibri"/>
              </a:rPr>
              <a:t>Có bộ định thời bên gửi cho mỗi gói tin không gửi ACK</a:t>
            </a:r>
            <a:endParaRPr/>
          </a:p>
          <a:p>
            <a:pPr indent="-285750" lvl="1" marL="742950" rtl="0" algn="just">
              <a:spcBef>
                <a:spcPts val="560"/>
              </a:spcBef>
              <a:spcAft>
                <a:spcPts val="0"/>
              </a:spcAft>
              <a:buClr>
                <a:schemeClr val="dk1"/>
              </a:buClr>
              <a:buSzPts val="2800"/>
              <a:buChar char="–"/>
            </a:pPr>
            <a:r>
              <a:rPr lang="en-US">
                <a:latin typeface="Calibri"/>
                <a:ea typeface="Calibri"/>
                <a:cs typeface="Calibri"/>
                <a:sym typeface="Calibri"/>
              </a:rPr>
              <a:t>Cửa sổ bên gửi</a:t>
            </a:r>
            <a:endParaRPr/>
          </a:p>
          <a:p>
            <a:pPr indent="-228600" lvl="2" marL="1143000" rtl="0" algn="just">
              <a:spcBef>
                <a:spcPts val="480"/>
              </a:spcBef>
              <a:spcAft>
                <a:spcPts val="0"/>
              </a:spcAft>
              <a:buClr>
                <a:schemeClr val="dk1"/>
              </a:buClr>
              <a:buSzPts val="2400"/>
              <a:buChar char="•"/>
            </a:pPr>
            <a:r>
              <a:rPr lang="en-US">
                <a:latin typeface="Calibri"/>
                <a:ea typeface="Calibri"/>
                <a:cs typeface="Calibri"/>
                <a:sym typeface="Calibri"/>
              </a:rPr>
              <a:t>N số thứ tự liên tục</a:t>
            </a:r>
            <a:endParaRPr/>
          </a:p>
          <a:p>
            <a:pPr indent="-228600" lvl="2" marL="1143000" rtl="0" algn="just">
              <a:spcBef>
                <a:spcPts val="480"/>
              </a:spcBef>
              <a:spcAft>
                <a:spcPts val="0"/>
              </a:spcAft>
              <a:buClr>
                <a:schemeClr val="dk1"/>
              </a:buClr>
              <a:buSzPts val="2400"/>
              <a:buChar char="•"/>
            </a:pPr>
            <a:r>
              <a:rPr lang="en-US">
                <a:latin typeface="Calibri"/>
                <a:ea typeface="Calibri"/>
                <a:cs typeface="Calibri"/>
                <a:sym typeface="Calibri"/>
              </a:rPr>
              <a:t>Hạn chế số thứ tự các gói không gửi ACK</a:t>
            </a:r>
            <a:endParaRPr/>
          </a:p>
        </p:txBody>
      </p:sp>
      <p:sp>
        <p:nvSpPr>
          <p:cNvPr id="647" name="Google Shape;647;p6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54" name="Google Shape;654;p6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latin typeface="Calibri"/>
                <a:ea typeface="Calibri"/>
                <a:cs typeface="Calibri"/>
                <a:sym typeface="Calibri"/>
              </a:rPr>
              <a:t>Lặp có lựa chọn: cửa sổ bên gửi, bên nhận</a:t>
            </a:r>
            <a:endParaRPr/>
          </a:p>
        </p:txBody>
      </p:sp>
      <p:sp>
        <p:nvSpPr>
          <p:cNvPr id="655" name="Google Shape;655;p6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656" name="Google Shape;656;p67"/>
          <p:cNvPicPr preferRelativeResize="0"/>
          <p:nvPr/>
        </p:nvPicPr>
        <p:blipFill rotWithShape="1">
          <a:blip r:embed="rId3">
            <a:alphaModFix/>
          </a:blip>
          <a:srcRect b="0" l="0" r="0" t="0"/>
          <a:stretch/>
        </p:blipFill>
        <p:spPr>
          <a:xfrm>
            <a:off x="1371600" y="2283032"/>
            <a:ext cx="6858000" cy="422413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63" name="Google Shape;663;p6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latin typeface="Calibri"/>
                <a:ea typeface="Calibri"/>
                <a:cs typeface="Calibri"/>
                <a:sym typeface="Calibri"/>
              </a:rPr>
              <a:t>Lặp có lựa chọn</a:t>
            </a:r>
            <a:endParaRPr/>
          </a:p>
          <a:p>
            <a:pPr indent="-285750" lvl="1" marL="742950" rtl="0" algn="just">
              <a:spcBef>
                <a:spcPts val="560"/>
              </a:spcBef>
              <a:spcAft>
                <a:spcPts val="0"/>
              </a:spcAft>
              <a:buClr>
                <a:schemeClr val="dk1"/>
              </a:buClr>
              <a:buSzPts val="2800"/>
              <a:buChar char="–"/>
            </a:pPr>
            <a:r>
              <a:rPr lang="en-US">
                <a:latin typeface="Calibri"/>
                <a:ea typeface="Calibri"/>
                <a:cs typeface="Calibri"/>
                <a:sym typeface="Calibri"/>
              </a:rPr>
              <a:t>Các sự kiện và hoạt động của bên gửi</a:t>
            </a:r>
            <a:endParaRPr/>
          </a:p>
          <a:p>
            <a:pPr indent="-228600" lvl="2" marL="1143000" rtl="0" algn="just">
              <a:spcBef>
                <a:spcPts val="480"/>
              </a:spcBef>
              <a:spcAft>
                <a:spcPts val="0"/>
              </a:spcAft>
              <a:buClr>
                <a:schemeClr val="dk1"/>
              </a:buClr>
              <a:buSzPts val="2400"/>
              <a:buChar char="•"/>
            </a:pPr>
            <a:r>
              <a:rPr lang="en-US">
                <a:latin typeface="Calibri"/>
                <a:ea typeface="Calibri"/>
                <a:cs typeface="Calibri"/>
                <a:sym typeface="Calibri"/>
              </a:rPr>
              <a:t>Dữ liệu nhận được từ tầng trên</a:t>
            </a:r>
            <a:endParaRPr/>
          </a:p>
          <a:p>
            <a:pPr indent="-228600" lvl="3" marL="1600200" rtl="0" algn="just">
              <a:spcBef>
                <a:spcPts val="400"/>
              </a:spcBef>
              <a:spcAft>
                <a:spcPts val="0"/>
              </a:spcAft>
              <a:buClr>
                <a:schemeClr val="dk1"/>
              </a:buClr>
              <a:buSzPts val="2000"/>
              <a:buChar char="–"/>
            </a:pPr>
            <a:r>
              <a:rPr lang="en-US">
                <a:latin typeface="Calibri"/>
                <a:ea typeface="Calibri"/>
                <a:cs typeface="Calibri"/>
                <a:sym typeface="Calibri"/>
              </a:rPr>
              <a:t>Khi nhận được data từ tầng trên, bên gửi kiểm tra số thứ tự tiếp theo sẵn có cho gói tin. Nếu số thứ tự nằm trong cửa sổ của bên gửi, data sẽ được đóng gói và gửi đi, nếu không nó sẽ được lưu vào bộ đệm hoặc chuyển trả lại cho tầng trên cho lần truyền sau (như trong GBN)</a:t>
            </a:r>
            <a:endParaRPr/>
          </a:p>
          <a:p>
            <a:pPr indent="-228600" lvl="2" marL="1143000" rtl="0" algn="just">
              <a:spcBef>
                <a:spcPts val="480"/>
              </a:spcBef>
              <a:spcAft>
                <a:spcPts val="0"/>
              </a:spcAft>
              <a:buClr>
                <a:schemeClr val="dk1"/>
              </a:buClr>
              <a:buSzPts val="2400"/>
              <a:buChar char="•"/>
            </a:pPr>
            <a:r>
              <a:rPr lang="en-US">
                <a:latin typeface="Calibri"/>
                <a:ea typeface="Calibri"/>
                <a:cs typeface="Calibri"/>
                <a:sym typeface="Calibri"/>
              </a:rPr>
              <a:t>Bộ đếm thời gian</a:t>
            </a:r>
            <a:endParaRPr/>
          </a:p>
          <a:p>
            <a:pPr indent="-228600" lvl="3" marL="1600200" rtl="0" algn="just">
              <a:spcBef>
                <a:spcPts val="400"/>
              </a:spcBef>
              <a:spcAft>
                <a:spcPts val="0"/>
              </a:spcAft>
              <a:buClr>
                <a:schemeClr val="dk1"/>
              </a:buClr>
              <a:buSzPts val="2000"/>
              <a:buChar char="–"/>
            </a:pPr>
            <a:r>
              <a:rPr lang="en-US">
                <a:latin typeface="Calibri"/>
                <a:ea typeface="Calibri"/>
                <a:cs typeface="Calibri"/>
                <a:sym typeface="Calibri"/>
              </a:rPr>
              <a:t>Xử lý với trường hợp gói tin bị mất. Tuy nhiên, mỗi gói tin phải có bộ đếm thời gian logic của chính nó, bởi vì chỉ có duy nhất một gói tin sẽ được truyền vào thời gian chờ. Có thể dùng một timer harware để bắt chước hoạt động của nhiều bộ đếm ligic.</a:t>
            </a:r>
            <a:endParaRPr/>
          </a:p>
          <a:p>
            <a:pPr indent="0" lvl="2" marL="800100" rtl="0" algn="l">
              <a:spcBef>
                <a:spcPts val="720"/>
              </a:spcBef>
              <a:spcAft>
                <a:spcPts val="0"/>
              </a:spcAft>
              <a:buClr>
                <a:schemeClr val="dk1"/>
              </a:buClr>
              <a:buSzPts val="2400"/>
              <a:buNone/>
            </a:pPr>
            <a:r>
              <a:t/>
            </a:r>
            <a:endParaRPr/>
          </a:p>
        </p:txBody>
      </p:sp>
      <p:sp>
        <p:nvSpPr>
          <p:cNvPr id="664" name="Google Shape;664;p6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71" name="Google Shape;671;p6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latin typeface="Calibri"/>
                <a:ea typeface="Calibri"/>
                <a:cs typeface="Calibri"/>
                <a:sym typeface="Calibri"/>
              </a:rPr>
              <a:t>Lặp có lựa chọn</a:t>
            </a:r>
            <a:endParaRPr/>
          </a:p>
          <a:p>
            <a:pPr indent="-285750" lvl="1" marL="742950" rtl="0" algn="just">
              <a:spcBef>
                <a:spcPts val="560"/>
              </a:spcBef>
              <a:spcAft>
                <a:spcPts val="0"/>
              </a:spcAft>
              <a:buClr>
                <a:schemeClr val="dk1"/>
              </a:buClr>
              <a:buSzPts val="2800"/>
              <a:buChar char="–"/>
            </a:pPr>
            <a:r>
              <a:rPr lang="en-US">
                <a:latin typeface="Calibri"/>
                <a:ea typeface="Calibri"/>
                <a:cs typeface="Calibri"/>
                <a:sym typeface="Calibri"/>
              </a:rPr>
              <a:t>Các sự kiện và hoạt động của bên gửi</a:t>
            </a:r>
            <a:endParaRPr/>
          </a:p>
          <a:p>
            <a:pPr indent="-228600" lvl="2" marL="1143000" rtl="0" algn="just">
              <a:spcBef>
                <a:spcPts val="480"/>
              </a:spcBef>
              <a:spcAft>
                <a:spcPts val="0"/>
              </a:spcAft>
              <a:buClr>
                <a:schemeClr val="dk1"/>
              </a:buClr>
              <a:buSzPts val="2400"/>
              <a:buChar char="•"/>
            </a:pPr>
            <a:r>
              <a:rPr lang="en-US">
                <a:latin typeface="Calibri"/>
                <a:ea typeface="Calibri"/>
                <a:cs typeface="Calibri"/>
                <a:sym typeface="Calibri"/>
              </a:rPr>
              <a:t>Nhận ACK</a:t>
            </a:r>
            <a:endParaRPr/>
          </a:p>
          <a:p>
            <a:pPr indent="-228600" lvl="3" marL="1600200" rtl="0" algn="just">
              <a:spcBef>
                <a:spcPts val="400"/>
              </a:spcBef>
              <a:spcAft>
                <a:spcPts val="0"/>
              </a:spcAft>
              <a:buClr>
                <a:schemeClr val="dk1"/>
              </a:buClr>
              <a:buSzPts val="2000"/>
              <a:buChar char="–"/>
            </a:pPr>
            <a:r>
              <a:rPr lang="en-US">
                <a:latin typeface="Calibri"/>
                <a:ea typeface="Calibri"/>
                <a:cs typeface="Calibri"/>
                <a:sym typeface="Calibri"/>
              </a:rPr>
              <a:t>Khi nhận được một ACK, bên gửi sẽ đánh dấu gói tin này đã được nhận, miễn là nó ở trong cửa sổ. Nếu như số thứ tự = base, base cửa sổ sẽ được dịch về phía trước cho gói NAK với số thứ tự nhỏ nhất. Nếu cửa sổ di chuyển và có các gói chưa được truyền với các số thứ tự nằm trong cửa sổ, thì các gói này sẽ được truyền</a:t>
            </a:r>
            <a:endParaRPr/>
          </a:p>
          <a:p>
            <a:pPr indent="-139700" lvl="0" marL="342900" rtl="0" algn="just">
              <a:spcBef>
                <a:spcPts val="640"/>
              </a:spcBef>
              <a:spcAft>
                <a:spcPts val="0"/>
              </a:spcAft>
              <a:buClr>
                <a:schemeClr val="dk1"/>
              </a:buClr>
              <a:buSzPts val="3200"/>
              <a:buNone/>
            </a:pPr>
            <a:r>
              <a:t/>
            </a:r>
            <a:endParaRPr/>
          </a:p>
        </p:txBody>
      </p:sp>
      <p:sp>
        <p:nvSpPr>
          <p:cNvPr id="672" name="Google Shape;672;p6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7"/>
          <p:cNvPicPr preferRelativeResize="0"/>
          <p:nvPr/>
        </p:nvPicPr>
        <p:blipFill rotWithShape="1">
          <a:blip r:embed="rId3">
            <a:alphaModFix/>
          </a:blip>
          <a:srcRect b="0" l="0" r="0" t="0"/>
          <a:stretch/>
        </p:blipFill>
        <p:spPr>
          <a:xfrm>
            <a:off x="5555226" y="1738864"/>
            <a:ext cx="3505200" cy="4577755"/>
          </a:xfrm>
          <a:prstGeom prst="rect">
            <a:avLst/>
          </a:prstGeom>
          <a:noFill/>
          <a:ln>
            <a:noFill/>
          </a:ln>
        </p:spPr>
      </p:pic>
      <p:sp>
        <p:nvSpPr>
          <p:cNvPr id="127" name="Google Shape;127;p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giao thức tầng giao vận trên Internet</a:t>
            </a:r>
            <a:endParaRPr/>
          </a:p>
        </p:txBody>
      </p:sp>
      <p:sp>
        <p:nvSpPr>
          <p:cNvPr id="128" name="Google Shape;128;p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9" name="Google Shape;129;p7"/>
          <p:cNvSpPr/>
          <p:nvPr/>
        </p:nvSpPr>
        <p:spPr>
          <a:xfrm>
            <a:off x="685800" y="1550142"/>
            <a:ext cx="4950541" cy="5201424"/>
          </a:xfrm>
          <a:prstGeom prst="rect">
            <a:avLst/>
          </a:prstGeom>
          <a:noFill/>
          <a:ln>
            <a:noFill/>
          </a:ln>
        </p:spPr>
        <p:txBody>
          <a:bodyPr anchorCtr="0" anchor="t" bIns="45700" lIns="91425" spcFirstLastPara="1" rIns="91425" wrap="square" tIns="45700">
            <a:spAutoFit/>
          </a:bodyPr>
          <a:lstStyle/>
          <a:p>
            <a:pPr indent="-265113" lvl="0" marL="265113" marR="0" rtl="0" algn="just">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Nhiệm vụ chính của UDP và TCP là mở rộng dịch vụ phân phối của IP giữa 2 host thành dịch vụ phân phối giữa hai tiến trình chạy trên 2 host đó</a:t>
            </a:r>
            <a:endParaRPr/>
          </a:p>
          <a:p>
            <a:pPr indent="-265113" lvl="0" marL="265113" marR="0" rtl="0" algn="just">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Truyền tin cậy, theo trật tự: TCP</a:t>
            </a:r>
            <a:endParaRPr/>
          </a:p>
          <a:p>
            <a:pPr indent="-354013" lvl="1" marL="811213" marR="0" rtl="0" algn="just">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Điều khiển tắc nghẽn</a:t>
            </a:r>
            <a:endParaRPr/>
          </a:p>
          <a:p>
            <a:pPr indent="-354013" lvl="1" marL="811213" marR="0" rtl="0" algn="just">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Điều khiển luồng</a:t>
            </a:r>
            <a:endParaRPr/>
          </a:p>
          <a:p>
            <a:pPr indent="-354013" lvl="1" marL="811213" marR="0" rtl="0" algn="just">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Thiết lập kết nối</a:t>
            </a:r>
            <a:endParaRPr/>
          </a:p>
          <a:p>
            <a:pPr indent="-265113" lvl="0" marL="265113" marR="0" rtl="0" algn="just">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Truyền không tin cậy, không theo thứ tự: UDP</a:t>
            </a:r>
            <a:endParaRPr/>
          </a:p>
          <a:p>
            <a:pPr indent="-354013" lvl="1" marL="811213" marR="0" rtl="0" algn="just">
              <a:spcBef>
                <a:spcPts val="0"/>
              </a:spcBef>
              <a:spcAft>
                <a:spcPts val="0"/>
              </a:spcAft>
              <a:buClr>
                <a:srgbClr val="333333"/>
              </a:buClr>
              <a:buSzPts val="1800"/>
              <a:buFont typeface="Noto Sans Symbols"/>
              <a:buChar char="✔"/>
            </a:pPr>
            <a:r>
              <a:rPr b="0" i="0" lang="en-US" sz="1800" u="none" cap="none" strike="noStrike">
                <a:solidFill>
                  <a:srgbClr val="333333"/>
                </a:solidFill>
                <a:latin typeface="Arial"/>
                <a:ea typeface="Arial"/>
                <a:cs typeface="Arial"/>
                <a:sym typeface="Arial"/>
              </a:rPr>
              <a:t>Truyền dữ liệu giữa các tiến trình</a:t>
            </a:r>
            <a:endParaRPr b="0" i="0" sz="1800" u="none" cap="none" strike="noStrike">
              <a:solidFill>
                <a:srgbClr val="333333"/>
              </a:solidFill>
              <a:latin typeface="Arial"/>
              <a:ea typeface="Arial"/>
              <a:cs typeface="Arial"/>
              <a:sym typeface="Arial"/>
            </a:endParaRPr>
          </a:p>
          <a:p>
            <a:pPr indent="-354013" lvl="1" marL="811213" marR="0" rtl="0" algn="just">
              <a:spcBef>
                <a:spcPts val="0"/>
              </a:spcBef>
              <a:spcAft>
                <a:spcPts val="0"/>
              </a:spcAft>
              <a:buClr>
                <a:srgbClr val="333333"/>
              </a:buClr>
              <a:buSzPts val="1800"/>
              <a:buFont typeface="Noto Sans Symbols"/>
              <a:buChar char="✔"/>
            </a:pPr>
            <a:r>
              <a:rPr b="0" i="0" lang="en-US" sz="1800" u="none" cap="none" strike="noStrike">
                <a:solidFill>
                  <a:srgbClr val="333333"/>
                </a:solidFill>
                <a:latin typeface="Arial"/>
                <a:ea typeface="Arial"/>
                <a:cs typeface="Arial"/>
                <a:sym typeface="Arial"/>
              </a:rPr>
              <a:t>Kiểm tra lỗi</a:t>
            </a:r>
            <a:endParaRPr b="0" i="0" sz="1800" u="none" cap="none" strike="noStrike">
              <a:solidFill>
                <a:srgbClr val="333333"/>
              </a:solidFill>
              <a:latin typeface="Arial"/>
              <a:ea typeface="Arial"/>
              <a:cs typeface="Arial"/>
              <a:sym typeface="Arial"/>
            </a:endParaRPr>
          </a:p>
          <a:p>
            <a:pPr indent="-265113" lvl="0" marL="265113" marR="0" rtl="0" algn="just">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Không có các dịch vụ:</a:t>
            </a:r>
            <a:endParaRPr/>
          </a:p>
          <a:p>
            <a:pPr indent="-354013" lvl="1" marL="811213" marR="0" rtl="0" algn="just">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Đảm bảo trễ</a:t>
            </a:r>
            <a:endParaRPr/>
          </a:p>
          <a:p>
            <a:pPr indent="-354013" lvl="1" marL="811213" marR="0" rtl="0" algn="just">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Đảm bảo băng thông</a:t>
            </a:r>
            <a:endParaRPr b="0" i="0" sz="2400" u="none" cap="none" strike="noStrike">
              <a:solidFill>
                <a:srgbClr val="000000"/>
              </a:solidFill>
              <a:latin typeface="Arial"/>
              <a:ea typeface="Arial"/>
              <a:cs typeface="Arial"/>
              <a:sym typeface="Arial"/>
            </a:endParaRPr>
          </a:p>
        </p:txBody>
      </p:sp>
      <p:sp>
        <p:nvSpPr>
          <p:cNvPr id="130" name="Google Shape;130;p7"/>
          <p:cNvSpPr txBox="1"/>
          <p:nvPr/>
        </p:nvSpPr>
        <p:spPr>
          <a:xfrm>
            <a:off x="152400" y="1026922"/>
            <a:ext cx="8168148" cy="523220"/>
          </a:xfrm>
          <a:prstGeom prst="rect">
            <a:avLst/>
          </a:prstGeom>
          <a:noFill/>
          <a:ln>
            <a:noFill/>
          </a:ln>
        </p:spPr>
        <p:txBody>
          <a:bodyPr anchorCtr="0" anchor="t" bIns="45700" lIns="91425" spcFirstLastPara="1" rIns="91425" wrap="square" tIns="45700">
            <a:spAutoFit/>
          </a:bodyPr>
          <a:lstStyle/>
          <a:p>
            <a:pPr indent="-177800" lvl="0" marL="176213" marR="0" rtl="0" algn="l">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Tầng giao vận trong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78" name="Google Shape;678;p7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latin typeface="Calibri"/>
                <a:ea typeface="Calibri"/>
                <a:cs typeface="Calibri"/>
                <a:sym typeface="Calibri"/>
              </a:rPr>
              <a:t>Lặp có lựa chọn</a:t>
            </a:r>
            <a:endParaRPr/>
          </a:p>
          <a:p>
            <a:pPr indent="-285750" lvl="1" marL="742950" rtl="0" algn="just">
              <a:spcBef>
                <a:spcPts val="560"/>
              </a:spcBef>
              <a:spcAft>
                <a:spcPts val="0"/>
              </a:spcAft>
              <a:buClr>
                <a:schemeClr val="dk1"/>
              </a:buClr>
              <a:buSzPts val="2800"/>
              <a:buChar char="–"/>
            </a:pPr>
            <a:r>
              <a:rPr lang="en-US">
                <a:latin typeface="Calibri"/>
                <a:ea typeface="Calibri"/>
                <a:cs typeface="Calibri"/>
                <a:sym typeface="Calibri"/>
              </a:rPr>
              <a:t>Các sự kiện và hoạt động của bên nhận</a:t>
            </a:r>
            <a:endParaRPr/>
          </a:p>
          <a:p>
            <a:pPr indent="-228600" lvl="2" marL="1143000" rtl="0" algn="just">
              <a:spcBef>
                <a:spcPts val="480"/>
              </a:spcBef>
              <a:spcAft>
                <a:spcPts val="0"/>
              </a:spcAft>
              <a:buClr>
                <a:schemeClr val="dk1"/>
              </a:buClr>
              <a:buSzPts val="2400"/>
              <a:buChar char="•"/>
            </a:pPr>
            <a:r>
              <a:rPr lang="en-US">
                <a:latin typeface="Calibri"/>
                <a:ea typeface="Calibri"/>
                <a:cs typeface="Calibri"/>
                <a:sym typeface="Calibri"/>
              </a:rPr>
              <a:t>Gói tin có số thứ tự trong khoảng </a:t>
            </a:r>
            <a:r>
              <a:rPr lang="en-US" sz="2400"/>
              <a:t>[rcvbase, rcvbase+N-1] được nhận đúng</a:t>
            </a:r>
            <a:endParaRPr/>
          </a:p>
          <a:p>
            <a:pPr indent="-228600" lvl="3" marL="1600200" rtl="0" algn="just">
              <a:spcBef>
                <a:spcPts val="400"/>
              </a:spcBef>
              <a:spcAft>
                <a:spcPts val="0"/>
              </a:spcAft>
              <a:buClr>
                <a:schemeClr val="dk1"/>
              </a:buClr>
              <a:buSzPts val="2000"/>
              <a:buChar char="–"/>
            </a:pPr>
            <a:r>
              <a:rPr lang="en-US"/>
              <a:t>Trong trường hợp này, gói nhận được sẽ nằm trong cửa sổ của bên gửi và một gói ACK được trả về cho bên gửi.</a:t>
            </a:r>
            <a:endParaRPr/>
          </a:p>
          <a:p>
            <a:pPr indent="-228600" lvl="3" marL="1600200" rtl="0" algn="just">
              <a:spcBef>
                <a:spcPts val="400"/>
              </a:spcBef>
              <a:spcAft>
                <a:spcPts val="0"/>
              </a:spcAft>
              <a:buClr>
                <a:schemeClr val="dk1"/>
              </a:buClr>
              <a:buSzPts val="2000"/>
              <a:buChar char="–"/>
            </a:pPr>
            <a:r>
              <a:rPr lang="en-US"/>
              <a:t>Nếu như gói tin này không được nhận trước đó, nó sẽ được lưu vào bộ nhớ đệm</a:t>
            </a:r>
            <a:endParaRPr/>
          </a:p>
          <a:p>
            <a:pPr indent="-228600" lvl="3" marL="1600200" rtl="0" algn="just">
              <a:spcBef>
                <a:spcPts val="400"/>
              </a:spcBef>
              <a:spcAft>
                <a:spcPts val="0"/>
              </a:spcAft>
              <a:buClr>
                <a:schemeClr val="dk1"/>
              </a:buClr>
              <a:buSzPts val="2000"/>
              <a:buChar char="–"/>
            </a:pPr>
            <a:r>
              <a:rPr lang="en-US"/>
              <a:t>Nếu gói tin này có số thứ tự = base của cửa sổ nhận, khi đó gói tin này và bất kỳ gói tin nào được lưu trước đó trong bộ đệm và các gói tin được đánh số liên tiếp (bắt đầu bằng rcv_base) được truyền tới tầng cao hơn.</a:t>
            </a:r>
            <a:endParaRPr/>
          </a:p>
          <a:p>
            <a:pPr indent="-228600" lvl="3" marL="1600200" rtl="0" algn="just">
              <a:spcBef>
                <a:spcPts val="400"/>
              </a:spcBef>
              <a:spcAft>
                <a:spcPts val="0"/>
              </a:spcAft>
              <a:buClr>
                <a:schemeClr val="dk1"/>
              </a:buClr>
              <a:buSzPts val="2000"/>
              <a:buChar char="–"/>
            </a:pPr>
            <a:r>
              <a:rPr lang="en-US"/>
              <a:t>Cửa sổ trượt lên phía trước theo số gói tin chuyển tới tầng cao hơn</a:t>
            </a:r>
            <a:endParaRPr/>
          </a:p>
        </p:txBody>
      </p:sp>
      <p:sp>
        <p:nvSpPr>
          <p:cNvPr id="679" name="Google Shape;679;p7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86" name="Google Shape;686;p7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latin typeface="Calibri"/>
                <a:ea typeface="Calibri"/>
                <a:cs typeface="Calibri"/>
                <a:sym typeface="Calibri"/>
              </a:rPr>
              <a:t>Lặp có lựa chọn</a:t>
            </a:r>
            <a:endParaRPr/>
          </a:p>
          <a:p>
            <a:pPr indent="-285750" lvl="1" marL="742950" rtl="0" algn="just">
              <a:spcBef>
                <a:spcPts val="560"/>
              </a:spcBef>
              <a:spcAft>
                <a:spcPts val="0"/>
              </a:spcAft>
              <a:buClr>
                <a:schemeClr val="dk1"/>
              </a:buClr>
              <a:buSzPts val="2800"/>
              <a:buChar char="–"/>
            </a:pPr>
            <a:r>
              <a:rPr lang="en-US">
                <a:latin typeface="Calibri"/>
                <a:ea typeface="Calibri"/>
                <a:cs typeface="Calibri"/>
                <a:sym typeface="Calibri"/>
              </a:rPr>
              <a:t>Các sự kiện và hoạt động của bên nhận</a:t>
            </a:r>
            <a:endParaRPr/>
          </a:p>
          <a:p>
            <a:pPr indent="-228600" lvl="2" marL="1143000" rtl="0" algn="just">
              <a:spcBef>
                <a:spcPts val="480"/>
              </a:spcBef>
              <a:spcAft>
                <a:spcPts val="0"/>
              </a:spcAft>
              <a:buClr>
                <a:schemeClr val="dk1"/>
              </a:buClr>
              <a:buSzPts val="2400"/>
              <a:buChar char="•"/>
            </a:pPr>
            <a:r>
              <a:rPr lang="en-US">
                <a:latin typeface="Calibri"/>
                <a:ea typeface="Calibri"/>
                <a:cs typeface="Calibri"/>
                <a:sym typeface="Calibri"/>
              </a:rPr>
              <a:t>Gói tin với số thứ tự trong khoảng </a:t>
            </a:r>
            <a:r>
              <a:rPr lang="en-US" sz="2400"/>
              <a:t>[rcvbase-N,rcvbase-1] được nhận đúng</a:t>
            </a:r>
            <a:endParaRPr/>
          </a:p>
          <a:p>
            <a:pPr indent="-228600" lvl="3" marL="1600200" rtl="0" algn="just">
              <a:spcBef>
                <a:spcPts val="400"/>
              </a:spcBef>
              <a:spcAft>
                <a:spcPts val="0"/>
              </a:spcAft>
              <a:buClr>
                <a:schemeClr val="dk1"/>
              </a:buClr>
              <a:buSzPts val="2000"/>
              <a:buChar char="–"/>
            </a:pPr>
            <a:r>
              <a:rPr lang="en-US"/>
              <a:t>Trong trường hợp này, phải tạo lại ACK cho gói tin đã được bên nhận trước đó xác nhận ACK</a:t>
            </a:r>
            <a:endParaRPr/>
          </a:p>
          <a:p>
            <a:pPr indent="-228600" lvl="2" marL="1143000" rtl="0" algn="just">
              <a:spcBef>
                <a:spcPts val="480"/>
              </a:spcBef>
              <a:spcAft>
                <a:spcPts val="0"/>
              </a:spcAft>
              <a:buClr>
                <a:schemeClr val="dk1"/>
              </a:buClr>
              <a:buSzPts val="2400"/>
              <a:buChar char="•"/>
            </a:pPr>
            <a:r>
              <a:rPr lang="en-US"/>
              <a:t>Ngoài 2 trường hợp trên</a:t>
            </a:r>
            <a:endParaRPr/>
          </a:p>
          <a:p>
            <a:pPr indent="-228600" lvl="3" marL="1600200" rtl="0" algn="just">
              <a:spcBef>
                <a:spcPts val="400"/>
              </a:spcBef>
              <a:spcAft>
                <a:spcPts val="0"/>
              </a:spcAft>
              <a:buClr>
                <a:schemeClr val="dk1"/>
              </a:buClr>
              <a:buSzPts val="2000"/>
              <a:buChar char="–"/>
            </a:pPr>
            <a:r>
              <a:rPr lang="en-US"/>
              <a:t>Bỏ qua gói tin</a:t>
            </a:r>
            <a:endParaRPr/>
          </a:p>
        </p:txBody>
      </p:sp>
      <p:sp>
        <p:nvSpPr>
          <p:cNvPr id="687" name="Google Shape;687;p7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694" name="Google Shape;694;p7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b="0" i="0" lang="en-US" u="none" strike="noStrike">
                <a:latin typeface="Calibri"/>
                <a:ea typeface="Calibri"/>
                <a:cs typeface="Calibri"/>
                <a:sym typeface="Calibri"/>
              </a:rPr>
              <a:t>Hoạt động trong lặp có lựa chọn</a:t>
            </a:r>
            <a:endParaRPr/>
          </a:p>
          <a:p>
            <a:pPr indent="-285750" lvl="1" marL="742950" rtl="0" algn="just">
              <a:spcBef>
                <a:spcPts val="560"/>
              </a:spcBef>
              <a:spcAft>
                <a:spcPts val="0"/>
              </a:spcAft>
              <a:buClr>
                <a:schemeClr val="dk1"/>
              </a:buClr>
              <a:buSzPts val="2800"/>
              <a:buChar char="–"/>
            </a:pPr>
            <a:r>
              <a:rPr b="0" i="0" lang="en-US" u="none" strike="noStrike">
                <a:latin typeface="Calibri"/>
                <a:ea typeface="Calibri"/>
                <a:cs typeface="Calibri"/>
                <a:sym typeface="Calibri"/>
              </a:rPr>
              <a:t>2 kịch bản: Kịch bản 1</a:t>
            </a:r>
            <a:endParaRPr/>
          </a:p>
          <a:p>
            <a:pPr indent="-139700" lvl="0" marL="342900" rtl="0" algn="just">
              <a:spcBef>
                <a:spcPts val="640"/>
              </a:spcBef>
              <a:spcAft>
                <a:spcPts val="0"/>
              </a:spcAft>
              <a:buClr>
                <a:schemeClr val="dk1"/>
              </a:buClr>
              <a:buSzPts val="3200"/>
              <a:buNone/>
            </a:pPr>
            <a:r>
              <a:t/>
            </a:r>
            <a:endParaRPr b="0" i="0" u="none" strike="noStrike">
              <a:latin typeface="Calibri"/>
              <a:ea typeface="Calibri"/>
              <a:cs typeface="Calibri"/>
              <a:sym typeface="Calibri"/>
            </a:endParaRPr>
          </a:p>
        </p:txBody>
      </p:sp>
      <p:sp>
        <p:nvSpPr>
          <p:cNvPr id="695" name="Google Shape;695;p7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696" name="Google Shape;696;p72"/>
          <p:cNvPicPr preferRelativeResize="0"/>
          <p:nvPr/>
        </p:nvPicPr>
        <p:blipFill rotWithShape="1">
          <a:blip r:embed="rId3">
            <a:alphaModFix/>
          </a:blip>
          <a:srcRect b="0" l="0" r="0" t="0"/>
          <a:stretch/>
        </p:blipFill>
        <p:spPr>
          <a:xfrm>
            <a:off x="1651046" y="2351672"/>
            <a:ext cx="6299108" cy="42095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703" name="Google Shape;703;p7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b="0" i="0" lang="en-US" u="none" strike="noStrike">
                <a:latin typeface="Calibri"/>
                <a:ea typeface="Calibri"/>
                <a:cs typeface="Calibri"/>
                <a:sym typeface="Calibri"/>
              </a:rPr>
              <a:t>Hoạt động trong lặp có lựa chọn</a:t>
            </a:r>
            <a:endParaRPr/>
          </a:p>
          <a:p>
            <a:pPr indent="-285750" lvl="1" marL="742950" rtl="0" algn="just">
              <a:spcBef>
                <a:spcPts val="560"/>
              </a:spcBef>
              <a:spcAft>
                <a:spcPts val="0"/>
              </a:spcAft>
              <a:buClr>
                <a:schemeClr val="dk1"/>
              </a:buClr>
              <a:buSzPts val="2800"/>
              <a:buChar char="–"/>
            </a:pPr>
            <a:r>
              <a:rPr b="0" i="0" lang="en-US" u="none" strike="noStrike">
                <a:latin typeface="Calibri"/>
                <a:ea typeface="Calibri"/>
                <a:cs typeface="Calibri"/>
                <a:sym typeface="Calibri"/>
              </a:rPr>
              <a:t>2 kịch bản: Kịch bản 2</a:t>
            </a:r>
            <a:endParaRPr/>
          </a:p>
          <a:p>
            <a:pPr indent="-139700" lvl="0" marL="342900" rtl="0" algn="just">
              <a:spcBef>
                <a:spcPts val="640"/>
              </a:spcBef>
              <a:spcAft>
                <a:spcPts val="0"/>
              </a:spcAft>
              <a:buClr>
                <a:schemeClr val="dk1"/>
              </a:buClr>
              <a:buSzPts val="3200"/>
              <a:buNone/>
            </a:pPr>
            <a:r>
              <a:t/>
            </a:r>
            <a:endParaRPr b="0" i="0" u="none" strike="noStrike">
              <a:latin typeface="Calibri"/>
              <a:ea typeface="Calibri"/>
              <a:cs typeface="Calibri"/>
              <a:sym typeface="Calibri"/>
            </a:endParaRPr>
          </a:p>
        </p:txBody>
      </p:sp>
      <p:sp>
        <p:nvSpPr>
          <p:cNvPr id="704" name="Google Shape;704;p7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705" name="Google Shape;705;p73"/>
          <p:cNvPicPr preferRelativeResize="0"/>
          <p:nvPr/>
        </p:nvPicPr>
        <p:blipFill rotWithShape="1">
          <a:blip r:embed="rId3">
            <a:alphaModFix/>
          </a:blip>
          <a:srcRect b="0" l="0" r="0" t="0"/>
          <a:stretch/>
        </p:blipFill>
        <p:spPr>
          <a:xfrm>
            <a:off x="1599197" y="2289159"/>
            <a:ext cx="6610350" cy="439254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712" name="Google Shape;712;p7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Lặp có lựa chọn: tình trạng khó giải quyết</a:t>
            </a:r>
            <a:endParaRPr/>
          </a:p>
        </p:txBody>
      </p:sp>
      <p:sp>
        <p:nvSpPr>
          <p:cNvPr id="713" name="Google Shape;713;p7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14" name="Google Shape;714;p74"/>
          <p:cNvSpPr txBox="1"/>
          <p:nvPr/>
        </p:nvSpPr>
        <p:spPr>
          <a:xfrm>
            <a:off x="425245" y="1864090"/>
            <a:ext cx="4237800" cy="458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strike="noStrike">
                <a:solidFill>
                  <a:srgbClr val="000000"/>
                </a:solidFill>
                <a:latin typeface="Arial"/>
                <a:ea typeface="Arial"/>
                <a:cs typeface="Arial"/>
                <a:sym typeface="Arial"/>
              </a:rPr>
              <a:t>Ví dụ:</a:t>
            </a:r>
            <a:endParaRPr/>
          </a:p>
          <a:p>
            <a:pPr indent="-342900" lvl="0" marL="342900" marR="0" rtl="0" algn="l">
              <a:spcBef>
                <a:spcPts val="0"/>
              </a:spcBef>
              <a:spcAft>
                <a:spcPts val="0"/>
              </a:spcAft>
              <a:buClr>
                <a:srgbClr val="000000"/>
              </a:buClr>
              <a:buSzPts val="2400"/>
              <a:buFont typeface="Arial"/>
              <a:buChar char="•"/>
            </a:pPr>
            <a:r>
              <a:rPr b="0" i="0" lang="en-US" sz="2400" u="none" strike="noStrike">
                <a:solidFill>
                  <a:srgbClr val="000000"/>
                </a:solidFill>
                <a:latin typeface="Arial"/>
                <a:ea typeface="Arial"/>
                <a:cs typeface="Arial"/>
                <a:sym typeface="Arial"/>
              </a:rPr>
              <a:t>Các số thứ tự: 0, 1, 2, 3</a:t>
            </a:r>
            <a:endParaRPr/>
          </a:p>
          <a:p>
            <a:pPr indent="-342900" lvl="0" marL="342900" marR="0" rtl="0" algn="l">
              <a:spcBef>
                <a:spcPts val="0"/>
              </a:spcBef>
              <a:spcAft>
                <a:spcPts val="0"/>
              </a:spcAft>
              <a:buClr>
                <a:srgbClr val="000000"/>
              </a:buClr>
              <a:buSzPts val="2400"/>
              <a:buFont typeface="Arial"/>
              <a:buChar char="•"/>
            </a:pPr>
            <a:r>
              <a:rPr b="0" i="0" lang="en-US" sz="2400" u="none" strike="noStrike">
                <a:solidFill>
                  <a:srgbClr val="000000"/>
                </a:solidFill>
                <a:latin typeface="Arial"/>
                <a:ea typeface="Arial"/>
                <a:cs typeface="Arial"/>
                <a:sym typeface="Arial"/>
              </a:rPr>
              <a:t>Kích thước cửa sổ =3</a:t>
            </a:r>
            <a:endParaRPr/>
          </a:p>
          <a:p>
            <a:pPr indent="-342900" lvl="0" marL="342900" marR="0" rtl="0" algn="l">
              <a:spcBef>
                <a:spcPts val="0"/>
              </a:spcBef>
              <a:spcAft>
                <a:spcPts val="0"/>
              </a:spcAft>
              <a:buClr>
                <a:srgbClr val="000000"/>
              </a:buClr>
              <a:buSzPts val="2400"/>
              <a:buFont typeface="Arial"/>
              <a:buChar char="•"/>
            </a:pPr>
            <a:r>
              <a:rPr b="0" i="0" lang="en-US" sz="2400" u="none" strike="noStrike">
                <a:solidFill>
                  <a:srgbClr val="000000"/>
                </a:solidFill>
                <a:latin typeface="Arial"/>
                <a:ea typeface="Arial"/>
                <a:cs typeface="Arial"/>
                <a:sym typeface="Arial"/>
              </a:rPr>
              <a:t>Bên nhận không nhận ra sự khác biệt giữa 2 kịch bản!</a:t>
            </a:r>
            <a:endParaRPr/>
          </a:p>
          <a:p>
            <a:pPr indent="-342900" lvl="0" marL="342900" marR="0" rtl="0" algn="l">
              <a:spcBef>
                <a:spcPts val="0"/>
              </a:spcBef>
              <a:spcAft>
                <a:spcPts val="0"/>
              </a:spcAft>
              <a:buClr>
                <a:srgbClr val="000000"/>
              </a:buClr>
              <a:buSzPts val="2400"/>
              <a:buFont typeface="Arial"/>
              <a:buChar char="•"/>
            </a:pPr>
            <a:r>
              <a:rPr b="0" i="0" lang="en-US" sz="2400" u="none" strike="noStrike">
                <a:solidFill>
                  <a:srgbClr val="000000"/>
                </a:solidFill>
                <a:latin typeface="Arial"/>
                <a:ea typeface="Arial"/>
                <a:cs typeface="Arial"/>
                <a:sym typeface="Arial"/>
              </a:rPr>
              <a:t>Chấp nhận dữ liệu bị trùng lặp như là dữ liệu mới trong kịch bản 2</a:t>
            </a:r>
            <a:endParaRPr/>
          </a:p>
          <a:p>
            <a:pPr indent="-342900" lvl="0" marL="342900" marR="0" rtl="0" algn="l">
              <a:spcBef>
                <a:spcPts val="0"/>
              </a:spcBef>
              <a:spcAft>
                <a:spcPts val="0"/>
              </a:spcAft>
              <a:buClr>
                <a:srgbClr val="CD0000"/>
              </a:buClr>
              <a:buSzPts val="2400"/>
              <a:buFont typeface="Arial"/>
              <a:buChar char="•"/>
            </a:pPr>
            <a:r>
              <a:rPr b="0" i="0" lang="en-US" sz="2400" u="none" strike="noStrike">
                <a:solidFill>
                  <a:srgbClr val="CD0000"/>
                </a:solidFill>
                <a:latin typeface="Arial"/>
                <a:ea typeface="Arial"/>
                <a:cs typeface="Arial"/>
                <a:sym typeface="Arial"/>
              </a:rPr>
              <a:t>Hỏi: </a:t>
            </a:r>
            <a:r>
              <a:rPr b="0" i="0" lang="en-US" sz="2400" u="none" strike="noStrike">
                <a:solidFill>
                  <a:srgbClr val="000000"/>
                </a:solidFill>
                <a:latin typeface="Arial"/>
                <a:ea typeface="Arial"/>
                <a:cs typeface="Arial"/>
                <a:sym typeface="Arial"/>
              </a:rPr>
              <a:t>Quan hệ giữa kích thước số thứ tự và kích thước cửa sổ như thế nào để tránh vấn đề như trong kịch bản 2?</a:t>
            </a:r>
            <a:endParaRPr sz="1400">
              <a:solidFill>
                <a:schemeClr val="dk1"/>
              </a:solidFill>
              <a:latin typeface="Arial"/>
              <a:ea typeface="Arial"/>
              <a:cs typeface="Arial"/>
              <a:sym typeface="Arial"/>
            </a:endParaRPr>
          </a:p>
        </p:txBody>
      </p:sp>
      <p:pic>
        <p:nvPicPr>
          <p:cNvPr id="715" name="Google Shape;715;p74"/>
          <p:cNvPicPr preferRelativeResize="0"/>
          <p:nvPr/>
        </p:nvPicPr>
        <p:blipFill rotWithShape="1">
          <a:blip r:embed="rId3">
            <a:alphaModFix/>
          </a:blip>
          <a:srcRect b="0" l="0" r="0" t="0"/>
          <a:stretch/>
        </p:blipFill>
        <p:spPr>
          <a:xfrm>
            <a:off x="4601497" y="1825384"/>
            <a:ext cx="3836044" cy="474993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721" name="Google Shape;721;p7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Tóm tắt các cơ chế truyền dữ liệu tin cậy</a:t>
            </a:r>
            <a:endParaRPr/>
          </a:p>
          <a:p>
            <a:pPr indent="-285750" lvl="1" marL="742950" rtl="0" algn="just">
              <a:spcBef>
                <a:spcPts val="560"/>
              </a:spcBef>
              <a:spcAft>
                <a:spcPts val="0"/>
              </a:spcAft>
              <a:buClr>
                <a:schemeClr val="dk1"/>
              </a:buClr>
              <a:buSzPts val="2800"/>
              <a:buChar char="–"/>
            </a:pPr>
            <a:r>
              <a:rPr lang="en-US"/>
              <a:t>Checksum</a:t>
            </a:r>
            <a:endParaRPr/>
          </a:p>
          <a:p>
            <a:pPr indent="-228600" lvl="2" marL="1143000" rtl="0" algn="just">
              <a:spcBef>
                <a:spcPts val="480"/>
              </a:spcBef>
              <a:spcAft>
                <a:spcPts val="0"/>
              </a:spcAft>
              <a:buClr>
                <a:schemeClr val="dk1"/>
              </a:buClr>
              <a:buSzPts val="2400"/>
              <a:buChar char="•"/>
            </a:pPr>
            <a:r>
              <a:rPr lang="en-US"/>
              <a:t>Dùng để phát hiện các lỗi bit trong một gói tin truyền</a:t>
            </a:r>
            <a:endParaRPr/>
          </a:p>
          <a:p>
            <a:pPr indent="-285750" lvl="1" marL="742950" rtl="0" algn="just">
              <a:spcBef>
                <a:spcPts val="560"/>
              </a:spcBef>
              <a:spcAft>
                <a:spcPts val="0"/>
              </a:spcAft>
              <a:buClr>
                <a:schemeClr val="dk1"/>
              </a:buClr>
              <a:buSzPts val="2800"/>
              <a:buChar char="–"/>
            </a:pPr>
            <a:r>
              <a:rPr lang="en-US"/>
              <a:t>Timer	</a:t>
            </a:r>
            <a:endParaRPr/>
          </a:p>
          <a:p>
            <a:pPr indent="-228600" lvl="2" marL="1143000" rtl="0" algn="just">
              <a:spcBef>
                <a:spcPts val="480"/>
              </a:spcBef>
              <a:spcAft>
                <a:spcPts val="0"/>
              </a:spcAft>
              <a:buClr>
                <a:schemeClr val="dk1"/>
              </a:buClr>
              <a:buSzPts val="2400"/>
              <a:buChar char="•"/>
            </a:pPr>
            <a:r>
              <a:rPr lang="en-US"/>
              <a:t>Định thời/truyền lại gói tin có thể do gói tin hay ACK của nó bị mất trong quá trình truyền trên kênh. Do timeouts có thể xuất hiện khi một gói tin bị trễ nhưng không mất, hay khi gói tin nhận được bởi đầu nhận nhưng ACK giữa bên gửi-nhận bị mất, duplicate copies của gói tin có thể được nhận bởi đầu nhận</a:t>
            </a:r>
            <a:endParaRPr/>
          </a:p>
        </p:txBody>
      </p:sp>
      <p:sp>
        <p:nvSpPr>
          <p:cNvPr id="722" name="Google Shape;722;p7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728" name="Google Shape;728;p7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Tóm tắt các cơ chế truyền dữ liệu tin cậy</a:t>
            </a:r>
            <a:endParaRPr/>
          </a:p>
          <a:p>
            <a:pPr indent="-285750" lvl="1" marL="742950" rtl="0" algn="just">
              <a:spcBef>
                <a:spcPts val="560"/>
              </a:spcBef>
              <a:spcAft>
                <a:spcPts val="0"/>
              </a:spcAft>
              <a:buClr>
                <a:schemeClr val="dk1"/>
              </a:buClr>
              <a:buSzPts val="2800"/>
              <a:buChar char="–"/>
            </a:pPr>
            <a:r>
              <a:rPr lang="en-US"/>
              <a:t>Sequence number</a:t>
            </a:r>
            <a:endParaRPr/>
          </a:p>
          <a:p>
            <a:pPr indent="-228600" lvl="2" marL="1143000" rtl="0" algn="just">
              <a:spcBef>
                <a:spcPts val="480"/>
              </a:spcBef>
              <a:spcAft>
                <a:spcPts val="0"/>
              </a:spcAft>
              <a:buClr>
                <a:schemeClr val="dk1"/>
              </a:buClr>
              <a:buSzPts val="2400"/>
              <a:buChar char="•"/>
            </a:pPr>
            <a:r>
              <a:rPr lang="en-US"/>
              <a:t>Sử dụng cho việc đánh số thứ tự các gói tin của dữ liệu truyền từ bên gửi sang bên nhận. </a:t>
            </a:r>
            <a:endParaRPr/>
          </a:p>
          <a:p>
            <a:pPr indent="-228600" lvl="2" marL="1143000" rtl="0" algn="just">
              <a:spcBef>
                <a:spcPts val="480"/>
              </a:spcBef>
              <a:spcAft>
                <a:spcPts val="0"/>
              </a:spcAft>
              <a:buClr>
                <a:schemeClr val="dk1"/>
              </a:buClr>
              <a:buSzPts val="2400"/>
              <a:buChar char="•"/>
            </a:pPr>
            <a:r>
              <a:rPr lang="en-US"/>
              <a:t>Khoảng cách giữa các số thứ tự của các gói nhận được cho phép bên nhận phát hiện ra gói tin bị mất. </a:t>
            </a:r>
            <a:endParaRPr/>
          </a:p>
          <a:p>
            <a:pPr indent="-228600" lvl="2" marL="1143000" rtl="0" algn="just">
              <a:spcBef>
                <a:spcPts val="480"/>
              </a:spcBef>
              <a:spcAft>
                <a:spcPts val="0"/>
              </a:spcAft>
              <a:buClr>
                <a:schemeClr val="dk1"/>
              </a:buClr>
              <a:buSzPts val="2400"/>
              <a:buChar char="•"/>
            </a:pPr>
            <a:r>
              <a:rPr lang="en-US"/>
              <a:t>Các gói có 2 số thứ tự trùng nhau cho phép bên nhận phát hiện các bản copy trùng nhau của một gói tin.</a:t>
            </a:r>
            <a:endParaRPr/>
          </a:p>
        </p:txBody>
      </p:sp>
      <p:sp>
        <p:nvSpPr>
          <p:cNvPr id="729" name="Google Shape;729;p7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735" name="Google Shape;735;p7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Tóm tắt các cơ chế truyền dữ liệu tin cậy</a:t>
            </a:r>
            <a:endParaRPr/>
          </a:p>
          <a:p>
            <a:pPr indent="-285750" lvl="1" marL="742950" rtl="0" algn="just">
              <a:spcBef>
                <a:spcPts val="560"/>
              </a:spcBef>
              <a:spcAft>
                <a:spcPts val="0"/>
              </a:spcAft>
              <a:buClr>
                <a:schemeClr val="dk1"/>
              </a:buClr>
              <a:buSzPts val="2800"/>
              <a:buChar char="–"/>
            </a:pPr>
            <a:r>
              <a:rPr lang="en-US"/>
              <a:t>Acknowledgment - ACK</a:t>
            </a:r>
            <a:endParaRPr/>
          </a:p>
          <a:p>
            <a:pPr indent="-228600" lvl="2" marL="1143000" rtl="0" algn="just">
              <a:spcBef>
                <a:spcPts val="480"/>
              </a:spcBef>
              <a:spcAft>
                <a:spcPts val="0"/>
              </a:spcAft>
              <a:buClr>
                <a:schemeClr val="dk1"/>
              </a:buClr>
              <a:buSzPts val="2400"/>
              <a:buChar char="•"/>
            </a:pPr>
            <a:r>
              <a:rPr lang="en-US"/>
              <a:t>Được bên nhận sử dụng để nói với bên gửi rằng gói tin hay một tập gói tin được nhận đúng. </a:t>
            </a:r>
            <a:endParaRPr/>
          </a:p>
          <a:p>
            <a:pPr indent="-228600" lvl="2" marL="1143000" rtl="0" algn="just">
              <a:spcBef>
                <a:spcPts val="480"/>
              </a:spcBef>
              <a:spcAft>
                <a:spcPts val="0"/>
              </a:spcAft>
              <a:buClr>
                <a:schemeClr val="dk1"/>
              </a:buClr>
              <a:buSzPts val="2400"/>
              <a:buChar char="•"/>
            </a:pPr>
            <a:r>
              <a:rPr lang="en-US"/>
              <a:t>Các ACK sẽ mang số thứ tự của gói tin hay các gói tin được ACK. </a:t>
            </a:r>
            <a:endParaRPr/>
          </a:p>
          <a:p>
            <a:pPr indent="-228600" lvl="2" marL="1143000" rtl="0" algn="just">
              <a:spcBef>
                <a:spcPts val="480"/>
              </a:spcBef>
              <a:spcAft>
                <a:spcPts val="0"/>
              </a:spcAft>
              <a:buClr>
                <a:schemeClr val="dk1"/>
              </a:buClr>
              <a:buSzPts val="2400"/>
              <a:buChar char="•"/>
            </a:pPr>
            <a:r>
              <a:rPr lang="en-US"/>
              <a:t>Các ACK có thể là riêng biệt hoặc tích tũy, phụ thuộc vào giao thức</a:t>
            </a:r>
            <a:endParaRPr/>
          </a:p>
          <a:p>
            <a:pPr indent="-285750" lvl="1" marL="742950" rtl="0" algn="just">
              <a:spcBef>
                <a:spcPts val="560"/>
              </a:spcBef>
              <a:spcAft>
                <a:spcPts val="0"/>
              </a:spcAft>
              <a:buClr>
                <a:schemeClr val="dk1"/>
              </a:buClr>
              <a:buSzPts val="2800"/>
              <a:buChar char="–"/>
            </a:pPr>
            <a:r>
              <a:rPr lang="en-US"/>
              <a:t>Negative Acknowledgment – NAK</a:t>
            </a:r>
            <a:endParaRPr/>
          </a:p>
          <a:p>
            <a:pPr indent="-228600" lvl="2" marL="1143000" rtl="0" algn="just">
              <a:spcBef>
                <a:spcPts val="480"/>
              </a:spcBef>
              <a:spcAft>
                <a:spcPts val="0"/>
              </a:spcAft>
              <a:buClr>
                <a:schemeClr val="dk1"/>
              </a:buClr>
              <a:buSzPts val="2400"/>
              <a:buChar char="•"/>
            </a:pPr>
            <a:r>
              <a:rPr lang="en-US"/>
              <a:t>Được bên nhận sử dụng để nói với bên gửi rằng một gói tin chưa được nhận đúng. </a:t>
            </a:r>
            <a:endParaRPr/>
          </a:p>
          <a:p>
            <a:pPr indent="-228600" lvl="2" marL="1143000" rtl="0" algn="just">
              <a:spcBef>
                <a:spcPts val="480"/>
              </a:spcBef>
              <a:spcAft>
                <a:spcPts val="0"/>
              </a:spcAft>
              <a:buClr>
                <a:schemeClr val="dk1"/>
              </a:buClr>
              <a:buSzPts val="2400"/>
              <a:buChar char="•"/>
            </a:pPr>
            <a:r>
              <a:rPr lang="en-US"/>
              <a:t>NAK sẽ mang số thứ tự của gói tin chưa được nhận đúng.</a:t>
            </a:r>
            <a:endParaRPr/>
          </a:p>
        </p:txBody>
      </p:sp>
      <p:sp>
        <p:nvSpPr>
          <p:cNvPr id="736" name="Google Shape;736;p7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Các nguyên lý của truyền DL tin cậy</a:t>
            </a:r>
            <a:endParaRPr/>
          </a:p>
        </p:txBody>
      </p:sp>
      <p:sp>
        <p:nvSpPr>
          <p:cNvPr id="742" name="Google Shape;742;p7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Tóm tắt các cơ chế truyền dữ liệu tin cậy</a:t>
            </a:r>
            <a:endParaRPr/>
          </a:p>
          <a:p>
            <a:pPr indent="-285750" lvl="1" marL="742950" rtl="0" algn="just">
              <a:spcBef>
                <a:spcPts val="560"/>
              </a:spcBef>
              <a:spcAft>
                <a:spcPts val="0"/>
              </a:spcAft>
              <a:buClr>
                <a:schemeClr val="dk1"/>
              </a:buClr>
              <a:buSzPts val="2800"/>
              <a:buChar char="–"/>
            </a:pPr>
            <a:r>
              <a:rPr lang="en-US"/>
              <a:t>Window, pipelining</a:t>
            </a:r>
            <a:endParaRPr/>
          </a:p>
          <a:p>
            <a:pPr indent="-228600" lvl="2" marL="1143000" rtl="0" algn="just">
              <a:spcBef>
                <a:spcPts val="480"/>
              </a:spcBef>
              <a:spcAft>
                <a:spcPts val="0"/>
              </a:spcAft>
              <a:buClr>
                <a:schemeClr val="dk1"/>
              </a:buClr>
              <a:buSzPts val="2400"/>
              <a:buChar char="•"/>
            </a:pPr>
            <a:r>
              <a:rPr lang="en-US"/>
              <a:t>Bên gửi có thể bị hạn chế chỉ gửi các gói tin với các số thứ tự nằm trong phạm vi nào đó. Bằng cách cho phép nhiều gói tin được truyền mà chưa được xác nhận ACK, băng thông bên gửi sử dụng có thể tăng hơn so với chế độ stop-and-wait</a:t>
            </a:r>
            <a:endParaRPr/>
          </a:p>
          <a:p>
            <a:pPr indent="-228600" lvl="2" marL="1143000" rtl="0" algn="just">
              <a:spcBef>
                <a:spcPts val="480"/>
              </a:spcBef>
              <a:spcAft>
                <a:spcPts val="0"/>
              </a:spcAft>
              <a:buClr>
                <a:schemeClr val="dk1"/>
              </a:buClr>
              <a:buSzPts val="2400"/>
              <a:buChar char="•"/>
            </a:pPr>
            <a:r>
              <a:rPr lang="en-US"/>
              <a:t>Kích cỡ cửa sổ có thể được thiết lập dựa trên cơ sở khả năng của bên nhận và các gói tin lưu trong bộ đệm, hoặc mức độ tắc nghẽn trong mạng hoặc cả hai.</a:t>
            </a:r>
            <a:endParaRPr/>
          </a:p>
        </p:txBody>
      </p:sp>
      <p:sp>
        <p:nvSpPr>
          <p:cNvPr id="743" name="Google Shape;743;p7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Review: Các nguyên lý của truyền DL tin cậy</a:t>
            </a:r>
            <a:endParaRPr/>
          </a:p>
        </p:txBody>
      </p:sp>
      <p:sp>
        <p:nvSpPr>
          <p:cNvPr id="750" name="Google Shape;750;p7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51" name="Google Shape;751;p79"/>
          <p:cNvSpPr txBox="1"/>
          <p:nvPr/>
        </p:nvSpPr>
        <p:spPr>
          <a:xfrm>
            <a:off x="390394" y="1332978"/>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rdt1.0</a:t>
            </a:r>
            <a:endParaRPr/>
          </a:p>
        </p:txBody>
      </p:sp>
      <p:sp>
        <p:nvSpPr>
          <p:cNvPr id="752" name="Google Shape;752;p79"/>
          <p:cNvSpPr txBox="1"/>
          <p:nvPr/>
        </p:nvSpPr>
        <p:spPr>
          <a:xfrm>
            <a:off x="1281830" y="2197274"/>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rdt2.0</a:t>
            </a:r>
            <a:endParaRPr/>
          </a:p>
        </p:txBody>
      </p:sp>
      <p:sp>
        <p:nvSpPr>
          <p:cNvPr id="753" name="Google Shape;753;p79"/>
          <p:cNvSpPr txBox="1"/>
          <p:nvPr/>
        </p:nvSpPr>
        <p:spPr>
          <a:xfrm>
            <a:off x="2170134" y="3060073"/>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rdt2.1</a:t>
            </a:r>
            <a:endParaRPr/>
          </a:p>
        </p:txBody>
      </p:sp>
      <p:sp>
        <p:nvSpPr>
          <p:cNvPr id="754" name="Google Shape;754;p79"/>
          <p:cNvSpPr txBox="1"/>
          <p:nvPr/>
        </p:nvSpPr>
        <p:spPr>
          <a:xfrm>
            <a:off x="3005205" y="3917697"/>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Rdt2.2</a:t>
            </a:r>
            <a:endParaRPr/>
          </a:p>
        </p:txBody>
      </p:sp>
      <p:sp>
        <p:nvSpPr>
          <p:cNvPr id="755" name="Google Shape;755;p79"/>
          <p:cNvSpPr/>
          <p:nvPr/>
        </p:nvSpPr>
        <p:spPr>
          <a:xfrm>
            <a:off x="1281830" y="1917753"/>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6" name="Google Shape;756;p79"/>
          <p:cNvSpPr/>
          <p:nvPr/>
        </p:nvSpPr>
        <p:spPr>
          <a:xfrm>
            <a:off x="2201450" y="2781006"/>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7" name="Google Shape;757;p79"/>
          <p:cNvSpPr/>
          <p:nvPr/>
        </p:nvSpPr>
        <p:spPr>
          <a:xfrm>
            <a:off x="3060526" y="3641717"/>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8" name="Google Shape;758;p79"/>
          <p:cNvSpPr txBox="1"/>
          <p:nvPr/>
        </p:nvSpPr>
        <p:spPr>
          <a:xfrm>
            <a:off x="2043830" y="1393928"/>
            <a:ext cx="58673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Không có lỗi bit; Không có mất mát gói tin</a:t>
            </a:r>
            <a:endParaRPr/>
          </a:p>
        </p:txBody>
      </p:sp>
      <p:sp>
        <p:nvSpPr>
          <p:cNvPr id="759" name="Google Shape;759;p79"/>
          <p:cNvSpPr txBox="1"/>
          <p:nvPr/>
        </p:nvSpPr>
        <p:spPr>
          <a:xfrm>
            <a:off x="2948312" y="2235848"/>
            <a:ext cx="431104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Các bit trong gói tin bị thay đổi</a:t>
            </a:r>
            <a:endParaRPr/>
          </a:p>
        </p:txBody>
      </p:sp>
      <p:sp>
        <p:nvSpPr>
          <p:cNvPr id="760" name="Google Shape;760;p79"/>
          <p:cNvSpPr txBox="1"/>
          <p:nvPr/>
        </p:nvSpPr>
        <p:spPr>
          <a:xfrm>
            <a:off x="3858534" y="3088775"/>
            <a:ext cx="300937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ACK hoặc NAK bị lỗi</a:t>
            </a:r>
            <a:endParaRPr/>
          </a:p>
        </p:txBody>
      </p:sp>
      <p:sp>
        <p:nvSpPr>
          <p:cNvPr id="761" name="Google Shape;761;p79"/>
          <p:cNvSpPr txBox="1"/>
          <p:nvPr/>
        </p:nvSpPr>
        <p:spPr>
          <a:xfrm>
            <a:off x="4648200" y="3954199"/>
            <a:ext cx="3637766"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Arial"/>
                <a:ea typeface="Arial"/>
                <a:cs typeface="Arial"/>
                <a:sym typeface="Arial"/>
              </a:rPr>
              <a:t>Gửi ACK thay cho NAK</a:t>
            </a:r>
            <a:endParaRPr/>
          </a:p>
        </p:txBody>
      </p:sp>
      <p:sp>
        <p:nvSpPr>
          <p:cNvPr id="762" name="Google Shape;762;p79"/>
          <p:cNvSpPr txBox="1"/>
          <p:nvPr/>
        </p:nvSpPr>
        <p:spPr>
          <a:xfrm>
            <a:off x="3872630" y="4778453"/>
            <a:ext cx="1524000"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Rdt3.0</a:t>
            </a:r>
            <a:endParaRPr/>
          </a:p>
        </p:txBody>
      </p:sp>
      <p:sp>
        <p:nvSpPr>
          <p:cNvPr id="763" name="Google Shape;763;p79"/>
          <p:cNvSpPr/>
          <p:nvPr/>
        </p:nvSpPr>
        <p:spPr>
          <a:xfrm>
            <a:off x="3927951" y="4499341"/>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4" name="Google Shape;764;p79"/>
          <p:cNvSpPr txBox="1"/>
          <p:nvPr/>
        </p:nvSpPr>
        <p:spPr>
          <a:xfrm>
            <a:off x="4692042" y="5650282"/>
            <a:ext cx="1642995" cy="584775"/>
          </a:xfrm>
          <a:prstGeom prst="rect">
            <a:avLst/>
          </a:prstGeom>
          <a:solidFill>
            <a:srgbClr val="D6E3B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Pipeline</a:t>
            </a:r>
            <a:endParaRPr/>
          </a:p>
        </p:txBody>
      </p:sp>
      <p:sp>
        <p:nvSpPr>
          <p:cNvPr id="765" name="Google Shape;765;p79"/>
          <p:cNvSpPr/>
          <p:nvPr/>
        </p:nvSpPr>
        <p:spPr>
          <a:xfrm>
            <a:off x="4748929" y="5375754"/>
            <a:ext cx="457200" cy="25433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6" name="Google Shape;766;p79"/>
          <p:cNvSpPr txBox="1"/>
          <p:nvPr/>
        </p:nvSpPr>
        <p:spPr>
          <a:xfrm>
            <a:off x="6467083" y="5600831"/>
            <a:ext cx="252086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Go-back-N</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Lặp có lựa chọn</a:t>
            </a:r>
            <a:endParaRPr/>
          </a:p>
        </p:txBody>
      </p:sp>
      <p:sp>
        <p:nvSpPr>
          <p:cNvPr id="767" name="Google Shape;767;p79"/>
          <p:cNvSpPr txBox="1"/>
          <p:nvPr/>
        </p:nvSpPr>
        <p:spPr>
          <a:xfrm>
            <a:off x="5513539" y="4814258"/>
            <a:ext cx="58673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lỗi + mất mát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2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20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5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5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5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5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5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5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2000"/>
                                        <p:tgtEl>
                                          <p:spTgt spid="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Nội dung</a:t>
            </a:r>
            <a:endParaRPr/>
          </a:p>
        </p:txBody>
      </p:sp>
      <p:sp>
        <p:nvSpPr>
          <p:cNvPr id="136" name="Google Shape;136;p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BFBFBF"/>
              </a:buClr>
              <a:buSzPts val="2800"/>
              <a:buChar char="•"/>
            </a:pPr>
            <a:r>
              <a:rPr lang="en-US" sz="2800">
                <a:solidFill>
                  <a:srgbClr val="BFBFBF"/>
                </a:solidFill>
              </a:rPr>
              <a:t>Các dịch vụ tầng giao vận</a:t>
            </a:r>
            <a:endParaRPr/>
          </a:p>
          <a:p>
            <a:pPr indent="-342900" lvl="0" marL="342900" rtl="0" algn="just">
              <a:spcBef>
                <a:spcPts val="560"/>
              </a:spcBef>
              <a:spcAft>
                <a:spcPts val="0"/>
              </a:spcAft>
              <a:buClr>
                <a:schemeClr val="dk1"/>
              </a:buClr>
              <a:buSzPts val="2800"/>
              <a:buChar char="•"/>
            </a:pPr>
            <a:r>
              <a:rPr lang="en-US" sz="2800"/>
              <a:t>Ghép kênh và phân kênh</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không kết nối: UDP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tắc truyền dữ liệu tin cậy</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hướng kết nối: TCP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lý điều khiển tắc nghẽn</a:t>
            </a:r>
            <a:endParaRPr/>
          </a:p>
          <a:p>
            <a:pPr indent="-342900" lvl="0" marL="342900" rtl="0" algn="just">
              <a:spcBef>
                <a:spcPts val="560"/>
              </a:spcBef>
              <a:spcAft>
                <a:spcPts val="0"/>
              </a:spcAft>
              <a:buClr>
                <a:srgbClr val="BFBFBF"/>
              </a:buClr>
              <a:buSzPts val="2800"/>
              <a:buChar char="•"/>
            </a:pPr>
            <a:r>
              <a:rPr lang="en-US" sz="2800">
                <a:solidFill>
                  <a:srgbClr val="BFBFBF"/>
                </a:solidFill>
              </a:rPr>
              <a:t>Điều khiển tắc nghẽn TCP</a:t>
            </a:r>
            <a:endParaRPr/>
          </a:p>
        </p:txBody>
      </p:sp>
      <p:sp>
        <p:nvSpPr>
          <p:cNvPr id="137" name="Google Shape;137;p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Nội dung</a:t>
            </a:r>
            <a:endParaRPr/>
          </a:p>
        </p:txBody>
      </p:sp>
      <p:sp>
        <p:nvSpPr>
          <p:cNvPr id="773" name="Google Shape;773;p8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BFBFBF"/>
              </a:buClr>
              <a:buSzPts val="2800"/>
              <a:buChar char="•"/>
            </a:pPr>
            <a:r>
              <a:rPr lang="en-US" sz="2800">
                <a:solidFill>
                  <a:srgbClr val="BFBFBF"/>
                </a:solidFill>
              </a:rPr>
              <a:t>Các dịch vụ tầng giao vận</a:t>
            </a:r>
            <a:endParaRPr/>
          </a:p>
          <a:p>
            <a:pPr indent="-342900" lvl="0" marL="342900" rtl="0" algn="just">
              <a:spcBef>
                <a:spcPts val="560"/>
              </a:spcBef>
              <a:spcAft>
                <a:spcPts val="0"/>
              </a:spcAft>
              <a:buClr>
                <a:srgbClr val="BFBFBF"/>
              </a:buClr>
              <a:buSzPts val="2800"/>
              <a:buChar char="•"/>
            </a:pPr>
            <a:r>
              <a:rPr lang="en-US" sz="2800">
                <a:solidFill>
                  <a:srgbClr val="BFBFBF"/>
                </a:solidFill>
              </a:rPr>
              <a:t>Ghép kênh và phân kênh</a:t>
            </a:r>
            <a:endParaRPr/>
          </a:p>
          <a:p>
            <a:pPr indent="-342900" lvl="0" marL="342900" rtl="0" algn="just">
              <a:spcBef>
                <a:spcPts val="560"/>
              </a:spcBef>
              <a:spcAft>
                <a:spcPts val="0"/>
              </a:spcAft>
              <a:buClr>
                <a:srgbClr val="BFBFBF"/>
              </a:buClr>
              <a:buSzPts val="2800"/>
              <a:buChar char="•"/>
            </a:pPr>
            <a:r>
              <a:rPr lang="en-US" sz="2800">
                <a:solidFill>
                  <a:srgbClr val="BFBFBF"/>
                </a:solidFill>
              </a:rPr>
              <a:t>Vận chuyển không kết nối: UDP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lý truyền dữ liệu tin cậy</a:t>
            </a:r>
            <a:endParaRPr/>
          </a:p>
          <a:p>
            <a:pPr indent="-342900" lvl="0" marL="342900" rtl="0" algn="just">
              <a:spcBef>
                <a:spcPts val="560"/>
              </a:spcBef>
              <a:spcAft>
                <a:spcPts val="0"/>
              </a:spcAft>
              <a:buClr>
                <a:schemeClr val="dk1"/>
              </a:buClr>
              <a:buSzPts val="2800"/>
              <a:buChar char="•"/>
            </a:pPr>
            <a:r>
              <a:rPr lang="en-US" sz="2800"/>
              <a:t>Vận chuyển hướng kết nối: TCP</a:t>
            </a:r>
            <a:endParaRPr/>
          </a:p>
          <a:p>
            <a:pPr indent="-342900" lvl="0" marL="342900" rtl="0" algn="just">
              <a:spcBef>
                <a:spcPts val="560"/>
              </a:spcBef>
              <a:spcAft>
                <a:spcPts val="0"/>
              </a:spcAft>
              <a:buClr>
                <a:srgbClr val="BFBFBF"/>
              </a:buClr>
              <a:buSzPts val="2800"/>
              <a:buChar char="•"/>
            </a:pPr>
            <a:r>
              <a:rPr lang="en-US" sz="2800">
                <a:solidFill>
                  <a:srgbClr val="BFBFBF"/>
                </a:solidFill>
              </a:rPr>
              <a:t>Các nguyên lý điều khiển tắc nghẽn</a:t>
            </a:r>
            <a:endParaRPr/>
          </a:p>
          <a:p>
            <a:pPr indent="-342900" lvl="0" marL="342900" rtl="0" algn="just">
              <a:spcBef>
                <a:spcPts val="560"/>
              </a:spcBef>
              <a:spcAft>
                <a:spcPts val="0"/>
              </a:spcAft>
              <a:buClr>
                <a:srgbClr val="BFBFBF"/>
              </a:buClr>
              <a:buSzPts val="2800"/>
              <a:buChar char="•"/>
            </a:pPr>
            <a:r>
              <a:rPr lang="en-US" sz="2800">
                <a:solidFill>
                  <a:srgbClr val="BFBFBF"/>
                </a:solidFill>
              </a:rPr>
              <a:t>Điều khiển tắc nghẽn TCP</a:t>
            </a:r>
            <a:endParaRPr/>
          </a:p>
        </p:txBody>
      </p:sp>
      <p:sp>
        <p:nvSpPr>
          <p:cNvPr id="774" name="Google Shape;774;p8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780" name="Google Shape;780;p8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Khái quát TCP</a:t>
            </a:r>
            <a:endParaRPr/>
          </a:p>
          <a:p>
            <a:pPr indent="-342900" lvl="2" marL="742950" rtl="0" algn="just">
              <a:spcBef>
                <a:spcPts val="560"/>
              </a:spcBef>
              <a:spcAft>
                <a:spcPts val="0"/>
              </a:spcAft>
              <a:buClr>
                <a:schemeClr val="dk1"/>
              </a:buClr>
              <a:buSzPts val="2800"/>
              <a:buChar char="•"/>
            </a:pPr>
            <a:r>
              <a:rPr lang="en-US" sz="2800"/>
              <a:t>RFCs: 793,1122,1323, 2018, 2581</a:t>
            </a:r>
            <a:endParaRPr/>
          </a:p>
          <a:p>
            <a:pPr indent="-285750" lvl="1" marL="742950" rtl="0" algn="just">
              <a:spcBef>
                <a:spcPts val="560"/>
              </a:spcBef>
              <a:spcAft>
                <a:spcPts val="0"/>
              </a:spcAft>
              <a:buClr>
                <a:schemeClr val="dk1"/>
              </a:buClr>
              <a:buSzPts val="2800"/>
              <a:buChar char="–"/>
            </a:pPr>
            <a:r>
              <a:rPr lang="en-US"/>
              <a:t>Điểm-tới-điểm:</a:t>
            </a:r>
            <a:endParaRPr/>
          </a:p>
          <a:p>
            <a:pPr indent="-228600" lvl="2" marL="1143000" rtl="0" algn="just">
              <a:spcBef>
                <a:spcPts val="480"/>
              </a:spcBef>
              <a:spcAft>
                <a:spcPts val="0"/>
              </a:spcAft>
              <a:buClr>
                <a:schemeClr val="dk1"/>
              </a:buClr>
              <a:buSzPts val="2400"/>
              <a:buChar char="•"/>
            </a:pPr>
            <a:r>
              <a:rPr lang="en-US"/>
              <a:t>Một bên gửi, một bên nhận</a:t>
            </a:r>
            <a:endParaRPr/>
          </a:p>
          <a:p>
            <a:pPr indent="-285750" lvl="1" marL="742950" rtl="0" algn="just">
              <a:spcBef>
                <a:spcPts val="560"/>
              </a:spcBef>
              <a:spcAft>
                <a:spcPts val="0"/>
              </a:spcAft>
              <a:buClr>
                <a:schemeClr val="dk1"/>
              </a:buClr>
              <a:buSzPts val="2800"/>
              <a:buChar char="–"/>
            </a:pPr>
            <a:r>
              <a:rPr lang="en-US"/>
              <a:t>Truyền dòng byte theo đúng thứ tự và truyền tin cậy</a:t>
            </a:r>
            <a:endParaRPr/>
          </a:p>
          <a:p>
            <a:pPr indent="-228600" lvl="2" marL="1143000" rtl="0" algn="just">
              <a:spcBef>
                <a:spcPts val="480"/>
              </a:spcBef>
              <a:spcAft>
                <a:spcPts val="0"/>
              </a:spcAft>
              <a:buClr>
                <a:schemeClr val="dk1"/>
              </a:buClr>
              <a:buSzPts val="2400"/>
              <a:buChar char="•"/>
            </a:pPr>
            <a:r>
              <a:rPr lang="en-US"/>
              <a:t>Không có “ranh giới thông điệp”</a:t>
            </a:r>
            <a:endParaRPr/>
          </a:p>
          <a:p>
            <a:pPr indent="-285750" lvl="1" marL="742950" rtl="0" algn="just">
              <a:spcBef>
                <a:spcPts val="560"/>
              </a:spcBef>
              <a:spcAft>
                <a:spcPts val="0"/>
              </a:spcAft>
              <a:buClr>
                <a:schemeClr val="dk1"/>
              </a:buClr>
              <a:buSzPts val="2800"/>
              <a:buChar char="–"/>
            </a:pPr>
            <a:r>
              <a:rPr lang="en-US"/>
              <a:t>pipeline:</a:t>
            </a:r>
            <a:endParaRPr/>
          </a:p>
          <a:p>
            <a:pPr indent="-228600" lvl="2" marL="1143000" rtl="0" algn="just">
              <a:spcBef>
                <a:spcPts val="480"/>
              </a:spcBef>
              <a:spcAft>
                <a:spcPts val="0"/>
              </a:spcAft>
              <a:buClr>
                <a:schemeClr val="dk1"/>
              </a:buClr>
              <a:buSzPts val="2400"/>
              <a:buChar char="•"/>
            </a:pPr>
            <a:r>
              <a:rPr lang="en-US"/>
              <a:t>Điều khiển tắc nghẽn và điều khiển luồng TCP, thiết lập kích thước cửa sổ</a:t>
            </a:r>
            <a:endParaRPr/>
          </a:p>
        </p:txBody>
      </p:sp>
      <p:sp>
        <p:nvSpPr>
          <p:cNvPr id="781" name="Google Shape;781;p8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788" name="Google Shape;788;p8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Khái quát TCP</a:t>
            </a:r>
            <a:endParaRPr/>
          </a:p>
          <a:p>
            <a:pPr indent="-285750" lvl="1" marL="742950" rtl="0" algn="just">
              <a:spcBef>
                <a:spcPts val="560"/>
              </a:spcBef>
              <a:spcAft>
                <a:spcPts val="0"/>
              </a:spcAft>
              <a:buClr>
                <a:schemeClr val="dk1"/>
              </a:buClr>
              <a:buSzPts val="2800"/>
              <a:buChar char="–"/>
            </a:pPr>
            <a:r>
              <a:rPr lang="en-US"/>
              <a:t>Truyền dữ liệu song công (full duplex)</a:t>
            </a:r>
            <a:endParaRPr/>
          </a:p>
          <a:p>
            <a:pPr indent="-228600" lvl="2" marL="1143000" rtl="0" algn="just">
              <a:spcBef>
                <a:spcPts val="480"/>
              </a:spcBef>
              <a:spcAft>
                <a:spcPts val="0"/>
              </a:spcAft>
              <a:buClr>
                <a:schemeClr val="dk1"/>
              </a:buClr>
              <a:buSzPts val="2400"/>
              <a:buChar char="•"/>
            </a:pPr>
            <a:r>
              <a:rPr lang="en-US"/>
              <a:t>Luồng dữ liệu đi theo 2 hướng trên cùng một kết nối</a:t>
            </a:r>
            <a:endParaRPr/>
          </a:p>
          <a:p>
            <a:pPr indent="-228600" lvl="2" marL="1143000" rtl="0" algn="just">
              <a:spcBef>
                <a:spcPts val="480"/>
              </a:spcBef>
              <a:spcAft>
                <a:spcPts val="0"/>
              </a:spcAft>
              <a:buClr>
                <a:schemeClr val="dk1"/>
              </a:buClr>
              <a:buSzPts val="2400"/>
              <a:buChar char="•"/>
            </a:pPr>
            <a:r>
              <a:rPr lang="en-US"/>
              <a:t> MSS: maximum segment size (kích cỡ segment lớn nhất)</a:t>
            </a:r>
            <a:endParaRPr/>
          </a:p>
          <a:p>
            <a:pPr indent="-285750" lvl="1" marL="742950" rtl="0" algn="just">
              <a:spcBef>
                <a:spcPts val="560"/>
              </a:spcBef>
              <a:spcAft>
                <a:spcPts val="0"/>
              </a:spcAft>
              <a:buClr>
                <a:schemeClr val="dk1"/>
              </a:buClr>
              <a:buSzPts val="2800"/>
              <a:buChar char="–"/>
            </a:pPr>
            <a:r>
              <a:rPr lang="en-US"/>
              <a:t>Hướng kết nối:</a:t>
            </a:r>
            <a:endParaRPr/>
          </a:p>
          <a:p>
            <a:pPr indent="-228600" lvl="2" marL="1143000" rtl="0" algn="just">
              <a:spcBef>
                <a:spcPts val="480"/>
              </a:spcBef>
              <a:spcAft>
                <a:spcPts val="0"/>
              </a:spcAft>
              <a:buClr>
                <a:schemeClr val="dk1"/>
              </a:buClr>
              <a:buSzPts val="2400"/>
              <a:buChar char="•"/>
            </a:pPr>
            <a:r>
              <a:rPr lang="en-US"/>
              <a:t>Bắt tay (trao đổi các thông điệp điều khiển) khởi tạo trạng thái cho bên gửi và bên nhận trước khi trao đổi dữ liệu</a:t>
            </a:r>
            <a:endParaRPr/>
          </a:p>
          <a:p>
            <a:pPr indent="-285750" lvl="1" marL="742950" rtl="0" algn="just">
              <a:spcBef>
                <a:spcPts val="560"/>
              </a:spcBef>
              <a:spcAft>
                <a:spcPts val="0"/>
              </a:spcAft>
              <a:buClr>
                <a:schemeClr val="dk1"/>
              </a:buClr>
              <a:buSzPts val="2800"/>
              <a:buChar char="–"/>
            </a:pPr>
            <a:r>
              <a:rPr lang="en-US"/>
              <a:t>Điều khiển luồng:</a:t>
            </a:r>
            <a:endParaRPr/>
          </a:p>
          <a:p>
            <a:pPr indent="-228600" lvl="2" marL="1143000" rtl="0" algn="just">
              <a:spcBef>
                <a:spcPts val="480"/>
              </a:spcBef>
              <a:spcAft>
                <a:spcPts val="0"/>
              </a:spcAft>
              <a:buClr>
                <a:schemeClr val="dk1"/>
              </a:buClr>
              <a:buSzPts val="2400"/>
              <a:buChar char="•"/>
            </a:pPr>
            <a:r>
              <a:rPr lang="en-US"/>
              <a:t>Bên gửi không lấn át bên nhận</a:t>
            </a:r>
            <a:endParaRPr/>
          </a:p>
        </p:txBody>
      </p:sp>
      <p:sp>
        <p:nvSpPr>
          <p:cNvPr id="789" name="Google Shape;789;p8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795" name="Google Shape;795;p8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Cấu trúc TCP segment</a:t>
            </a:r>
            <a:endParaRPr/>
          </a:p>
          <a:p>
            <a:pPr indent="-285750" lvl="1" marL="742950" rtl="0" algn="just">
              <a:spcBef>
                <a:spcPts val="560"/>
              </a:spcBef>
              <a:spcAft>
                <a:spcPts val="0"/>
              </a:spcAft>
              <a:buClr>
                <a:schemeClr val="dk1"/>
              </a:buClr>
              <a:buSzPts val="2800"/>
              <a:buChar char="–"/>
            </a:pPr>
            <a:r>
              <a:rPr lang="en-US"/>
              <a:t>Gồm các trường headers và 1 trường data</a:t>
            </a:r>
            <a:endParaRPr/>
          </a:p>
          <a:p>
            <a:pPr indent="-228600" lvl="2" marL="1143000" rtl="0" algn="just">
              <a:spcBef>
                <a:spcPts val="480"/>
              </a:spcBef>
              <a:spcAft>
                <a:spcPts val="0"/>
              </a:spcAft>
              <a:buClr>
                <a:schemeClr val="dk1"/>
              </a:buClr>
              <a:buSzPts val="2400"/>
              <a:buChar char="•"/>
            </a:pPr>
            <a:r>
              <a:rPr lang="en-US"/>
              <a:t>Trường data chứa đoạn dữ liệu ứng dụng</a:t>
            </a:r>
            <a:endParaRPr/>
          </a:p>
          <a:p>
            <a:pPr indent="-228600" lvl="3" marL="1600200" rtl="0" algn="just">
              <a:spcBef>
                <a:spcPts val="400"/>
              </a:spcBef>
              <a:spcAft>
                <a:spcPts val="0"/>
              </a:spcAft>
              <a:buClr>
                <a:schemeClr val="dk1"/>
              </a:buClr>
              <a:buSzPts val="2000"/>
              <a:buChar char="–"/>
            </a:pPr>
            <a:r>
              <a:rPr lang="en-US"/>
              <a:t>MSS giới hạn kích cỡ tối đa của trường data trong một segment.</a:t>
            </a:r>
            <a:endParaRPr/>
          </a:p>
          <a:p>
            <a:pPr indent="-228600" lvl="3" marL="1600200" rtl="0" algn="just">
              <a:spcBef>
                <a:spcPts val="400"/>
              </a:spcBef>
              <a:spcAft>
                <a:spcPts val="0"/>
              </a:spcAft>
              <a:buClr>
                <a:schemeClr val="dk1"/>
              </a:buClr>
              <a:buSzPts val="2000"/>
              <a:buChar char="–"/>
            </a:pPr>
            <a:r>
              <a:rPr lang="en-US"/>
              <a:t>Khi TCP gửi một file lớn (file ảnh), nó chia file đó thành các đoạn có kích cỡ MSS (ngoại trừ đoạn cuối cùng có kích cỡ nhỏ hơn MSS)</a:t>
            </a:r>
            <a:endParaRPr/>
          </a:p>
          <a:p>
            <a:pPr indent="-228600" lvl="3" marL="1600200" rtl="0" algn="just">
              <a:spcBef>
                <a:spcPts val="400"/>
              </a:spcBef>
              <a:spcAft>
                <a:spcPts val="0"/>
              </a:spcAft>
              <a:buClr>
                <a:schemeClr val="dk1"/>
              </a:buClr>
              <a:buSzPts val="2000"/>
              <a:buChar char="–"/>
            </a:pPr>
            <a:r>
              <a:rPr lang="en-US"/>
              <a:t>Các ứng dụng tương tác thường truyền các đoạn dữ liệu nhỏ hơn MSS</a:t>
            </a:r>
            <a:endParaRPr/>
          </a:p>
          <a:p>
            <a:pPr indent="-228600" lvl="4" marL="2057400" rtl="0" algn="just">
              <a:spcBef>
                <a:spcPts val="360"/>
              </a:spcBef>
              <a:spcAft>
                <a:spcPts val="0"/>
              </a:spcAft>
              <a:buClr>
                <a:schemeClr val="dk1"/>
              </a:buClr>
              <a:buSzPts val="1800"/>
              <a:buChar char="»"/>
            </a:pPr>
            <a:r>
              <a:rPr lang="en-US"/>
              <a:t>Ví dụ các ứng dụng đăng nhập từ xa (Telnet), trường dữ liệu trong segment thường là 1 byte. TCP header thường là 20 byte (lớn hơn 12 byte so với UDP header), các segment được gửi bởi Telnet có thể chỉ dài 21 byte.</a:t>
            </a:r>
            <a:endParaRPr/>
          </a:p>
        </p:txBody>
      </p:sp>
      <p:sp>
        <p:nvSpPr>
          <p:cNvPr id="796" name="Google Shape;796;p8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03" name="Google Shape;803;p8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Cấu trúc TCP segment</a:t>
            </a:r>
            <a:endParaRPr/>
          </a:p>
        </p:txBody>
      </p:sp>
      <p:sp>
        <p:nvSpPr>
          <p:cNvPr id="804" name="Google Shape;804;p8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805" name="Google Shape;805;p84"/>
          <p:cNvPicPr preferRelativeResize="0"/>
          <p:nvPr/>
        </p:nvPicPr>
        <p:blipFill rotWithShape="1">
          <a:blip r:embed="rId3">
            <a:alphaModFix/>
          </a:blip>
          <a:srcRect b="0" l="0" r="0" t="0"/>
          <a:stretch/>
        </p:blipFill>
        <p:spPr>
          <a:xfrm>
            <a:off x="966537" y="1749202"/>
            <a:ext cx="7848600" cy="475796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85"/>
          <p:cNvPicPr preferRelativeResize="0"/>
          <p:nvPr/>
        </p:nvPicPr>
        <p:blipFill rotWithShape="1">
          <a:blip r:embed="rId3">
            <a:alphaModFix/>
          </a:blip>
          <a:srcRect b="0" l="0" r="0" t="0"/>
          <a:stretch/>
        </p:blipFill>
        <p:spPr>
          <a:xfrm>
            <a:off x="682683" y="4276725"/>
            <a:ext cx="8235834" cy="2276475"/>
          </a:xfrm>
          <a:prstGeom prst="rect">
            <a:avLst/>
          </a:prstGeom>
          <a:noFill/>
          <a:ln>
            <a:noFill/>
          </a:ln>
        </p:spPr>
      </p:pic>
      <p:sp>
        <p:nvSpPr>
          <p:cNvPr id="812" name="Google Shape;812;p8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13" name="Google Shape;813;p8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Số thứ tự và số báo nhận ACK trong TCP</a:t>
            </a:r>
            <a:endParaRPr/>
          </a:p>
          <a:p>
            <a:pPr indent="-285750" lvl="1" marL="742950" rtl="0" algn="just">
              <a:spcBef>
                <a:spcPts val="560"/>
              </a:spcBef>
              <a:spcAft>
                <a:spcPts val="0"/>
              </a:spcAft>
              <a:buClr>
                <a:schemeClr val="dk1"/>
              </a:buClr>
              <a:buSzPts val="2800"/>
              <a:buChar char="–"/>
            </a:pPr>
            <a:r>
              <a:rPr lang="en-US"/>
              <a:t>2 trường quan trọng nhất trong phần TCP header, là phần quan trọng của dịch vụ truyền dữ liệu tin cậy của TCP</a:t>
            </a:r>
            <a:endParaRPr/>
          </a:p>
          <a:p>
            <a:pPr indent="-285750" lvl="1" marL="742950" rtl="0" algn="just">
              <a:spcBef>
                <a:spcPts val="560"/>
              </a:spcBef>
              <a:spcAft>
                <a:spcPts val="0"/>
              </a:spcAft>
              <a:buClr>
                <a:schemeClr val="dk1"/>
              </a:buClr>
              <a:buSzPts val="2800"/>
              <a:buChar char="–"/>
            </a:pPr>
            <a:r>
              <a:rPr lang="en-US"/>
              <a:t>Số thứ tự</a:t>
            </a:r>
            <a:endParaRPr/>
          </a:p>
          <a:p>
            <a:pPr indent="-228600" lvl="2" marL="1143000" rtl="0" algn="just">
              <a:spcBef>
                <a:spcPts val="480"/>
              </a:spcBef>
              <a:spcAft>
                <a:spcPts val="0"/>
              </a:spcAft>
              <a:buClr>
                <a:schemeClr val="dk1"/>
              </a:buClr>
              <a:buSzPts val="2400"/>
              <a:buChar char="•"/>
            </a:pPr>
            <a:r>
              <a:rPr lang="en-US"/>
              <a:t>Số dòng byte của byte đầu tiên trong segment</a:t>
            </a:r>
            <a:endParaRPr/>
          </a:p>
          <a:p>
            <a:pPr indent="-228600" lvl="2" marL="1143000" rtl="0" algn="just">
              <a:spcBef>
                <a:spcPts val="480"/>
              </a:spcBef>
              <a:spcAft>
                <a:spcPts val="0"/>
              </a:spcAft>
              <a:buClr>
                <a:schemeClr val="dk1"/>
              </a:buClr>
              <a:buSzPts val="2400"/>
              <a:buChar char="•"/>
            </a:pPr>
            <a:r>
              <a:rPr lang="en-US"/>
              <a:t>Ví dụ</a:t>
            </a:r>
            <a:endParaRPr/>
          </a:p>
          <a:p>
            <a:pPr indent="-76200" lvl="2" marL="1143000" rtl="0" algn="just">
              <a:spcBef>
                <a:spcPts val="480"/>
              </a:spcBef>
              <a:spcAft>
                <a:spcPts val="0"/>
              </a:spcAft>
              <a:buClr>
                <a:schemeClr val="dk1"/>
              </a:buClr>
              <a:buSzPts val="2400"/>
              <a:buNone/>
            </a:pPr>
            <a:r>
              <a:t/>
            </a:r>
            <a:endParaRPr/>
          </a:p>
        </p:txBody>
      </p:sp>
      <p:sp>
        <p:nvSpPr>
          <p:cNvPr id="814" name="Google Shape;814;p8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8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21" name="Google Shape;821;p8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Số thứ tự và số báo nhận ACK trong TCP</a:t>
            </a:r>
            <a:endParaRPr/>
          </a:p>
          <a:p>
            <a:pPr indent="-285750" lvl="1" marL="742950" rtl="0" algn="just">
              <a:spcBef>
                <a:spcPts val="560"/>
              </a:spcBef>
              <a:spcAft>
                <a:spcPts val="0"/>
              </a:spcAft>
              <a:buClr>
                <a:schemeClr val="dk1"/>
              </a:buClr>
              <a:buSzPts val="2800"/>
              <a:buChar char="–"/>
            </a:pPr>
            <a:r>
              <a:rPr lang="en-US"/>
              <a:t>Số ACK</a:t>
            </a:r>
            <a:endParaRPr/>
          </a:p>
          <a:p>
            <a:pPr indent="-228600" lvl="2" marL="1143000" rtl="0" algn="just">
              <a:spcBef>
                <a:spcPts val="480"/>
              </a:spcBef>
              <a:spcAft>
                <a:spcPts val="0"/>
              </a:spcAft>
              <a:buClr>
                <a:schemeClr val="dk1"/>
              </a:buClr>
              <a:buSzPts val="2400"/>
              <a:buChar char="•"/>
            </a:pPr>
            <a:r>
              <a:rPr lang="en-US"/>
              <a:t>Số thứ tự của byte tiếp theo được mong đợi từ phía bên kia</a:t>
            </a:r>
            <a:endParaRPr/>
          </a:p>
          <a:p>
            <a:pPr indent="-228600" lvl="2" marL="1143000" rtl="0" algn="just">
              <a:spcBef>
                <a:spcPts val="480"/>
              </a:spcBef>
              <a:spcAft>
                <a:spcPts val="0"/>
              </a:spcAft>
              <a:buClr>
                <a:schemeClr val="dk1"/>
              </a:buClr>
              <a:buSzPts val="2400"/>
              <a:buChar char="•"/>
            </a:pPr>
            <a:r>
              <a:rPr lang="en-US"/>
              <a:t>Ví dụ 1</a:t>
            </a:r>
            <a:endParaRPr/>
          </a:p>
          <a:p>
            <a:pPr indent="-228600" lvl="3" marL="1600200" rtl="0" algn="just">
              <a:spcBef>
                <a:spcPts val="400"/>
              </a:spcBef>
              <a:spcAft>
                <a:spcPts val="0"/>
              </a:spcAft>
              <a:buClr>
                <a:schemeClr val="dk1"/>
              </a:buClr>
              <a:buSzPts val="2000"/>
              <a:buChar char="–"/>
            </a:pPr>
            <a:r>
              <a:rPr lang="en-US"/>
              <a:t>Host A nhận được tất cả các byte có số thứ tự từ 0 đến 535 từ host B và giả sử nó sẽ gửi một segment tới host B</a:t>
            </a:r>
            <a:endParaRPr/>
          </a:p>
          <a:p>
            <a:pPr indent="-228600" lvl="3" marL="1600200" rtl="0" algn="just">
              <a:spcBef>
                <a:spcPts val="400"/>
              </a:spcBef>
              <a:spcAft>
                <a:spcPts val="0"/>
              </a:spcAft>
              <a:buClr>
                <a:schemeClr val="dk1"/>
              </a:buClr>
              <a:buSzPts val="2000"/>
              <a:buChar char="–"/>
            </a:pPr>
            <a:r>
              <a:rPr lang="en-US"/>
              <a:t>Host A đang chờ byte số 536 và tất cả các byte tiếp theo trong luồng dữ liệu từ host B. Do đó, host A đặt 536 vào trong trường số ACK của segment mà nó sẽ gửi sang cho B. </a:t>
            </a:r>
            <a:endParaRPr/>
          </a:p>
          <a:p>
            <a:pPr indent="-76200" lvl="2" marL="1143000" rtl="0" algn="just">
              <a:spcBef>
                <a:spcPts val="480"/>
              </a:spcBef>
              <a:spcAft>
                <a:spcPts val="0"/>
              </a:spcAft>
              <a:buClr>
                <a:schemeClr val="dk1"/>
              </a:buClr>
              <a:buSzPts val="2400"/>
              <a:buNone/>
            </a:pPr>
            <a:r>
              <a:t/>
            </a:r>
            <a:endParaRPr/>
          </a:p>
        </p:txBody>
      </p:sp>
      <p:sp>
        <p:nvSpPr>
          <p:cNvPr id="822" name="Google Shape;822;p8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29" name="Google Shape;829;p8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Số thứ tự và số báo nhận ACK trong TCP</a:t>
            </a:r>
            <a:endParaRPr/>
          </a:p>
          <a:p>
            <a:pPr indent="-285750" lvl="1" marL="742950" rtl="0" algn="just">
              <a:spcBef>
                <a:spcPts val="560"/>
              </a:spcBef>
              <a:spcAft>
                <a:spcPts val="0"/>
              </a:spcAft>
              <a:buClr>
                <a:schemeClr val="dk1"/>
              </a:buClr>
              <a:buSzPts val="2800"/>
              <a:buChar char="–"/>
            </a:pPr>
            <a:r>
              <a:rPr lang="en-US"/>
              <a:t>Số ACK</a:t>
            </a:r>
            <a:endParaRPr/>
          </a:p>
          <a:p>
            <a:pPr indent="-228600" lvl="2" marL="1143000" rtl="0" algn="just">
              <a:spcBef>
                <a:spcPts val="480"/>
              </a:spcBef>
              <a:spcAft>
                <a:spcPts val="0"/>
              </a:spcAft>
              <a:buClr>
                <a:schemeClr val="dk1"/>
              </a:buClr>
              <a:buSzPts val="2400"/>
              <a:buChar char="•"/>
            </a:pPr>
            <a:r>
              <a:rPr lang="en-US"/>
              <a:t>Ví dụ 2</a:t>
            </a:r>
            <a:endParaRPr/>
          </a:p>
          <a:p>
            <a:pPr indent="-228600" lvl="3" marL="1600200" rtl="0" algn="just">
              <a:spcBef>
                <a:spcPts val="400"/>
              </a:spcBef>
              <a:spcAft>
                <a:spcPts val="0"/>
              </a:spcAft>
              <a:buClr>
                <a:schemeClr val="dk1"/>
              </a:buClr>
              <a:buSzPts val="2000"/>
              <a:buChar char="–"/>
            </a:pPr>
            <a:r>
              <a:rPr lang="en-US"/>
              <a:t>Giả sử host A đã nhận được một segment từ host B có chứa các byte từ 0 đến 535 và một segment khác có chứa các byte từ 900 đến 1000.</a:t>
            </a:r>
            <a:endParaRPr/>
          </a:p>
          <a:p>
            <a:pPr indent="-228600" lvl="3" marL="1600200" rtl="0" algn="just">
              <a:spcBef>
                <a:spcPts val="400"/>
              </a:spcBef>
              <a:spcAft>
                <a:spcPts val="0"/>
              </a:spcAft>
              <a:buClr>
                <a:schemeClr val="dk1"/>
              </a:buClr>
              <a:buSzPts val="2000"/>
              <a:buChar char="–"/>
            </a:pPr>
            <a:r>
              <a:rPr lang="en-US"/>
              <a:t>Vì một lý do nào đó Host A chưa nhận được các byte từ 536 đến 899.</a:t>
            </a:r>
            <a:endParaRPr/>
          </a:p>
          <a:p>
            <a:pPr indent="-228600" lvl="3" marL="1600200" rtl="0" algn="just">
              <a:spcBef>
                <a:spcPts val="400"/>
              </a:spcBef>
              <a:spcAft>
                <a:spcPts val="0"/>
              </a:spcAft>
              <a:buClr>
                <a:schemeClr val="dk1"/>
              </a:buClr>
              <a:buSzPts val="2000"/>
              <a:buChar char="–"/>
            </a:pPr>
            <a:r>
              <a:rPr lang="en-US"/>
              <a:t>Trong trường hợp này, host A vẫn đang đợi byte 536 (và các byte khác) để tái tạo lại luồng dữ liệu của B. Do đó, segment tiếp theo của A sẽ chứa </a:t>
            </a:r>
            <a:r>
              <a:rPr b="1" lang="en-US"/>
              <a:t>536 trong trường số ACK</a:t>
            </a:r>
            <a:r>
              <a:rPr lang="en-US"/>
              <a:t> </a:t>
            </a:r>
            <a:endParaRPr/>
          </a:p>
          <a:p>
            <a:pPr indent="-228600" lvl="3" marL="1600200" rtl="0" algn="just">
              <a:spcBef>
                <a:spcPts val="400"/>
              </a:spcBef>
              <a:spcAft>
                <a:spcPts val="0"/>
              </a:spcAft>
              <a:buClr>
                <a:schemeClr val="dk1"/>
              </a:buClr>
              <a:buSzPts val="2000"/>
              <a:buChar char="–"/>
            </a:pPr>
            <a:r>
              <a:rPr lang="en-US"/>
              <a:t>Do TCP chỉ xác nhận các byte tối đa là byte bị thiếu đầu tiên trong luồng dữ liệu, nên TCP được cho là cung cấp </a:t>
            </a:r>
            <a:r>
              <a:rPr b="1" lang="en-US"/>
              <a:t>các ACK tích lũy </a:t>
            </a:r>
            <a:endParaRPr/>
          </a:p>
        </p:txBody>
      </p:sp>
      <p:sp>
        <p:nvSpPr>
          <p:cNvPr id="830" name="Google Shape;830;p8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37" name="Google Shape;837;p88"/>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Số thứ tự và số báo nhận ACK trong TCP</a:t>
            </a:r>
            <a:endParaRPr/>
          </a:p>
          <a:p>
            <a:pPr indent="-285750" lvl="1" marL="742950" rtl="0" algn="just">
              <a:spcBef>
                <a:spcPts val="560"/>
              </a:spcBef>
              <a:spcAft>
                <a:spcPts val="0"/>
              </a:spcAft>
              <a:buClr>
                <a:schemeClr val="dk1"/>
              </a:buClr>
              <a:buSzPts val="2800"/>
              <a:buChar char="–"/>
            </a:pPr>
            <a:r>
              <a:rPr lang="en-US"/>
              <a:t>Số ACK</a:t>
            </a:r>
            <a:endParaRPr/>
          </a:p>
          <a:p>
            <a:pPr indent="-228600" lvl="2" marL="1143000" rtl="0" algn="just">
              <a:spcBef>
                <a:spcPts val="480"/>
              </a:spcBef>
              <a:spcAft>
                <a:spcPts val="0"/>
              </a:spcAft>
              <a:buClr>
                <a:schemeClr val="dk1"/>
              </a:buClr>
              <a:buSzPts val="2400"/>
              <a:buChar char="•"/>
            </a:pPr>
            <a:r>
              <a:rPr lang="en-US"/>
              <a:t>Ví dụ 3</a:t>
            </a:r>
            <a:endParaRPr/>
          </a:p>
          <a:p>
            <a:pPr indent="-228600" lvl="3" marL="1600200" rtl="0" algn="just">
              <a:spcBef>
                <a:spcPts val="400"/>
              </a:spcBef>
              <a:spcAft>
                <a:spcPts val="0"/>
              </a:spcAft>
              <a:buClr>
                <a:schemeClr val="dk1"/>
              </a:buClr>
              <a:buSzPts val="2000"/>
              <a:buChar char="–"/>
            </a:pPr>
            <a:r>
              <a:rPr lang="en-US"/>
              <a:t>Host A nhận được segment thứ 3 (các bytes từ 900 tới 1000) trước khi nhận được segment thứ 2 (các byte từ 536 tới 899). Do đó segment thứ 3 đến không theo trật tự. </a:t>
            </a:r>
            <a:endParaRPr/>
          </a:p>
          <a:p>
            <a:pPr indent="-228600" lvl="3" marL="1600200" rtl="0" algn="just">
              <a:spcBef>
                <a:spcPts val="400"/>
              </a:spcBef>
              <a:spcAft>
                <a:spcPts val="0"/>
              </a:spcAft>
              <a:buClr>
                <a:schemeClr val="dk1"/>
              </a:buClr>
              <a:buSzPts val="2000"/>
              <a:buChar char="–"/>
            </a:pPr>
            <a:r>
              <a:rPr lang="en-US"/>
              <a:t>Một host làm gì khi nó nhận được các segment không theo thứ tự trong một kết nối TCP?</a:t>
            </a:r>
            <a:endParaRPr/>
          </a:p>
          <a:p>
            <a:pPr indent="-228600" lvl="4" marL="2057400" rtl="0" algn="just">
              <a:spcBef>
                <a:spcPts val="360"/>
              </a:spcBef>
              <a:spcAft>
                <a:spcPts val="0"/>
              </a:spcAft>
              <a:buClr>
                <a:schemeClr val="dk1"/>
              </a:buClr>
              <a:buSzPts val="1800"/>
              <a:buChar char="»"/>
            </a:pPr>
            <a:r>
              <a:rPr lang="en-US"/>
              <a:t>Điều thú vị là TCP RFCs không áp đặt bất kỳ nguyên tắc nào ở đây và để quyền quyết định cho các lập trình viên triển khai TCP.</a:t>
            </a:r>
            <a:endParaRPr/>
          </a:p>
          <a:p>
            <a:pPr indent="-114300" lvl="4" marL="2057400" rtl="0" algn="just">
              <a:spcBef>
                <a:spcPts val="360"/>
              </a:spcBef>
              <a:spcAft>
                <a:spcPts val="0"/>
              </a:spcAft>
              <a:buClr>
                <a:schemeClr val="dk1"/>
              </a:buClr>
              <a:buSzPts val="1800"/>
              <a:buNone/>
            </a:pPr>
            <a:r>
              <a:t/>
            </a:r>
            <a:endParaRPr/>
          </a:p>
          <a:p>
            <a:pPr indent="-114300" lvl="4" marL="2057400" rtl="0" algn="just">
              <a:spcBef>
                <a:spcPts val="360"/>
              </a:spcBef>
              <a:spcAft>
                <a:spcPts val="0"/>
              </a:spcAft>
              <a:buClr>
                <a:schemeClr val="dk1"/>
              </a:buClr>
              <a:buSzPts val="1800"/>
              <a:buNone/>
            </a:pPr>
            <a:r>
              <a:t/>
            </a:r>
            <a:endParaRPr/>
          </a:p>
        </p:txBody>
      </p:sp>
      <p:sp>
        <p:nvSpPr>
          <p:cNvPr id="838" name="Google Shape;838;p8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45" name="Google Shape;845;p8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Số thứ tự và số báo nhận ACK trong TCP</a:t>
            </a:r>
            <a:endParaRPr/>
          </a:p>
          <a:p>
            <a:pPr indent="-285750" lvl="1" marL="742950" rtl="0" algn="just">
              <a:spcBef>
                <a:spcPts val="560"/>
              </a:spcBef>
              <a:spcAft>
                <a:spcPts val="0"/>
              </a:spcAft>
              <a:buClr>
                <a:schemeClr val="dk1"/>
              </a:buClr>
              <a:buSzPts val="2800"/>
              <a:buChar char="–"/>
            </a:pPr>
            <a:r>
              <a:rPr lang="en-US"/>
              <a:t>Số ACK</a:t>
            </a:r>
            <a:endParaRPr/>
          </a:p>
          <a:p>
            <a:pPr indent="-228600" lvl="2" marL="1143000" rtl="0" algn="just">
              <a:spcBef>
                <a:spcPts val="480"/>
              </a:spcBef>
              <a:spcAft>
                <a:spcPts val="0"/>
              </a:spcAft>
              <a:buClr>
                <a:schemeClr val="dk1"/>
              </a:buClr>
              <a:buSzPts val="2400"/>
              <a:buChar char="•"/>
            </a:pPr>
            <a:r>
              <a:rPr lang="en-US"/>
              <a:t>Ví dụ 3</a:t>
            </a:r>
            <a:endParaRPr/>
          </a:p>
          <a:p>
            <a:pPr indent="-228600" lvl="3" marL="1600200" rtl="0" algn="just">
              <a:spcBef>
                <a:spcPts val="400"/>
              </a:spcBef>
              <a:spcAft>
                <a:spcPts val="0"/>
              </a:spcAft>
              <a:buClr>
                <a:schemeClr val="dk1"/>
              </a:buClr>
              <a:buSzPts val="2000"/>
              <a:buChar char="–"/>
            </a:pPr>
            <a:r>
              <a:rPr lang="en-US"/>
              <a:t>Một host làm gì khi nó nhận được các segment không theo thứ tự trong một kết nối TCP?</a:t>
            </a:r>
            <a:endParaRPr/>
          </a:p>
          <a:p>
            <a:pPr indent="-228600" lvl="3" marL="1600200" rtl="0" algn="just">
              <a:spcBef>
                <a:spcPts val="400"/>
              </a:spcBef>
              <a:spcAft>
                <a:spcPts val="0"/>
              </a:spcAft>
              <a:buClr>
                <a:schemeClr val="dk1"/>
              </a:buClr>
              <a:buSzPts val="2000"/>
              <a:buChar char="–"/>
            </a:pPr>
            <a:r>
              <a:rPr lang="en-US"/>
              <a:t>Về cơ bản có 2 lựa chọn</a:t>
            </a:r>
            <a:endParaRPr/>
          </a:p>
          <a:p>
            <a:pPr indent="-228600" lvl="4" marL="2057400" rtl="0" algn="just">
              <a:spcBef>
                <a:spcPts val="360"/>
              </a:spcBef>
              <a:spcAft>
                <a:spcPts val="0"/>
              </a:spcAft>
              <a:buClr>
                <a:schemeClr val="dk1"/>
              </a:buClr>
              <a:buSzPts val="1800"/>
              <a:buChar char="»"/>
            </a:pPr>
            <a:r>
              <a:rPr lang="en-US"/>
              <a:t>Bên nhận ngay lập tức loại bỏ các segment không theo thứ tự</a:t>
            </a:r>
            <a:endParaRPr/>
          </a:p>
          <a:p>
            <a:pPr indent="-228600" lvl="4" marL="2057400" rtl="0" algn="just">
              <a:spcBef>
                <a:spcPts val="360"/>
              </a:spcBef>
              <a:spcAft>
                <a:spcPts val="0"/>
              </a:spcAft>
              <a:buClr>
                <a:schemeClr val="dk1"/>
              </a:buClr>
              <a:buSzPts val="1800"/>
              <a:buChar char="»"/>
            </a:pPr>
            <a:r>
              <a:rPr lang="en-US"/>
              <a:t>Bên nhận giữ lại các byte không theo thứ tự và chờ các byte còn thiếu đến để lấp đầy khoảng trống. Đây là lựa chọn hiệu quả hơn về băng thông mạng và là cách tiếp cận được áp dụng trong thực tế</a:t>
            </a:r>
            <a:endParaRPr/>
          </a:p>
          <a:p>
            <a:pPr indent="-114300" lvl="4" marL="2057400" rtl="0" algn="just">
              <a:spcBef>
                <a:spcPts val="360"/>
              </a:spcBef>
              <a:spcAft>
                <a:spcPts val="0"/>
              </a:spcAft>
              <a:buClr>
                <a:schemeClr val="dk1"/>
              </a:buClr>
              <a:buSzPts val="1800"/>
              <a:buNone/>
            </a:pPr>
            <a:r>
              <a:t/>
            </a:r>
            <a:endParaRPr/>
          </a:p>
          <a:p>
            <a:pPr indent="-114300" lvl="4" marL="2057400" rtl="0" algn="just">
              <a:spcBef>
                <a:spcPts val="360"/>
              </a:spcBef>
              <a:spcAft>
                <a:spcPts val="0"/>
              </a:spcAft>
              <a:buClr>
                <a:schemeClr val="dk1"/>
              </a:buClr>
              <a:buSzPts val="1800"/>
              <a:buNone/>
            </a:pPr>
            <a:r>
              <a:t/>
            </a:r>
            <a:endParaRPr/>
          </a:p>
        </p:txBody>
      </p:sp>
      <p:sp>
        <p:nvSpPr>
          <p:cNvPr id="846" name="Google Shape;846;p8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Mô hình OSI</a:t>
            </a:r>
            <a:endParaRPr/>
          </a:p>
        </p:txBody>
      </p:sp>
      <p:sp>
        <p:nvSpPr>
          <p:cNvPr id="144" name="Google Shape;144;p9"/>
          <p:cNvSpPr txBox="1"/>
          <p:nvPr>
            <p:ph idx="1" type="body"/>
          </p:nvPr>
        </p:nvSpPr>
        <p:spPr>
          <a:xfrm>
            <a:off x="351183" y="1050235"/>
            <a:ext cx="8411817"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LLC: </a:t>
            </a:r>
            <a:r>
              <a:rPr b="1" lang="en-US" sz="2400">
                <a:solidFill>
                  <a:srgbClr val="0033CC"/>
                </a:solidFill>
              </a:rPr>
              <a:t>Multiplexing/De-Multiplexing</a:t>
            </a:r>
            <a:r>
              <a:rPr lang="en-US" sz="2400"/>
              <a:t>.</a:t>
            </a:r>
            <a:endParaRPr/>
          </a:p>
          <a:p>
            <a:pPr indent="-76200" lvl="2" marL="1143000" rtl="0" algn="just">
              <a:spcBef>
                <a:spcPts val="480"/>
              </a:spcBef>
              <a:spcAft>
                <a:spcPts val="0"/>
              </a:spcAft>
              <a:buClr>
                <a:schemeClr val="dk1"/>
              </a:buClr>
              <a:buSzPts val="2400"/>
              <a:buNone/>
            </a:pPr>
            <a:r>
              <a:t/>
            </a:r>
            <a:endParaRPr/>
          </a:p>
          <a:p>
            <a:pPr indent="-107950" lvl="1" marL="742950" rtl="0" algn="just">
              <a:spcBef>
                <a:spcPts val="560"/>
              </a:spcBef>
              <a:spcAft>
                <a:spcPts val="0"/>
              </a:spcAft>
              <a:buClr>
                <a:schemeClr val="dk1"/>
              </a:buClr>
              <a:buSzPts val="2800"/>
              <a:buNone/>
            </a:pPr>
            <a:r>
              <a:t/>
            </a:r>
            <a:endParaRPr/>
          </a:p>
          <a:p>
            <a:pPr indent="-107950" lvl="1" marL="742950" rtl="0" algn="just">
              <a:spcBef>
                <a:spcPts val="560"/>
              </a:spcBef>
              <a:spcAft>
                <a:spcPts val="0"/>
              </a:spcAft>
              <a:buClr>
                <a:schemeClr val="dk1"/>
              </a:buClr>
              <a:buSzPts val="2800"/>
              <a:buNone/>
            </a:pPr>
            <a:r>
              <a:t/>
            </a:r>
            <a:endParaRPr/>
          </a:p>
          <a:p>
            <a:pPr indent="0" lvl="1" marL="457200" rtl="0" algn="just">
              <a:spcBef>
                <a:spcPts val="640"/>
              </a:spcBef>
              <a:spcAft>
                <a:spcPts val="0"/>
              </a:spcAft>
              <a:buClr>
                <a:schemeClr val="dk1"/>
              </a:buClr>
              <a:buSzPts val="3200"/>
              <a:buNone/>
            </a:pPr>
            <a:r>
              <a:t/>
            </a:r>
            <a:endParaRPr sz="3200"/>
          </a:p>
        </p:txBody>
      </p:sp>
      <p:sp>
        <p:nvSpPr>
          <p:cNvPr id="145" name="Google Shape;145;p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46" name="Google Shape;146;p9"/>
          <p:cNvPicPr preferRelativeResize="0"/>
          <p:nvPr/>
        </p:nvPicPr>
        <p:blipFill rotWithShape="1">
          <a:blip r:embed="rId3">
            <a:alphaModFix/>
          </a:blip>
          <a:srcRect b="0" l="0" r="0" t="0"/>
          <a:stretch/>
        </p:blipFill>
        <p:spPr>
          <a:xfrm>
            <a:off x="944217" y="1893197"/>
            <a:ext cx="7848600" cy="44148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0"/>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53" name="Google Shape;853;p90"/>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Số thứ tự và số báo nhận ACK trong TCP</a:t>
            </a:r>
            <a:endParaRPr/>
          </a:p>
          <a:p>
            <a:pPr indent="-285750" lvl="1" marL="742950" rtl="0" algn="just">
              <a:spcBef>
                <a:spcPts val="560"/>
              </a:spcBef>
              <a:spcAft>
                <a:spcPts val="0"/>
              </a:spcAft>
              <a:buClr>
                <a:schemeClr val="dk1"/>
              </a:buClr>
              <a:buSzPts val="2800"/>
              <a:buChar char="–"/>
            </a:pPr>
            <a:r>
              <a:rPr lang="en-US"/>
              <a:t>Kịch bản telnet đơn giản</a:t>
            </a:r>
            <a:endParaRPr/>
          </a:p>
          <a:p>
            <a:pPr indent="-228600" lvl="2" marL="1143000" rtl="0" algn="just">
              <a:spcBef>
                <a:spcPts val="480"/>
              </a:spcBef>
              <a:spcAft>
                <a:spcPts val="0"/>
              </a:spcAft>
              <a:buClr>
                <a:schemeClr val="dk1"/>
              </a:buClr>
              <a:buSzPts val="2400"/>
              <a:buChar char="•"/>
            </a:pPr>
            <a:r>
              <a:rPr lang="en-US"/>
              <a:t>Telnet là giao thức tầng ứng dụng được dùng cho đăng nhập từ xa. </a:t>
            </a:r>
            <a:endParaRPr/>
          </a:p>
          <a:p>
            <a:pPr indent="-228600" lvl="2" marL="1143000" rtl="0" algn="just">
              <a:spcBef>
                <a:spcPts val="480"/>
              </a:spcBef>
              <a:spcAft>
                <a:spcPts val="0"/>
              </a:spcAft>
              <a:buClr>
                <a:schemeClr val="dk1"/>
              </a:buClr>
              <a:buSzPts val="2400"/>
              <a:buChar char="•"/>
            </a:pPr>
            <a:r>
              <a:rPr lang="en-US"/>
              <a:t>Nó chạy trên TCP và được thiết kế để làm việc giữa bất kỳ cặp host nào. </a:t>
            </a:r>
            <a:endParaRPr/>
          </a:p>
          <a:p>
            <a:pPr indent="-228600" lvl="2" marL="1143000" rtl="0" algn="just">
              <a:spcBef>
                <a:spcPts val="480"/>
              </a:spcBef>
              <a:spcAft>
                <a:spcPts val="0"/>
              </a:spcAft>
              <a:buClr>
                <a:schemeClr val="dk1"/>
              </a:buClr>
              <a:buSzPts val="2400"/>
              <a:buChar char="•"/>
            </a:pPr>
            <a:r>
              <a:rPr lang="en-US"/>
              <a:t>Telnet là ứng dụng tương tác</a:t>
            </a:r>
            <a:endParaRPr/>
          </a:p>
          <a:p>
            <a:pPr indent="-114300" lvl="4" marL="2057400" rtl="0" algn="just">
              <a:spcBef>
                <a:spcPts val="360"/>
              </a:spcBef>
              <a:spcAft>
                <a:spcPts val="0"/>
              </a:spcAft>
              <a:buClr>
                <a:schemeClr val="dk1"/>
              </a:buClr>
              <a:buSzPts val="1800"/>
              <a:buNone/>
            </a:pPr>
            <a:r>
              <a:t/>
            </a:r>
            <a:endParaRPr/>
          </a:p>
          <a:p>
            <a:pPr indent="-114300" lvl="4" marL="2057400" rtl="0" algn="just">
              <a:spcBef>
                <a:spcPts val="360"/>
              </a:spcBef>
              <a:spcAft>
                <a:spcPts val="0"/>
              </a:spcAft>
              <a:buClr>
                <a:schemeClr val="dk1"/>
              </a:buClr>
              <a:buSzPts val="1800"/>
              <a:buNone/>
            </a:pPr>
            <a:r>
              <a:t/>
            </a:r>
            <a:endParaRPr/>
          </a:p>
        </p:txBody>
      </p:sp>
      <p:sp>
        <p:nvSpPr>
          <p:cNvPr id="854" name="Google Shape;854;p90"/>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1"/>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61" name="Google Shape;861;p91"/>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Số thứ tự và số báo nhận ACK trong TCP</a:t>
            </a:r>
            <a:endParaRPr/>
          </a:p>
          <a:p>
            <a:pPr indent="-285750" lvl="1" marL="742950" rtl="0" algn="just">
              <a:spcBef>
                <a:spcPts val="560"/>
              </a:spcBef>
              <a:spcAft>
                <a:spcPts val="0"/>
              </a:spcAft>
              <a:buClr>
                <a:schemeClr val="dk1"/>
              </a:buClr>
              <a:buSzPts val="2800"/>
              <a:buChar char="–"/>
            </a:pPr>
            <a:r>
              <a:rPr lang="en-US"/>
              <a:t>Kịch bản telnet đơn giản</a:t>
            </a:r>
            <a:endParaRPr/>
          </a:p>
          <a:p>
            <a:pPr indent="-114300" lvl="4" marL="2057400" rtl="0" algn="just">
              <a:spcBef>
                <a:spcPts val="360"/>
              </a:spcBef>
              <a:spcAft>
                <a:spcPts val="0"/>
              </a:spcAft>
              <a:buClr>
                <a:schemeClr val="dk1"/>
              </a:buClr>
              <a:buSzPts val="1800"/>
              <a:buNone/>
            </a:pPr>
            <a:r>
              <a:t/>
            </a:r>
            <a:endParaRPr/>
          </a:p>
          <a:p>
            <a:pPr indent="-114300" lvl="4" marL="2057400" rtl="0" algn="just">
              <a:spcBef>
                <a:spcPts val="360"/>
              </a:spcBef>
              <a:spcAft>
                <a:spcPts val="0"/>
              </a:spcAft>
              <a:buClr>
                <a:schemeClr val="dk1"/>
              </a:buClr>
              <a:buSzPts val="1800"/>
              <a:buNone/>
            </a:pPr>
            <a:r>
              <a:t/>
            </a:r>
            <a:endParaRPr/>
          </a:p>
        </p:txBody>
      </p:sp>
      <p:sp>
        <p:nvSpPr>
          <p:cNvPr id="862" name="Google Shape;862;p91"/>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863" name="Google Shape;863;p91"/>
          <p:cNvPicPr preferRelativeResize="0"/>
          <p:nvPr/>
        </p:nvPicPr>
        <p:blipFill rotWithShape="1">
          <a:blip r:embed="rId3">
            <a:alphaModFix/>
          </a:blip>
          <a:srcRect b="0" l="0" r="0" t="0"/>
          <a:stretch/>
        </p:blipFill>
        <p:spPr>
          <a:xfrm>
            <a:off x="1151467" y="2290011"/>
            <a:ext cx="7078133" cy="41148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2"/>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70" name="Google Shape;870;p92"/>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TCP round trip time và timeout</a:t>
            </a:r>
            <a:endParaRPr/>
          </a:p>
          <a:p>
            <a:pPr indent="-285750" lvl="1" marL="742950" rtl="0" algn="just">
              <a:spcBef>
                <a:spcPts val="560"/>
              </a:spcBef>
              <a:spcAft>
                <a:spcPts val="0"/>
              </a:spcAft>
              <a:buClr>
                <a:schemeClr val="dk1"/>
              </a:buClr>
              <a:buSzPts val="2800"/>
              <a:buChar char="–"/>
            </a:pPr>
            <a:r>
              <a:rPr lang="en-US"/>
              <a:t>Giống giao thức rdt, TCP sử dụng cơ chế timeout/retransmit để khôi phục các segment bị mất</a:t>
            </a:r>
            <a:endParaRPr/>
          </a:p>
          <a:p>
            <a:pPr indent="-285750" lvl="1" marL="742950" rtl="0" algn="just">
              <a:spcBef>
                <a:spcPts val="560"/>
              </a:spcBef>
              <a:spcAft>
                <a:spcPts val="0"/>
              </a:spcAft>
              <a:buClr>
                <a:schemeClr val="dk1"/>
              </a:buClr>
              <a:buSzPts val="2800"/>
              <a:buChar char="–"/>
            </a:pPr>
            <a:r>
              <a:rPr lang="en-US"/>
              <a:t>Khoảng thời gian timeout?</a:t>
            </a:r>
            <a:endParaRPr/>
          </a:p>
          <a:p>
            <a:pPr indent="-228600" lvl="2" marL="1143000" rtl="0" algn="just">
              <a:spcBef>
                <a:spcPts val="480"/>
              </a:spcBef>
              <a:spcAft>
                <a:spcPts val="0"/>
              </a:spcAft>
              <a:buClr>
                <a:schemeClr val="dk1"/>
              </a:buClr>
              <a:buSzPts val="2400"/>
              <a:buChar char="•"/>
            </a:pPr>
            <a:r>
              <a:rPr lang="en-US"/>
              <a:t>Nên lớn hơn RTT của kết nối (thời gian từ khi một segment được gửi tới khi nó được xác nhận ACK), nếu không thì sẽ gửi lại gói tin không cần thiết.</a:t>
            </a:r>
            <a:endParaRPr/>
          </a:p>
          <a:p>
            <a:pPr indent="-228600" lvl="2" marL="1143000" rtl="0" algn="just">
              <a:spcBef>
                <a:spcPts val="480"/>
              </a:spcBef>
              <a:spcAft>
                <a:spcPts val="0"/>
              </a:spcAft>
              <a:buClr>
                <a:schemeClr val="dk1"/>
              </a:buClr>
              <a:buSzPts val="2400"/>
              <a:buChar char="•"/>
            </a:pPr>
            <a:r>
              <a:rPr lang="en-US"/>
              <a:t>Lớn hơn bao nhiêu? RTT nên được ước lượng như thế nào?</a:t>
            </a:r>
            <a:endParaRPr/>
          </a:p>
        </p:txBody>
      </p:sp>
      <p:sp>
        <p:nvSpPr>
          <p:cNvPr id="871" name="Google Shape;871;p92"/>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3"/>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78" name="Google Shape;878;p93"/>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Ước lượng RTT</a:t>
            </a:r>
            <a:endParaRPr/>
          </a:p>
          <a:p>
            <a:pPr indent="-285750" lvl="1" marL="742950" rtl="0" algn="just">
              <a:spcBef>
                <a:spcPts val="560"/>
              </a:spcBef>
              <a:spcAft>
                <a:spcPts val="0"/>
              </a:spcAft>
              <a:buClr>
                <a:schemeClr val="dk1"/>
              </a:buClr>
              <a:buSzPts val="2800"/>
              <a:buChar char="–"/>
            </a:pPr>
            <a:r>
              <a:rPr lang="en-US"/>
              <a:t>SampleRTT</a:t>
            </a:r>
            <a:endParaRPr/>
          </a:p>
          <a:p>
            <a:pPr indent="-228600" lvl="2" marL="1143000" rtl="0" algn="just">
              <a:spcBef>
                <a:spcPts val="440"/>
              </a:spcBef>
              <a:spcAft>
                <a:spcPts val="0"/>
              </a:spcAft>
              <a:buClr>
                <a:schemeClr val="dk1"/>
              </a:buClr>
              <a:buSzPts val="2200"/>
              <a:buChar char="•"/>
            </a:pPr>
            <a:r>
              <a:rPr lang="en-US" sz="2200"/>
              <a:t>Thời gian gửi segment và nhận ACK cho segment đó.</a:t>
            </a:r>
            <a:endParaRPr/>
          </a:p>
          <a:p>
            <a:pPr indent="-228600" lvl="2" marL="1143000" rtl="0" algn="just">
              <a:spcBef>
                <a:spcPts val="440"/>
              </a:spcBef>
              <a:spcAft>
                <a:spcPts val="0"/>
              </a:spcAft>
              <a:buClr>
                <a:schemeClr val="dk1"/>
              </a:buClr>
              <a:buSzPts val="2200"/>
              <a:buChar char="•"/>
            </a:pPr>
            <a:r>
              <a:rPr lang="en-US" sz="2200"/>
              <a:t>Thay vì đo SampleRTT cho từng segment được truyền, hầu hết thực thi TCP thực hiện một phép đo SampleRTT tại một thời điểm nào đó</a:t>
            </a:r>
            <a:endParaRPr sz="2200"/>
          </a:p>
          <a:p>
            <a:pPr indent="-228600" lvl="3" marL="1600200" rtl="0" algn="just">
              <a:spcBef>
                <a:spcPts val="360"/>
              </a:spcBef>
              <a:spcAft>
                <a:spcPts val="0"/>
              </a:spcAft>
              <a:buClr>
                <a:schemeClr val="dk1"/>
              </a:buClr>
              <a:buSzPts val="1800"/>
              <a:buChar char="–"/>
            </a:pPr>
            <a:r>
              <a:rPr lang="en-US" sz="1800"/>
              <a:t>Điều này có nghĩa là ở bất kỳ thời điểm nào, SampleRTT chỉ được ước lượng cho một trong các segment đã truyền nhưng hiện chưa được ACK =&gt; mỗi lần có một giá trị SampleRTT mới xấp xỉ cho từng RTT.</a:t>
            </a:r>
            <a:endParaRPr/>
          </a:p>
          <a:p>
            <a:pPr indent="-228600" lvl="2" marL="1143000" rtl="0" algn="just">
              <a:spcBef>
                <a:spcPts val="440"/>
              </a:spcBef>
              <a:spcAft>
                <a:spcPts val="0"/>
              </a:spcAft>
              <a:buClr>
                <a:schemeClr val="dk1"/>
              </a:buClr>
              <a:buSzPts val="2200"/>
              <a:buChar char="•"/>
            </a:pPr>
            <a:r>
              <a:rPr lang="en-US" sz="2200"/>
              <a:t>TCP không tính SampleRTT cho segment truyền lại, nó chỉ đo SampleRTT cho các segment đã được truyền một lần</a:t>
            </a:r>
            <a:endParaRPr sz="2200"/>
          </a:p>
        </p:txBody>
      </p:sp>
      <p:sp>
        <p:nvSpPr>
          <p:cNvPr id="879" name="Google Shape;879;p93"/>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4"/>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86" name="Google Shape;886;p94"/>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Ước lượng RTT</a:t>
            </a:r>
            <a:endParaRPr/>
          </a:p>
          <a:p>
            <a:pPr indent="-285750" lvl="1" marL="742950" rtl="0" algn="just">
              <a:spcBef>
                <a:spcPts val="560"/>
              </a:spcBef>
              <a:spcAft>
                <a:spcPts val="0"/>
              </a:spcAft>
              <a:buClr>
                <a:schemeClr val="dk1"/>
              </a:buClr>
              <a:buSzPts val="2800"/>
              <a:buChar char="–"/>
            </a:pPr>
            <a:r>
              <a:rPr lang="en-US"/>
              <a:t>SampleRTT và EstimatedRTT</a:t>
            </a:r>
            <a:endParaRPr/>
          </a:p>
          <a:p>
            <a:pPr indent="-228600" lvl="2" marL="1143000" rtl="0" algn="just">
              <a:spcBef>
                <a:spcPts val="480"/>
              </a:spcBef>
              <a:spcAft>
                <a:spcPts val="0"/>
              </a:spcAft>
              <a:buClr>
                <a:schemeClr val="dk1"/>
              </a:buClr>
              <a:buSzPts val="2400"/>
              <a:buChar char="•"/>
            </a:pPr>
            <a:r>
              <a:rPr lang="en-US"/>
              <a:t>Các giá trị SampleRTT sẽ khác nhau với các segment khác nhau do tắc nghẽn trong router và tải khác nhau ở các hệ thống cuối. </a:t>
            </a:r>
            <a:endParaRPr/>
          </a:p>
          <a:p>
            <a:pPr indent="-228600" lvl="2" marL="1143000" rtl="0" algn="just">
              <a:spcBef>
                <a:spcPts val="480"/>
              </a:spcBef>
              <a:spcAft>
                <a:spcPts val="0"/>
              </a:spcAft>
              <a:buClr>
                <a:schemeClr val="dk1"/>
              </a:buClr>
              <a:buSzPts val="2400"/>
              <a:buFont typeface="Noto Sans Symbols"/>
              <a:buChar char="⇒"/>
            </a:pPr>
            <a:r>
              <a:rPr lang="en-US"/>
              <a:t> Cần có một giá trị RTT đại diện được tính bằng trung bình một vài SampleRTT ⬄ </a:t>
            </a:r>
            <a:r>
              <a:rPr b="1" lang="en-US"/>
              <a:t>EstimatedRTT</a:t>
            </a:r>
            <a:endParaRPr b="1"/>
          </a:p>
          <a:p>
            <a:pPr indent="-228600" lvl="2" marL="1143000" rtl="0" algn="just">
              <a:spcBef>
                <a:spcPts val="480"/>
              </a:spcBef>
              <a:spcAft>
                <a:spcPts val="0"/>
              </a:spcAft>
              <a:buClr>
                <a:schemeClr val="dk1"/>
              </a:buClr>
              <a:buSzPts val="2400"/>
              <a:buChar char="•"/>
            </a:pPr>
            <a:r>
              <a:rPr lang="en-US"/>
              <a:t>Khi nhận được một SampleRTT mới, TCP cập nhật EstimatedRTT theo công thức</a:t>
            </a:r>
            <a:endParaRPr/>
          </a:p>
          <a:p>
            <a:pPr indent="-76200" lvl="2" marL="1143000" rtl="0" algn="just">
              <a:spcBef>
                <a:spcPts val="480"/>
              </a:spcBef>
              <a:spcAft>
                <a:spcPts val="0"/>
              </a:spcAft>
              <a:buClr>
                <a:schemeClr val="dk1"/>
              </a:buClr>
              <a:buSzPts val="2400"/>
              <a:buNone/>
            </a:pPr>
            <a:r>
              <a:t/>
            </a:r>
            <a:endParaRPr/>
          </a:p>
          <a:p>
            <a:pPr indent="-76200" lvl="2" marL="1143000" rtl="0" algn="just">
              <a:spcBef>
                <a:spcPts val="480"/>
              </a:spcBef>
              <a:spcAft>
                <a:spcPts val="0"/>
              </a:spcAft>
              <a:buClr>
                <a:schemeClr val="dk1"/>
              </a:buClr>
              <a:buSzPts val="2400"/>
              <a:buNone/>
            </a:pPr>
            <a:r>
              <a:t/>
            </a:r>
            <a:endParaRPr/>
          </a:p>
          <a:p>
            <a:pPr indent="0" lvl="2" marL="914400" rtl="0" algn="just">
              <a:spcBef>
                <a:spcPts val="480"/>
              </a:spcBef>
              <a:spcAft>
                <a:spcPts val="0"/>
              </a:spcAft>
              <a:buClr>
                <a:srgbClr val="1E7ABA"/>
              </a:buClr>
              <a:buSzPts val="2400"/>
              <a:buNone/>
            </a:pPr>
            <a:r>
              <a:rPr b="1" i="0" lang="en-US" sz="2400" u="none" strike="noStrike">
                <a:solidFill>
                  <a:srgbClr val="1E7ABA"/>
                </a:solidFill>
                <a:latin typeface="Arial"/>
                <a:ea typeface="Arial"/>
                <a:cs typeface="Arial"/>
                <a:sym typeface="Arial"/>
              </a:rPr>
              <a:t>exponential weighted moving average (EWMA)</a:t>
            </a:r>
            <a:r>
              <a:rPr b="0" i="0" lang="en-US" sz="2400" u="none" strike="noStrike">
                <a:solidFill>
                  <a:srgbClr val="333333"/>
                </a:solidFill>
                <a:latin typeface="Arial"/>
                <a:ea typeface="Arial"/>
                <a:cs typeface="Arial"/>
                <a:sym typeface="Arial"/>
              </a:rPr>
              <a:t>.</a:t>
            </a:r>
            <a:endParaRPr/>
          </a:p>
        </p:txBody>
      </p:sp>
      <p:sp>
        <p:nvSpPr>
          <p:cNvPr id="887" name="Google Shape;887;p94"/>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88" name="Google Shape;888;p94"/>
          <p:cNvSpPr txBox="1"/>
          <p:nvPr/>
        </p:nvSpPr>
        <p:spPr>
          <a:xfrm>
            <a:off x="914400" y="5010223"/>
            <a:ext cx="8229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u="none" strike="noStrike">
                <a:solidFill>
                  <a:schemeClr val="dk1"/>
                </a:solidFill>
                <a:latin typeface="Courier"/>
                <a:ea typeface="Courier"/>
                <a:cs typeface="Courier"/>
                <a:sym typeface="Courier"/>
              </a:rPr>
              <a:t>EstimatedRTT=(1−α)</a:t>
            </a:r>
            <a:r>
              <a:rPr b="1" i="0" lang="en-US" sz="2400" u="none" strike="noStrike">
                <a:solidFill>
                  <a:schemeClr val="dk1"/>
                </a:solidFill>
                <a:latin typeface="Quattrocento Sans"/>
                <a:ea typeface="Quattrocento Sans"/>
                <a:cs typeface="Quattrocento Sans"/>
                <a:sym typeface="Quattrocento Sans"/>
              </a:rPr>
              <a:t>⋅</a:t>
            </a:r>
            <a:r>
              <a:rPr b="1" i="1" lang="en-US" sz="2400" u="none" strike="noStrike">
                <a:solidFill>
                  <a:schemeClr val="dk1"/>
                </a:solidFill>
                <a:latin typeface="Courier"/>
                <a:ea typeface="Courier"/>
                <a:cs typeface="Courier"/>
                <a:sym typeface="Courier"/>
              </a:rPr>
              <a:t>EstimatedRTT+α</a:t>
            </a:r>
            <a:r>
              <a:rPr b="1" i="0" lang="en-US" sz="2400" u="none" strike="noStrike">
                <a:solidFill>
                  <a:schemeClr val="dk1"/>
                </a:solidFill>
                <a:latin typeface="Quattrocento Sans"/>
                <a:ea typeface="Quattrocento Sans"/>
                <a:cs typeface="Quattrocento Sans"/>
                <a:sym typeface="Quattrocento Sans"/>
              </a:rPr>
              <a:t>⋅</a:t>
            </a:r>
            <a:r>
              <a:rPr b="1" i="1" lang="en-US" sz="2400" u="none" strike="noStrike">
                <a:solidFill>
                  <a:schemeClr val="dk1"/>
                </a:solidFill>
                <a:latin typeface="Courier"/>
                <a:ea typeface="Courier"/>
                <a:cs typeface="Courier"/>
                <a:sym typeface="Courier"/>
              </a:rPr>
              <a:t>SampleRTT</a:t>
            </a:r>
            <a:endParaRPr b="1" sz="2400">
              <a:solidFill>
                <a:schemeClr val="dk1"/>
              </a:solidFill>
              <a:latin typeface="Arial"/>
              <a:ea typeface="Arial"/>
              <a:cs typeface="Arial"/>
              <a:sym typeface="Arial"/>
            </a:endParaRPr>
          </a:p>
        </p:txBody>
      </p:sp>
      <p:sp>
        <p:nvSpPr>
          <p:cNvPr id="889" name="Google Shape;889;p94"/>
          <p:cNvSpPr txBox="1"/>
          <p:nvPr/>
        </p:nvSpPr>
        <p:spPr>
          <a:xfrm>
            <a:off x="935277" y="5423618"/>
            <a:ext cx="45877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u="none" strike="noStrike">
                <a:solidFill>
                  <a:schemeClr val="dk1"/>
                </a:solidFill>
                <a:latin typeface="Courier"/>
                <a:ea typeface="Courier"/>
                <a:cs typeface="Courier"/>
                <a:sym typeface="Courier"/>
              </a:rPr>
              <a:t>α = 0.125</a:t>
            </a:r>
            <a:endParaRPr sz="2400">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5"/>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896" name="Google Shape;896;p95"/>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Ước lượng RTT</a:t>
            </a:r>
            <a:endParaRPr/>
          </a:p>
          <a:p>
            <a:pPr indent="-285750" lvl="1" marL="742950" rtl="0" algn="just">
              <a:spcBef>
                <a:spcPts val="480"/>
              </a:spcBef>
              <a:spcAft>
                <a:spcPts val="0"/>
              </a:spcAft>
              <a:buClr>
                <a:schemeClr val="dk1"/>
              </a:buClr>
              <a:buSzPts val="2400"/>
              <a:buChar char="–"/>
            </a:pPr>
            <a:r>
              <a:rPr lang="en-US" sz="2400"/>
              <a:t>SampleRTT và EstimatedRTT cho kết nối TCP giữa gaia.cs.umass.edu (ở Amherst, Massachusetts) và fantasia.eurecom.fr (ở miền nam nước Pháp).</a:t>
            </a:r>
            <a:endParaRPr/>
          </a:p>
        </p:txBody>
      </p:sp>
      <p:sp>
        <p:nvSpPr>
          <p:cNvPr id="897" name="Google Shape;897;p95"/>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898" name="Google Shape;898;p95"/>
          <p:cNvPicPr preferRelativeResize="0"/>
          <p:nvPr/>
        </p:nvPicPr>
        <p:blipFill rotWithShape="1">
          <a:blip r:embed="rId3">
            <a:alphaModFix/>
          </a:blip>
          <a:srcRect b="0" l="0" r="0" t="0"/>
          <a:stretch/>
        </p:blipFill>
        <p:spPr>
          <a:xfrm>
            <a:off x="1600200" y="2921876"/>
            <a:ext cx="6375592" cy="36576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6"/>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05" name="Google Shape;905;p96"/>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Ước lượng RTT</a:t>
            </a:r>
            <a:endParaRPr/>
          </a:p>
          <a:p>
            <a:pPr indent="-285750" lvl="1" marL="742950" rtl="0" algn="just">
              <a:spcBef>
                <a:spcPts val="560"/>
              </a:spcBef>
              <a:spcAft>
                <a:spcPts val="0"/>
              </a:spcAft>
              <a:buClr>
                <a:schemeClr val="dk1"/>
              </a:buClr>
              <a:buSzPts val="2800"/>
              <a:buChar char="–"/>
            </a:pPr>
            <a:r>
              <a:rPr lang="en-US"/>
              <a:t>Ngoài EstimatedRTT, cần có một phép đo về sự biến thiên của RTT, kí hiệu </a:t>
            </a:r>
            <a:r>
              <a:rPr b="1" i="1" lang="en-US" sz="2800" u="none" strike="noStrike">
                <a:solidFill>
                  <a:srgbClr val="0033CC"/>
                </a:solidFill>
                <a:latin typeface="Courier"/>
                <a:ea typeface="Courier"/>
                <a:cs typeface="Courier"/>
                <a:sym typeface="Courier"/>
              </a:rPr>
              <a:t>DevRTT</a:t>
            </a:r>
            <a:r>
              <a:rPr lang="en-US" sz="2800" u="none" strike="noStrike">
                <a:solidFill>
                  <a:srgbClr val="0033CC"/>
                </a:solidFill>
                <a:latin typeface="Courier"/>
                <a:ea typeface="Courier"/>
                <a:cs typeface="Courier"/>
                <a:sym typeface="Courier"/>
              </a:rPr>
              <a:t> </a:t>
            </a:r>
            <a:endParaRPr sz="2800" u="none" strike="noStrike">
              <a:latin typeface="Courier"/>
              <a:ea typeface="Courier"/>
              <a:cs typeface="Courier"/>
              <a:sym typeface="Courier"/>
            </a:endParaRPr>
          </a:p>
          <a:p>
            <a:pPr indent="-285750" lvl="1" marL="742950" rtl="0" algn="just">
              <a:spcBef>
                <a:spcPts val="560"/>
              </a:spcBef>
              <a:spcAft>
                <a:spcPts val="0"/>
              </a:spcAft>
              <a:buClr>
                <a:schemeClr val="dk1"/>
              </a:buClr>
              <a:buSzPts val="2800"/>
              <a:buChar char="–"/>
            </a:pPr>
            <a:r>
              <a:rPr lang="en-US"/>
              <a:t>DevRTT là ước lượng SampleRTT sai lệnh bao nhiêu so với EstimatedRTT</a:t>
            </a:r>
            <a:endParaRPr/>
          </a:p>
          <a:p>
            <a:pPr indent="-107950" lvl="1" marL="742950" rtl="0" algn="just">
              <a:spcBef>
                <a:spcPts val="560"/>
              </a:spcBef>
              <a:spcAft>
                <a:spcPts val="0"/>
              </a:spcAft>
              <a:buClr>
                <a:schemeClr val="dk1"/>
              </a:buClr>
              <a:buSzPts val="2800"/>
              <a:buNone/>
            </a:pPr>
            <a:r>
              <a:t/>
            </a:r>
            <a:endParaRPr/>
          </a:p>
          <a:p>
            <a:pPr indent="-285750" lvl="1" marL="742950" rtl="0" algn="just">
              <a:spcBef>
                <a:spcPts val="560"/>
              </a:spcBef>
              <a:spcAft>
                <a:spcPts val="0"/>
              </a:spcAft>
              <a:buClr>
                <a:schemeClr val="dk1"/>
              </a:buClr>
              <a:buSzPts val="2800"/>
              <a:buChar char="–"/>
            </a:pPr>
            <a:r>
              <a:rPr lang="en-US"/>
              <a:t>DevRTT là một EWMA của sự khác nhau giữa SampleRTT và EstimatedRTT</a:t>
            </a:r>
            <a:endParaRPr/>
          </a:p>
          <a:p>
            <a:pPr indent="-228600" lvl="2" marL="1143000" rtl="0" algn="just">
              <a:spcBef>
                <a:spcPts val="480"/>
              </a:spcBef>
              <a:spcAft>
                <a:spcPts val="0"/>
              </a:spcAft>
              <a:buClr>
                <a:schemeClr val="dk1"/>
              </a:buClr>
              <a:buSzPts val="2400"/>
              <a:buChar char="•"/>
            </a:pPr>
            <a:r>
              <a:rPr lang="en-US"/>
              <a:t>Nếu SampleRTT biến thiên ít, DevRTT sẽ nhỏ</a:t>
            </a:r>
            <a:endParaRPr/>
          </a:p>
          <a:p>
            <a:pPr indent="-228600" lvl="2" marL="1143000" rtl="0" algn="just">
              <a:spcBef>
                <a:spcPts val="480"/>
              </a:spcBef>
              <a:spcAft>
                <a:spcPts val="0"/>
              </a:spcAft>
              <a:buClr>
                <a:schemeClr val="dk1"/>
              </a:buClr>
              <a:buSzPts val="2400"/>
              <a:buChar char="•"/>
            </a:pPr>
            <a:r>
              <a:rPr lang="en-US"/>
              <a:t>Nếu SampleRTT biến thiên nhiều, DevRTT sẽ lớn</a:t>
            </a:r>
            <a:endParaRPr/>
          </a:p>
          <a:p>
            <a:pPr indent="-228600" lvl="2" marL="1143000" rtl="0" algn="just">
              <a:spcBef>
                <a:spcPts val="480"/>
              </a:spcBef>
              <a:spcAft>
                <a:spcPts val="0"/>
              </a:spcAft>
              <a:buClr>
                <a:schemeClr val="dk1"/>
              </a:buClr>
              <a:buSzPts val="2400"/>
              <a:buChar char="•"/>
            </a:pPr>
            <a:r>
              <a:rPr lang="en-US"/>
              <a:t>β = 0.25.</a:t>
            </a:r>
            <a:endParaRPr/>
          </a:p>
          <a:p>
            <a:pPr indent="-107950" lvl="1" marL="742950" rtl="0" algn="just">
              <a:spcBef>
                <a:spcPts val="560"/>
              </a:spcBef>
              <a:spcAft>
                <a:spcPts val="0"/>
              </a:spcAft>
              <a:buClr>
                <a:schemeClr val="dk1"/>
              </a:buClr>
              <a:buSzPts val="2800"/>
              <a:buNone/>
            </a:pPr>
            <a:r>
              <a:t/>
            </a:r>
            <a:endParaRPr/>
          </a:p>
          <a:p>
            <a:pPr indent="-107950" lvl="1" marL="742950" rtl="0" algn="just">
              <a:spcBef>
                <a:spcPts val="560"/>
              </a:spcBef>
              <a:spcAft>
                <a:spcPts val="0"/>
              </a:spcAft>
              <a:buClr>
                <a:schemeClr val="dk1"/>
              </a:buClr>
              <a:buSzPts val="2800"/>
              <a:buNone/>
            </a:pPr>
            <a:r>
              <a:t/>
            </a:r>
            <a:endParaRPr/>
          </a:p>
        </p:txBody>
      </p:sp>
      <p:sp>
        <p:nvSpPr>
          <p:cNvPr id="906" name="Google Shape;906;p96"/>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07" name="Google Shape;907;p96"/>
          <p:cNvSpPr txBox="1"/>
          <p:nvPr/>
        </p:nvSpPr>
        <p:spPr>
          <a:xfrm>
            <a:off x="685800" y="3581400"/>
            <a:ext cx="8458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u="none" strike="noStrike">
                <a:solidFill>
                  <a:schemeClr val="dk1"/>
                </a:solidFill>
                <a:latin typeface="Courier"/>
                <a:ea typeface="Courier"/>
                <a:cs typeface="Courier"/>
                <a:sym typeface="Courier"/>
              </a:rPr>
              <a:t>DevRTT=(1−β)</a:t>
            </a:r>
            <a:r>
              <a:rPr b="1" i="0" lang="en-US" sz="2400" u="none" strike="noStrike">
                <a:solidFill>
                  <a:schemeClr val="dk1"/>
                </a:solidFill>
                <a:latin typeface="Quattrocento Sans"/>
                <a:ea typeface="Quattrocento Sans"/>
                <a:cs typeface="Quattrocento Sans"/>
                <a:sym typeface="Quattrocento Sans"/>
              </a:rPr>
              <a:t>⋅</a:t>
            </a:r>
            <a:r>
              <a:rPr b="1" i="1" lang="en-US" sz="2400" u="none" strike="noStrike">
                <a:solidFill>
                  <a:schemeClr val="dk1"/>
                </a:solidFill>
                <a:latin typeface="Courier"/>
                <a:ea typeface="Courier"/>
                <a:cs typeface="Courier"/>
                <a:sym typeface="Courier"/>
              </a:rPr>
              <a:t>DevRTT+β</a:t>
            </a:r>
            <a:r>
              <a:rPr b="1" i="0" lang="en-US" sz="2400" u="none" strike="noStrike">
                <a:solidFill>
                  <a:schemeClr val="dk1"/>
                </a:solidFill>
                <a:latin typeface="Quattrocento Sans"/>
                <a:ea typeface="Quattrocento Sans"/>
                <a:cs typeface="Quattrocento Sans"/>
                <a:sym typeface="Quattrocento Sans"/>
              </a:rPr>
              <a:t>⋅</a:t>
            </a:r>
            <a:r>
              <a:rPr b="1" i="1" lang="en-US" sz="2400">
                <a:solidFill>
                  <a:schemeClr val="dk1"/>
                </a:solidFill>
                <a:latin typeface="Courier"/>
                <a:ea typeface="Courier"/>
                <a:cs typeface="Courier"/>
                <a:sym typeface="Courier"/>
              </a:rPr>
              <a:t>(</a:t>
            </a:r>
            <a:r>
              <a:rPr b="1" i="1" lang="en-US" sz="2400" u="none" strike="noStrike">
                <a:solidFill>
                  <a:schemeClr val="dk1"/>
                </a:solidFill>
                <a:latin typeface="Courier"/>
                <a:ea typeface="Courier"/>
                <a:cs typeface="Courier"/>
                <a:sym typeface="Courier"/>
              </a:rPr>
              <a:t>SampleRTT−EstimatedRTT)</a:t>
            </a:r>
            <a:endParaRPr b="1" sz="2400">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7"/>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14" name="Google Shape;914;p97"/>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Khoảng thời gian Timeout</a:t>
            </a:r>
            <a:endParaRPr/>
          </a:p>
          <a:p>
            <a:pPr indent="-285750" lvl="1" marL="742950" rtl="0" algn="just">
              <a:spcBef>
                <a:spcPts val="480"/>
              </a:spcBef>
              <a:spcAft>
                <a:spcPts val="0"/>
              </a:spcAft>
              <a:buClr>
                <a:schemeClr val="dk1"/>
              </a:buClr>
              <a:buSzPts val="2400"/>
              <a:buChar char="–"/>
            </a:pPr>
            <a:r>
              <a:rPr lang="en-US" sz="2400"/>
              <a:t>Biết EstimatedRTT và DevRTT =&gt; khoảng thời gian timeout nên ≥ EstimatedRTT, nếu không phải thực hiện việc truyền lại  gói tin không cần thiết.</a:t>
            </a:r>
            <a:endParaRPr/>
          </a:p>
          <a:p>
            <a:pPr indent="-285750" lvl="1" marL="742950" rtl="0" algn="just">
              <a:spcBef>
                <a:spcPts val="480"/>
              </a:spcBef>
              <a:spcAft>
                <a:spcPts val="0"/>
              </a:spcAft>
              <a:buClr>
                <a:schemeClr val="dk1"/>
              </a:buClr>
              <a:buSzPts val="2400"/>
              <a:buChar char="–"/>
            </a:pPr>
            <a:r>
              <a:rPr lang="en-US" sz="2400"/>
              <a:t>Tuy nhiên khoảng thời gian timeout không nên lớn hơn quá nhiều EstimatedRTT, nếu không segment sẽ bị mất, TCP sẽ nhanh chóng truyền lại segment, dẫn tới trễ truyền lớn.</a:t>
            </a:r>
            <a:endParaRPr/>
          </a:p>
          <a:p>
            <a:pPr indent="-285750" lvl="1" marL="742950" rtl="0" algn="just">
              <a:spcBef>
                <a:spcPts val="480"/>
              </a:spcBef>
              <a:spcAft>
                <a:spcPts val="0"/>
              </a:spcAft>
              <a:buClr>
                <a:schemeClr val="dk1"/>
              </a:buClr>
              <a:buSzPts val="2400"/>
              <a:buFont typeface="Noto Sans Symbols"/>
              <a:buChar char="⇒"/>
            </a:pPr>
            <a:r>
              <a:rPr lang="en-US" sz="2400"/>
              <a:t>Nên thiết lập timeout = EstimatedRTT + margin</a:t>
            </a:r>
            <a:endParaRPr/>
          </a:p>
          <a:p>
            <a:pPr indent="-228600" lvl="2" marL="1143000" rtl="0" algn="just">
              <a:spcBef>
                <a:spcPts val="400"/>
              </a:spcBef>
              <a:spcAft>
                <a:spcPts val="0"/>
              </a:spcAft>
              <a:buClr>
                <a:schemeClr val="dk1"/>
              </a:buClr>
              <a:buSzPts val="2000"/>
              <a:buChar char="•"/>
            </a:pPr>
            <a:r>
              <a:rPr lang="en-US" sz="2000"/>
              <a:t>Margin lớn khi các giá trị SampleRTT biến thiên nhiều</a:t>
            </a:r>
            <a:endParaRPr sz="2000"/>
          </a:p>
          <a:p>
            <a:pPr indent="-228600" lvl="2" marL="1143000" rtl="0" algn="just">
              <a:spcBef>
                <a:spcPts val="400"/>
              </a:spcBef>
              <a:spcAft>
                <a:spcPts val="0"/>
              </a:spcAft>
              <a:buClr>
                <a:schemeClr val="dk1"/>
              </a:buClr>
              <a:buSzPts val="2000"/>
              <a:buChar char="•"/>
            </a:pPr>
            <a:r>
              <a:rPr lang="en-US" sz="2000"/>
              <a:t>Margin nhỏ khi các giá trị SampleRTT biến thiên ít</a:t>
            </a:r>
            <a:endParaRPr sz="2000"/>
          </a:p>
          <a:p>
            <a:pPr indent="-285750" lvl="1" marL="742950" rtl="0" algn="just">
              <a:spcBef>
                <a:spcPts val="480"/>
              </a:spcBef>
              <a:spcAft>
                <a:spcPts val="0"/>
              </a:spcAft>
              <a:buClr>
                <a:schemeClr val="dk1"/>
              </a:buClr>
              <a:buSzPts val="2400"/>
              <a:buChar char="–"/>
            </a:pPr>
            <a:r>
              <a:rPr lang="en-US" sz="2400"/>
              <a:t>DevRTT cũng phát huy tác dụng khi tính timeout</a:t>
            </a:r>
            <a:endParaRPr sz="2400"/>
          </a:p>
          <a:p>
            <a:pPr indent="-107950" lvl="1" marL="742950" rtl="0" algn="just">
              <a:spcBef>
                <a:spcPts val="560"/>
              </a:spcBef>
              <a:spcAft>
                <a:spcPts val="0"/>
              </a:spcAft>
              <a:buClr>
                <a:schemeClr val="dk1"/>
              </a:buClr>
              <a:buSzPts val="2800"/>
              <a:buNone/>
            </a:pPr>
            <a:r>
              <a:t/>
            </a:r>
            <a:endParaRPr/>
          </a:p>
        </p:txBody>
      </p:sp>
      <p:sp>
        <p:nvSpPr>
          <p:cNvPr id="915" name="Google Shape;915;p97"/>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16" name="Google Shape;916;p97"/>
          <p:cNvSpPr txBox="1"/>
          <p:nvPr/>
        </p:nvSpPr>
        <p:spPr>
          <a:xfrm>
            <a:off x="1219200" y="6091535"/>
            <a:ext cx="7162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u="none" strike="noStrike">
                <a:solidFill>
                  <a:schemeClr val="dk1"/>
                </a:solidFill>
                <a:latin typeface="Courier"/>
                <a:ea typeface="Courier"/>
                <a:cs typeface="Courier"/>
                <a:sym typeface="Courier"/>
              </a:rPr>
              <a:t>TimeoutInterval=EstimatedRTT+4</a:t>
            </a:r>
            <a:r>
              <a:rPr b="1" i="0" lang="en-US" sz="2400" u="none" strike="noStrike">
                <a:solidFill>
                  <a:schemeClr val="dk1"/>
                </a:solidFill>
                <a:latin typeface="Quattrocento Sans"/>
                <a:ea typeface="Quattrocento Sans"/>
                <a:cs typeface="Quattrocento Sans"/>
                <a:sym typeface="Quattrocento Sans"/>
              </a:rPr>
              <a:t>⋅</a:t>
            </a:r>
            <a:r>
              <a:rPr b="1" i="1" lang="en-US" sz="2400" u="none" strike="noStrike">
                <a:solidFill>
                  <a:schemeClr val="dk1"/>
                </a:solidFill>
                <a:latin typeface="Courier"/>
                <a:ea typeface="Courier"/>
                <a:cs typeface="Courier"/>
                <a:sym typeface="Courier"/>
              </a:rPr>
              <a:t>DevRTT</a:t>
            </a:r>
            <a:endParaRPr b="1" sz="2400">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8"/>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23" name="Google Shape;923;p98"/>
          <p:cNvSpPr txBox="1"/>
          <p:nvPr>
            <p:ph idx="1" type="body"/>
          </p:nvPr>
        </p:nvSpPr>
        <p:spPr>
          <a:xfrm>
            <a:off x="304801" y="981332"/>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TCP tạo dịch vụ rdt trên dịch vụ không tin cậy của IP</a:t>
            </a:r>
            <a:endParaRPr/>
          </a:p>
          <a:p>
            <a:pPr indent="-228600" lvl="2" marL="1143000" rtl="0" algn="just">
              <a:spcBef>
                <a:spcPts val="480"/>
              </a:spcBef>
              <a:spcAft>
                <a:spcPts val="0"/>
              </a:spcAft>
              <a:buClr>
                <a:schemeClr val="dk1"/>
              </a:buClr>
              <a:buSzPts val="2400"/>
              <a:buChar char="•"/>
            </a:pPr>
            <a:r>
              <a:rPr lang="en-US"/>
              <a:t>Truyền segment theo kiểu pipelining</a:t>
            </a:r>
            <a:endParaRPr/>
          </a:p>
          <a:p>
            <a:pPr indent="-228600" lvl="2" marL="1143000" rtl="0" algn="just">
              <a:spcBef>
                <a:spcPts val="480"/>
              </a:spcBef>
              <a:spcAft>
                <a:spcPts val="0"/>
              </a:spcAft>
              <a:buClr>
                <a:schemeClr val="dk1"/>
              </a:buClr>
              <a:buSzPts val="2400"/>
              <a:buChar char="•"/>
            </a:pPr>
            <a:r>
              <a:rPr lang="en-US"/>
              <a:t>ACK tích lũy</a:t>
            </a:r>
            <a:endParaRPr/>
          </a:p>
          <a:p>
            <a:pPr indent="-228600" lvl="2" marL="1143000" rtl="0" algn="just">
              <a:spcBef>
                <a:spcPts val="480"/>
              </a:spcBef>
              <a:spcAft>
                <a:spcPts val="0"/>
              </a:spcAft>
              <a:buClr>
                <a:schemeClr val="dk1"/>
              </a:buClr>
              <a:buSzPts val="2400"/>
              <a:buChar char="•"/>
            </a:pPr>
            <a:r>
              <a:rPr lang="en-US"/>
              <a:t>Dùng bộ định thời cho việc truyền lại</a:t>
            </a:r>
            <a:endParaRPr/>
          </a:p>
          <a:p>
            <a:pPr indent="-285750" lvl="1" marL="742950" rtl="0" algn="just">
              <a:spcBef>
                <a:spcPts val="560"/>
              </a:spcBef>
              <a:spcAft>
                <a:spcPts val="0"/>
              </a:spcAft>
              <a:buClr>
                <a:schemeClr val="dk1"/>
              </a:buClr>
              <a:buSzPts val="2800"/>
              <a:buChar char="–"/>
            </a:pPr>
            <a:r>
              <a:rPr lang="en-US"/>
              <a:t>Việc truyền lại được kích hoạt bởi</a:t>
            </a:r>
            <a:endParaRPr/>
          </a:p>
          <a:p>
            <a:pPr indent="-228600" lvl="2" marL="1143000" rtl="0" algn="just">
              <a:spcBef>
                <a:spcPts val="480"/>
              </a:spcBef>
              <a:spcAft>
                <a:spcPts val="0"/>
              </a:spcAft>
              <a:buClr>
                <a:schemeClr val="dk1"/>
              </a:buClr>
              <a:buSzPts val="2400"/>
              <a:buChar char="•"/>
            </a:pPr>
            <a:r>
              <a:rPr lang="en-US"/>
              <a:t>Các sự kiện timeout</a:t>
            </a:r>
            <a:endParaRPr/>
          </a:p>
          <a:p>
            <a:pPr indent="-228600" lvl="2" marL="1143000" rtl="0" algn="just">
              <a:spcBef>
                <a:spcPts val="480"/>
              </a:spcBef>
              <a:spcAft>
                <a:spcPts val="0"/>
              </a:spcAft>
              <a:buClr>
                <a:schemeClr val="dk1"/>
              </a:buClr>
              <a:buSzPts val="2400"/>
              <a:buChar char="•"/>
            </a:pPr>
            <a:r>
              <a:rPr lang="en-US"/>
              <a:t>ACK bị trùng lặp</a:t>
            </a:r>
            <a:endParaRPr/>
          </a:p>
        </p:txBody>
      </p:sp>
      <p:sp>
        <p:nvSpPr>
          <p:cNvPr id="924" name="Google Shape;924;p98"/>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25" name="Google Shape;925;p98"/>
          <p:cNvSpPr txBox="1"/>
          <p:nvPr/>
        </p:nvSpPr>
        <p:spPr>
          <a:xfrm>
            <a:off x="837408" y="5323582"/>
            <a:ext cx="8306592"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rgbClr val="C00000"/>
                </a:solidFill>
                <a:latin typeface="Calibri"/>
                <a:ea typeface="Calibri"/>
                <a:cs typeface="Calibri"/>
                <a:sym typeface="Calibri"/>
              </a:rPr>
              <a:t>Hãy bắt đầu xem xét bên gửi TCP theo cách đơn giản:</a:t>
            </a:r>
            <a:endParaRPr/>
          </a:p>
          <a:p>
            <a:pPr indent="0" lvl="0" marL="0" marR="0" rtl="0" algn="l">
              <a:spcBef>
                <a:spcPts val="0"/>
              </a:spcBef>
              <a:spcAft>
                <a:spcPts val="0"/>
              </a:spcAft>
              <a:buNone/>
            </a:pPr>
            <a:r>
              <a:rPr lang="en-US" sz="2000">
                <a:solidFill>
                  <a:srgbClr val="C00000"/>
                </a:solidFill>
                <a:latin typeface="Calibri"/>
                <a:ea typeface="Calibri"/>
                <a:cs typeface="Calibri"/>
                <a:sym typeface="Calibri"/>
              </a:rPr>
              <a:t>- </a:t>
            </a:r>
            <a:r>
              <a:rPr b="0" i="0" lang="en-US" sz="2000" u="none" strike="noStrike">
                <a:solidFill>
                  <a:srgbClr val="C00000"/>
                </a:solidFill>
                <a:latin typeface="Calibri"/>
                <a:ea typeface="Calibri"/>
                <a:cs typeface="Calibri"/>
                <a:sym typeface="Calibri"/>
              </a:rPr>
              <a:t>Bỏ qua trùng lặp ACK</a:t>
            </a:r>
            <a:endParaRPr/>
          </a:p>
          <a:p>
            <a:pPr indent="0" lvl="0" marL="0" marR="0" rtl="0" algn="l">
              <a:spcBef>
                <a:spcPts val="0"/>
              </a:spcBef>
              <a:spcAft>
                <a:spcPts val="0"/>
              </a:spcAft>
              <a:buNone/>
            </a:pPr>
            <a:r>
              <a:rPr lang="en-US" sz="2000">
                <a:solidFill>
                  <a:srgbClr val="C00000"/>
                </a:solidFill>
                <a:latin typeface="Calibri"/>
                <a:ea typeface="Calibri"/>
                <a:cs typeface="Calibri"/>
                <a:sym typeface="Calibri"/>
              </a:rPr>
              <a:t>- </a:t>
            </a:r>
            <a:r>
              <a:rPr b="0" i="0" lang="en-US" sz="2000" u="none" strike="noStrike">
                <a:solidFill>
                  <a:srgbClr val="C00000"/>
                </a:solidFill>
                <a:latin typeface="Calibri"/>
                <a:ea typeface="Calibri"/>
                <a:cs typeface="Calibri"/>
                <a:sym typeface="Calibri"/>
              </a:rPr>
              <a:t>Bỏ qua điều khiển luồng, điều khiển tắc nghẽn</a:t>
            </a:r>
            <a:endParaRPr sz="2000">
              <a:solidFill>
                <a:srgbClr val="C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2000"/>
                                        <p:tgtEl>
                                          <p:spTgt spid="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9"/>
          <p:cNvSpPr txBox="1"/>
          <p:nvPr>
            <p:ph type="title"/>
          </p:nvPr>
        </p:nvSpPr>
        <p:spPr>
          <a:xfrm>
            <a:off x="457200" y="0"/>
            <a:ext cx="8686800" cy="838200"/>
          </a:xfrm>
          <a:prstGeom prst="rect">
            <a:avLst/>
          </a:prstGeom>
          <a:solidFill>
            <a:srgbClr val="92D050"/>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3600"/>
              <a:t>Vận chuyển hướng kết nối: TCP</a:t>
            </a:r>
            <a:endParaRPr/>
          </a:p>
        </p:txBody>
      </p:sp>
      <p:sp>
        <p:nvSpPr>
          <p:cNvPr id="932" name="Google Shape;932;p99"/>
          <p:cNvSpPr txBox="1"/>
          <p:nvPr>
            <p:ph idx="1" type="body"/>
          </p:nvPr>
        </p:nvSpPr>
        <p:spPr>
          <a:xfrm>
            <a:off x="304801" y="981332"/>
            <a:ext cx="8229600" cy="5257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Truyền dữ liệu tin cậy</a:t>
            </a:r>
            <a:endParaRPr/>
          </a:p>
          <a:p>
            <a:pPr indent="-285750" lvl="1" marL="742950" rtl="0" algn="just">
              <a:spcBef>
                <a:spcPts val="560"/>
              </a:spcBef>
              <a:spcAft>
                <a:spcPts val="0"/>
              </a:spcAft>
              <a:buClr>
                <a:schemeClr val="dk1"/>
              </a:buClr>
              <a:buSzPts val="2800"/>
              <a:buChar char="–"/>
            </a:pPr>
            <a:r>
              <a:rPr lang="en-US"/>
              <a:t>Các sự kiện của TCP bên gửi</a:t>
            </a:r>
            <a:endParaRPr/>
          </a:p>
          <a:p>
            <a:pPr indent="-228600" lvl="2" marL="1143000" rtl="0" algn="just">
              <a:spcBef>
                <a:spcPts val="480"/>
              </a:spcBef>
              <a:spcAft>
                <a:spcPts val="0"/>
              </a:spcAft>
              <a:buClr>
                <a:schemeClr val="dk1"/>
              </a:buClr>
              <a:buSzPts val="2400"/>
              <a:buChar char="•"/>
            </a:pPr>
            <a:r>
              <a:rPr lang="en-US"/>
              <a:t>Dữ liệu nhận từ ứng dụng</a:t>
            </a:r>
            <a:endParaRPr/>
          </a:p>
          <a:p>
            <a:pPr indent="-228600" lvl="3" marL="1600200" rtl="0" algn="just">
              <a:spcBef>
                <a:spcPts val="400"/>
              </a:spcBef>
              <a:spcAft>
                <a:spcPts val="0"/>
              </a:spcAft>
              <a:buClr>
                <a:schemeClr val="dk1"/>
              </a:buClr>
              <a:buSzPts val="2000"/>
              <a:buChar char="–"/>
            </a:pPr>
            <a:r>
              <a:rPr lang="en-US"/>
              <a:t>TCP nhận dữ liệu từ ứng dụng, đóng gói dữ liệu thành segment, chuyển segment sang tầng IP. Mỗi segment có một số thứ tự là số dòng byte của byte dữ liệu đầu tiên trong segment.</a:t>
            </a:r>
            <a:endParaRPr/>
          </a:p>
          <a:p>
            <a:pPr indent="-228600" lvl="3" marL="1600200" rtl="0" algn="just">
              <a:spcBef>
                <a:spcPts val="400"/>
              </a:spcBef>
              <a:spcAft>
                <a:spcPts val="0"/>
              </a:spcAft>
              <a:buClr>
                <a:schemeClr val="dk1"/>
              </a:buClr>
              <a:buSzPts val="2000"/>
              <a:buChar char="–"/>
            </a:pPr>
            <a:r>
              <a:rPr lang="en-US"/>
              <a:t>TCP khởi tạo bộ định thời khi segment được chuyển xuống tầng IP</a:t>
            </a:r>
            <a:endParaRPr/>
          </a:p>
          <a:p>
            <a:pPr indent="-228600" lvl="3" marL="1600200" rtl="0" algn="just">
              <a:spcBef>
                <a:spcPts val="400"/>
              </a:spcBef>
              <a:spcAft>
                <a:spcPts val="0"/>
              </a:spcAft>
              <a:buClr>
                <a:schemeClr val="dk1"/>
              </a:buClr>
              <a:buSzPts val="2000"/>
              <a:buChar char="–"/>
            </a:pPr>
            <a:r>
              <a:rPr lang="en-US"/>
              <a:t>Thời gian hết hạn cho bộ định thời là </a:t>
            </a:r>
            <a:r>
              <a:rPr b="1" lang="en-US"/>
              <a:t>TimeOutInterval </a:t>
            </a:r>
            <a:r>
              <a:rPr lang="en-US"/>
              <a:t>được tính từ EstimatedRTT và DevRTT</a:t>
            </a:r>
            <a:endParaRPr b="1"/>
          </a:p>
        </p:txBody>
      </p:sp>
      <p:sp>
        <p:nvSpPr>
          <p:cNvPr id="933" name="Google Shape;933;p99"/>
          <p:cNvSpPr txBox="1"/>
          <p:nvPr>
            <p:ph idx="12" type="sldNum"/>
          </p:nvPr>
        </p:nvSpPr>
        <p:spPr>
          <a:xfrm>
            <a:off x="8610600" y="6324600"/>
            <a:ext cx="457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2010-05-30T15:59:25Z</dcterms:created>
  <dc:creator>Lamdb</dc:creator>
</cp:coreProperties>
</file>